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3.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95" r:id="rId1"/>
    <p:sldMasterId id="2147483765" r:id="rId2"/>
    <p:sldMasterId id="2147483785" r:id="rId3"/>
    <p:sldMasterId id="2147483802" r:id="rId4"/>
  </p:sldMasterIdLst>
  <p:notesMasterIdLst>
    <p:notesMasterId r:id="rId61"/>
  </p:notesMasterIdLst>
  <p:handoutMasterIdLst>
    <p:handoutMasterId r:id="rId62"/>
  </p:handoutMasterIdLst>
  <p:sldIdLst>
    <p:sldId id="275" r:id="rId5"/>
    <p:sldId id="459" r:id="rId6"/>
    <p:sldId id="397" r:id="rId7"/>
    <p:sldId id="457" r:id="rId8"/>
    <p:sldId id="391" r:id="rId9"/>
    <p:sldId id="463" r:id="rId10"/>
    <p:sldId id="466" r:id="rId11"/>
    <p:sldId id="458" r:id="rId12"/>
    <p:sldId id="460" r:id="rId13"/>
    <p:sldId id="464" r:id="rId14"/>
    <p:sldId id="414" r:id="rId15"/>
    <p:sldId id="462" r:id="rId16"/>
    <p:sldId id="465" r:id="rId17"/>
    <p:sldId id="413" r:id="rId18"/>
    <p:sldId id="410" r:id="rId19"/>
    <p:sldId id="456" r:id="rId20"/>
    <p:sldId id="417" r:id="rId21"/>
    <p:sldId id="418" r:id="rId22"/>
    <p:sldId id="419" r:id="rId23"/>
    <p:sldId id="420" r:id="rId24"/>
    <p:sldId id="421" r:id="rId25"/>
    <p:sldId id="422" r:id="rId26"/>
    <p:sldId id="423" r:id="rId27"/>
    <p:sldId id="424" r:id="rId28"/>
    <p:sldId id="425" r:id="rId29"/>
    <p:sldId id="426" r:id="rId30"/>
    <p:sldId id="427" r:id="rId31"/>
    <p:sldId id="428" r:id="rId32"/>
    <p:sldId id="429" r:id="rId33"/>
    <p:sldId id="430" r:id="rId34"/>
    <p:sldId id="431" r:id="rId35"/>
    <p:sldId id="432" r:id="rId36"/>
    <p:sldId id="433" r:id="rId37"/>
    <p:sldId id="434" r:id="rId38"/>
    <p:sldId id="435" r:id="rId39"/>
    <p:sldId id="436" r:id="rId40"/>
    <p:sldId id="437" r:id="rId41"/>
    <p:sldId id="438" r:id="rId42"/>
    <p:sldId id="439" r:id="rId43"/>
    <p:sldId id="440" r:id="rId44"/>
    <p:sldId id="441" r:id="rId45"/>
    <p:sldId id="442" r:id="rId46"/>
    <p:sldId id="443" r:id="rId47"/>
    <p:sldId id="444" r:id="rId48"/>
    <p:sldId id="445" r:id="rId49"/>
    <p:sldId id="446" r:id="rId50"/>
    <p:sldId id="447" r:id="rId51"/>
    <p:sldId id="448" r:id="rId52"/>
    <p:sldId id="449" r:id="rId53"/>
    <p:sldId id="450" r:id="rId54"/>
    <p:sldId id="451" r:id="rId55"/>
    <p:sldId id="452" r:id="rId56"/>
    <p:sldId id="453" r:id="rId57"/>
    <p:sldId id="454" r:id="rId58"/>
    <p:sldId id="455" r:id="rId59"/>
    <p:sldId id="274" r:id="rId60"/>
  </p:sldIdLst>
  <p:sldSz cx="9144000" cy="6858000" type="screen4x3"/>
  <p:notesSz cx="6797675" cy="9926638"/>
  <p:defaultText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Alapértelmezett szakasz" id="{3C998405-AFB8-4233-A452-1EB289371DF9}">
          <p14:sldIdLst>
            <p14:sldId id="275"/>
            <p14:sldId id="459"/>
            <p14:sldId id="397"/>
            <p14:sldId id="457"/>
            <p14:sldId id="391"/>
            <p14:sldId id="463"/>
            <p14:sldId id="466"/>
            <p14:sldId id="458"/>
            <p14:sldId id="460"/>
            <p14:sldId id="464"/>
            <p14:sldId id="414"/>
            <p14:sldId id="462"/>
            <p14:sldId id="465"/>
            <p14:sldId id="413"/>
            <p14:sldId id="410"/>
            <p14:sldId id="456"/>
            <p14:sldId id="417"/>
            <p14:sldId id="418"/>
            <p14:sldId id="419"/>
            <p14:sldId id="420"/>
            <p14:sldId id="421"/>
            <p14:sldId id="422"/>
            <p14:sldId id="423"/>
            <p14:sldId id="424"/>
            <p14:sldId id="425"/>
            <p14:sldId id="426"/>
            <p14:sldId id="427"/>
            <p14:sldId id="428"/>
            <p14:sldId id="429"/>
            <p14:sldId id="430"/>
            <p14:sldId id="431"/>
            <p14:sldId id="432"/>
            <p14:sldId id="433"/>
            <p14:sldId id="434"/>
            <p14:sldId id="435"/>
            <p14:sldId id="436"/>
            <p14:sldId id="437"/>
            <p14:sldId id="438"/>
            <p14:sldId id="439"/>
            <p14:sldId id="440"/>
            <p14:sldId id="441"/>
            <p14:sldId id="442"/>
            <p14:sldId id="443"/>
            <p14:sldId id="444"/>
            <p14:sldId id="445"/>
            <p14:sldId id="446"/>
            <p14:sldId id="447"/>
            <p14:sldId id="448"/>
            <p14:sldId id="449"/>
            <p14:sldId id="450"/>
            <p14:sldId id="451"/>
            <p14:sldId id="452"/>
            <p14:sldId id="453"/>
            <p14:sldId id="454"/>
            <p14:sldId id="455"/>
            <p14:sldId id="274"/>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Közepesen sötét stílus 2 – 1. jelölőszín">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Világos stílus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B4B98B0-60AC-42C2-AFA5-B58CD77FA1E5}" styleName="Világos stílus 1 – 1. jelölőszín">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5084" autoAdjust="0"/>
  </p:normalViewPr>
  <p:slideViewPr>
    <p:cSldViewPr>
      <p:cViewPr>
        <p:scale>
          <a:sx n="70" d="100"/>
          <a:sy n="70" d="100"/>
        </p:scale>
        <p:origin x="-130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61"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48FE6A3-4E4E-4288-8874-BC082FD4A38E}" type="doc">
      <dgm:prSet loTypeId="urn:microsoft.com/office/officeart/2009/3/layout/IncreasingArrowsProcess" loCatId="process" qsTypeId="urn:microsoft.com/office/officeart/2005/8/quickstyle/simple1" qsCatId="simple" csTypeId="urn:microsoft.com/office/officeart/2005/8/colors/accent1_2" csCatId="accent1" phldr="1"/>
      <dgm:spPr/>
      <dgm:t>
        <a:bodyPr/>
        <a:lstStyle/>
        <a:p>
          <a:endParaRPr lang="hu-HU"/>
        </a:p>
      </dgm:t>
    </dgm:pt>
    <dgm:pt modelId="{9E4E6C38-7856-459B-8FDA-D935AF309CE8}">
      <dgm:prSet phldrT="[Szöveg]"/>
      <dgm:spPr/>
      <dgm:t>
        <a:bodyPr/>
        <a:lstStyle/>
        <a:p>
          <a:r>
            <a:rPr lang="hu-HU" b="1" dirty="0" smtClean="0">
              <a:solidFill>
                <a:schemeClr val="tx1"/>
              </a:solidFill>
            </a:rPr>
            <a:t>Vissza nem térítendő támogatás és felkészítés</a:t>
          </a:r>
          <a:endParaRPr lang="hu-HU" b="1" dirty="0">
            <a:solidFill>
              <a:schemeClr val="tx1"/>
            </a:solidFill>
          </a:endParaRPr>
        </a:p>
      </dgm:t>
    </dgm:pt>
    <dgm:pt modelId="{049B8708-27C4-4C0E-A725-CC579A46FC83}" type="parTrans" cxnId="{CE798220-1632-4838-A922-FA9A97810C78}">
      <dgm:prSet/>
      <dgm:spPr/>
      <dgm:t>
        <a:bodyPr/>
        <a:lstStyle/>
        <a:p>
          <a:endParaRPr lang="hu-HU"/>
        </a:p>
      </dgm:t>
    </dgm:pt>
    <dgm:pt modelId="{796203A0-7DF4-42FA-8593-657CA9AFDA93}" type="sibTrans" cxnId="{CE798220-1632-4838-A922-FA9A97810C78}">
      <dgm:prSet/>
      <dgm:spPr/>
      <dgm:t>
        <a:bodyPr/>
        <a:lstStyle/>
        <a:p>
          <a:endParaRPr lang="hu-HU"/>
        </a:p>
      </dgm:t>
    </dgm:pt>
    <dgm:pt modelId="{010ABF3A-49E6-4F8F-AAAB-609DAE717B5A}">
      <dgm:prSet phldrT="[Szöveg]"/>
      <dgm:spPr/>
      <dgm:t>
        <a:bodyPr/>
        <a:lstStyle/>
        <a:p>
          <a:r>
            <a:rPr lang="hu-HU" dirty="0" smtClean="0"/>
            <a:t> 2016. június:</a:t>
          </a:r>
        </a:p>
        <a:p>
          <a:r>
            <a:rPr lang="hu-HU" dirty="0" smtClean="0"/>
            <a:t>GINOP 5.1.2-16  </a:t>
          </a:r>
        </a:p>
        <a:p>
          <a:r>
            <a:rPr lang="hu-HU" dirty="0" smtClean="0"/>
            <a:t>1,3 Mrd Ft keret és </a:t>
          </a:r>
        </a:p>
        <a:p>
          <a:r>
            <a:rPr lang="hu-HU" dirty="0" smtClean="0"/>
            <a:t>GINOP 5.1.3-16</a:t>
          </a:r>
        </a:p>
        <a:p>
          <a:r>
            <a:rPr lang="hu-HU" dirty="0" smtClean="0"/>
            <a:t>6 Mrd Ft keret</a:t>
          </a:r>
          <a:endParaRPr lang="hu-HU" dirty="0"/>
        </a:p>
      </dgm:t>
    </dgm:pt>
    <dgm:pt modelId="{C7D8B5B4-3E41-4113-9542-7563602D6DA8}" type="parTrans" cxnId="{2D9D277E-0DF8-4817-8DE3-15FD6340BFBB}">
      <dgm:prSet/>
      <dgm:spPr/>
      <dgm:t>
        <a:bodyPr/>
        <a:lstStyle/>
        <a:p>
          <a:endParaRPr lang="hu-HU"/>
        </a:p>
      </dgm:t>
    </dgm:pt>
    <dgm:pt modelId="{DD129086-9B48-4252-9BA0-4606B4D7B30F}" type="sibTrans" cxnId="{2D9D277E-0DF8-4817-8DE3-15FD6340BFBB}">
      <dgm:prSet/>
      <dgm:spPr/>
      <dgm:t>
        <a:bodyPr/>
        <a:lstStyle/>
        <a:p>
          <a:endParaRPr lang="hu-HU"/>
        </a:p>
      </dgm:t>
    </dgm:pt>
    <dgm:pt modelId="{39388FF4-C2CB-4849-AA18-F1C0CCCFED36}">
      <dgm:prSet phldrT="[Szöveg]"/>
      <dgm:spPr>
        <a:solidFill>
          <a:schemeClr val="tx2">
            <a:lumMod val="20000"/>
            <a:lumOff val="80000"/>
          </a:schemeClr>
        </a:solidFill>
      </dgm:spPr>
      <dgm:t>
        <a:bodyPr/>
        <a:lstStyle/>
        <a:p>
          <a:r>
            <a:rPr lang="hu-HU" b="1" dirty="0" smtClean="0">
              <a:solidFill>
                <a:schemeClr val="tx1"/>
              </a:solidFill>
            </a:rPr>
            <a:t>Foglalkoztatás ösztönzése célú hiteltermék</a:t>
          </a:r>
          <a:endParaRPr lang="hu-HU" b="1" dirty="0">
            <a:solidFill>
              <a:schemeClr val="tx1"/>
            </a:solidFill>
          </a:endParaRPr>
        </a:p>
      </dgm:t>
    </dgm:pt>
    <dgm:pt modelId="{5617C662-5FAD-49B8-BFE8-39E62E39B1F2}" type="parTrans" cxnId="{F9E923CD-7F5A-490D-9D7E-233CCE6C4D73}">
      <dgm:prSet/>
      <dgm:spPr/>
      <dgm:t>
        <a:bodyPr/>
        <a:lstStyle/>
        <a:p>
          <a:endParaRPr lang="hu-HU"/>
        </a:p>
      </dgm:t>
    </dgm:pt>
    <dgm:pt modelId="{C076BF03-B562-4DA3-82FB-4EE371A145CA}" type="sibTrans" cxnId="{F9E923CD-7F5A-490D-9D7E-233CCE6C4D73}">
      <dgm:prSet/>
      <dgm:spPr/>
      <dgm:t>
        <a:bodyPr/>
        <a:lstStyle/>
        <a:p>
          <a:endParaRPr lang="hu-HU"/>
        </a:p>
      </dgm:t>
    </dgm:pt>
    <dgm:pt modelId="{00877A25-E2F0-471C-AB2C-9296AF440BED}">
      <dgm:prSet phldrT="[Szöveg]"/>
      <dgm:spPr/>
      <dgm:t>
        <a:bodyPr/>
        <a:lstStyle/>
        <a:p>
          <a:r>
            <a:rPr lang="hu-HU" dirty="0" smtClean="0"/>
            <a:t>2017. március (tervezett)</a:t>
          </a:r>
        </a:p>
        <a:p>
          <a:r>
            <a:rPr lang="hu-HU" dirty="0" smtClean="0"/>
            <a:t>Összesen 16,5 Mrd Ft</a:t>
          </a:r>
        </a:p>
        <a:p>
          <a:r>
            <a:rPr lang="hu-HU" dirty="0" smtClean="0"/>
            <a:t>vállalkozóvá válás támogatása és társadalmi vállalkozás fejlesztése </a:t>
          </a:r>
          <a:endParaRPr lang="hu-HU" dirty="0"/>
        </a:p>
      </dgm:t>
    </dgm:pt>
    <dgm:pt modelId="{036ED873-6AF4-4893-B9B1-733E1CAFBC8E}" type="parTrans" cxnId="{C2F52892-8D86-4029-B6E6-7B25CD9A8FAB}">
      <dgm:prSet/>
      <dgm:spPr/>
      <dgm:t>
        <a:bodyPr/>
        <a:lstStyle/>
        <a:p>
          <a:endParaRPr lang="hu-HU"/>
        </a:p>
      </dgm:t>
    </dgm:pt>
    <dgm:pt modelId="{3092D4CA-CA55-4B10-869D-141FE7D8C63B}" type="sibTrans" cxnId="{C2F52892-8D86-4029-B6E6-7B25CD9A8FAB}">
      <dgm:prSet/>
      <dgm:spPr/>
      <dgm:t>
        <a:bodyPr/>
        <a:lstStyle/>
        <a:p>
          <a:endParaRPr lang="hu-HU"/>
        </a:p>
      </dgm:t>
    </dgm:pt>
    <dgm:pt modelId="{DFB44349-2623-4982-82D1-53A42977B74C}">
      <dgm:prSet phldrT="[Szöveg]"/>
      <dgm:spPr/>
      <dgm:t>
        <a:bodyPr/>
        <a:lstStyle/>
        <a:p>
          <a:r>
            <a:rPr lang="hu-HU" dirty="0" smtClean="0">
              <a:solidFill>
                <a:schemeClr val="tx1"/>
              </a:solidFill>
            </a:rPr>
            <a:t>Kombinált eszköz</a:t>
          </a:r>
          <a:endParaRPr lang="hu-HU" dirty="0">
            <a:solidFill>
              <a:schemeClr val="tx1"/>
            </a:solidFill>
          </a:endParaRPr>
        </a:p>
      </dgm:t>
    </dgm:pt>
    <dgm:pt modelId="{21A14E1D-24F2-4ADE-858F-0BD75171CFC2}" type="parTrans" cxnId="{2BFE98C4-5853-422F-BA34-9125A5280993}">
      <dgm:prSet/>
      <dgm:spPr/>
      <dgm:t>
        <a:bodyPr/>
        <a:lstStyle/>
        <a:p>
          <a:endParaRPr lang="hu-HU"/>
        </a:p>
      </dgm:t>
    </dgm:pt>
    <dgm:pt modelId="{1D12B626-D2C4-4D38-8724-1843E8A2F26F}" type="sibTrans" cxnId="{2BFE98C4-5853-422F-BA34-9125A5280993}">
      <dgm:prSet/>
      <dgm:spPr/>
      <dgm:t>
        <a:bodyPr/>
        <a:lstStyle/>
        <a:p>
          <a:endParaRPr lang="hu-HU"/>
        </a:p>
      </dgm:t>
    </dgm:pt>
    <dgm:pt modelId="{B7F58B43-3021-4ECD-8989-8B641E6D93C2}">
      <dgm:prSet phldrT="[Szöveg]"/>
      <dgm:spPr/>
      <dgm:t>
        <a:bodyPr/>
        <a:lstStyle/>
        <a:p>
          <a:endParaRPr lang="hu-HU" dirty="0" smtClean="0"/>
        </a:p>
        <a:p>
          <a:r>
            <a:rPr lang="hu-HU" dirty="0" smtClean="0"/>
            <a:t>2017. június (tervezett)</a:t>
          </a:r>
        </a:p>
        <a:p>
          <a:r>
            <a:rPr lang="hu-HU" dirty="0" smtClean="0"/>
            <a:t> Összesen 15 Mrd Ft</a:t>
          </a:r>
        </a:p>
        <a:p>
          <a:endParaRPr lang="hu-HU" dirty="0" smtClean="0"/>
        </a:p>
        <a:p>
          <a:r>
            <a:rPr lang="hu-HU" dirty="0" smtClean="0"/>
            <a:t>Önálló kombinált eszköz társadalmi vállalkozásoknak</a:t>
          </a:r>
          <a:endParaRPr lang="hu-HU" dirty="0"/>
        </a:p>
      </dgm:t>
    </dgm:pt>
    <dgm:pt modelId="{C23E7AE6-F157-4590-AFDA-E5CC7BDBE5CB}" type="parTrans" cxnId="{E0F9EE5D-60A1-4521-83E2-98DA411970C2}">
      <dgm:prSet/>
      <dgm:spPr/>
      <dgm:t>
        <a:bodyPr/>
        <a:lstStyle/>
        <a:p>
          <a:endParaRPr lang="hu-HU"/>
        </a:p>
      </dgm:t>
    </dgm:pt>
    <dgm:pt modelId="{3AE5DB05-A262-47BF-A504-5526284EE662}" type="sibTrans" cxnId="{E0F9EE5D-60A1-4521-83E2-98DA411970C2}">
      <dgm:prSet/>
      <dgm:spPr/>
      <dgm:t>
        <a:bodyPr/>
        <a:lstStyle/>
        <a:p>
          <a:endParaRPr lang="hu-HU"/>
        </a:p>
      </dgm:t>
    </dgm:pt>
    <dgm:pt modelId="{BFBE00EB-416C-4CEE-A49F-B164BCA79EB2}" type="pres">
      <dgm:prSet presAssocID="{448FE6A3-4E4E-4288-8874-BC082FD4A38E}" presName="Name0" presStyleCnt="0">
        <dgm:presLayoutVars>
          <dgm:chMax val="5"/>
          <dgm:chPref val="5"/>
          <dgm:dir/>
          <dgm:animLvl val="lvl"/>
        </dgm:presLayoutVars>
      </dgm:prSet>
      <dgm:spPr/>
      <dgm:t>
        <a:bodyPr/>
        <a:lstStyle/>
        <a:p>
          <a:endParaRPr lang="hu-HU"/>
        </a:p>
      </dgm:t>
    </dgm:pt>
    <dgm:pt modelId="{168B00E7-A43D-4552-AD52-C5C646EEB7D3}" type="pres">
      <dgm:prSet presAssocID="{9E4E6C38-7856-459B-8FDA-D935AF309CE8}" presName="parentText1" presStyleLbl="node1" presStyleIdx="0" presStyleCnt="3" custLinFactNeighborX="-1750" custLinFactNeighborY="-13617">
        <dgm:presLayoutVars>
          <dgm:chMax/>
          <dgm:chPref val="3"/>
          <dgm:bulletEnabled val="1"/>
        </dgm:presLayoutVars>
      </dgm:prSet>
      <dgm:spPr/>
      <dgm:t>
        <a:bodyPr/>
        <a:lstStyle/>
        <a:p>
          <a:endParaRPr lang="hu-HU"/>
        </a:p>
      </dgm:t>
    </dgm:pt>
    <dgm:pt modelId="{AA8C2939-5AF2-42F7-A655-252D3AFEDDF2}" type="pres">
      <dgm:prSet presAssocID="{9E4E6C38-7856-459B-8FDA-D935AF309CE8}" presName="childText1" presStyleLbl="solidAlignAcc1" presStyleIdx="0" presStyleCnt="3" custLinFactNeighborX="-1298">
        <dgm:presLayoutVars>
          <dgm:chMax val="0"/>
          <dgm:chPref val="0"/>
          <dgm:bulletEnabled val="1"/>
        </dgm:presLayoutVars>
      </dgm:prSet>
      <dgm:spPr/>
      <dgm:t>
        <a:bodyPr/>
        <a:lstStyle/>
        <a:p>
          <a:endParaRPr lang="hu-HU"/>
        </a:p>
      </dgm:t>
    </dgm:pt>
    <dgm:pt modelId="{AC165F2F-E348-4BF0-8105-7DA140F52ECA}" type="pres">
      <dgm:prSet presAssocID="{39388FF4-C2CB-4849-AA18-F1C0CCCFED36}" presName="parentText2" presStyleLbl="node1" presStyleIdx="1" presStyleCnt="3" custLinFactNeighborX="-72" custLinFactNeighborY="-4895">
        <dgm:presLayoutVars>
          <dgm:chMax/>
          <dgm:chPref val="3"/>
          <dgm:bulletEnabled val="1"/>
        </dgm:presLayoutVars>
      </dgm:prSet>
      <dgm:spPr/>
      <dgm:t>
        <a:bodyPr/>
        <a:lstStyle/>
        <a:p>
          <a:endParaRPr lang="hu-HU"/>
        </a:p>
      </dgm:t>
    </dgm:pt>
    <dgm:pt modelId="{067342E8-44EC-4AFC-867F-5DDB89A195E2}" type="pres">
      <dgm:prSet presAssocID="{39388FF4-C2CB-4849-AA18-F1C0CCCFED36}" presName="childText2" presStyleLbl="solidAlignAcc1" presStyleIdx="1" presStyleCnt="3">
        <dgm:presLayoutVars>
          <dgm:chMax val="0"/>
          <dgm:chPref val="0"/>
          <dgm:bulletEnabled val="1"/>
        </dgm:presLayoutVars>
      </dgm:prSet>
      <dgm:spPr/>
      <dgm:t>
        <a:bodyPr/>
        <a:lstStyle/>
        <a:p>
          <a:endParaRPr lang="hu-HU"/>
        </a:p>
      </dgm:t>
    </dgm:pt>
    <dgm:pt modelId="{A65E75C4-8427-496C-8FB5-580F03FA8DE4}" type="pres">
      <dgm:prSet presAssocID="{DFB44349-2623-4982-82D1-53A42977B74C}" presName="parentText3" presStyleLbl="node1" presStyleIdx="2" presStyleCnt="3" custLinFactNeighborX="3971" custLinFactNeighborY="9835">
        <dgm:presLayoutVars>
          <dgm:chMax/>
          <dgm:chPref val="3"/>
          <dgm:bulletEnabled val="1"/>
        </dgm:presLayoutVars>
      </dgm:prSet>
      <dgm:spPr/>
      <dgm:t>
        <a:bodyPr/>
        <a:lstStyle/>
        <a:p>
          <a:endParaRPr lang="hu-HU"/>
        </a:p>
      </dgm:t>
    </dgm:pt>
    <dgm:pt modelId="{7CC596DA-0E31-4994-8F7C-0D876CD73BE4}" type="pres">
      <dgm:prSet presAssocID="{DFB44349-2623-4982-82D1-53A42977B74C}" presName="childText3" presStyleLbl="solidAlignAcc1" presStyleIdx="2" presStyleCnt="3">
        <dgm:presLayoutVars>
          <dgm:chMax val="0"/>
          <dgm:chPref val="0"/>
          <dgm:bulletEnabled val="1"/>
        </dgm:presLayoutVars>
      </dgm:prSet>
      <dgm:spPr/>
      <dgm:t>
        <a:bodyPr/>
        <a:lstStyle/>
        <a:p>
          <a:endParaRPr lang="hu-HU"/>
        </a:p>
      </dgm:t>
    </dgm:pt>
  </dgm:ptLst>
  <dgm:cxnLst>
    <dgm:cxn modelId="{2D9D277E-0DF8-4817-8DE3-15FD6340BFBB}" srcId="{9E4E6C38-7856-459B-8FDA-D935AF309CE8}" destId="{010ABF3A-49E6-4F8F-AAAB-609DAE717B5A}" srcOrd="0" destOrd="0" parTransId="{C7D8B5B4-3E41-4113-9542-7563602D6DA8}" sibTransId="{DD129086-9B48-4252-9BA0-4606B4D7B30F}"/>
    <dgm:cxn modelId="{CE798220-1632-4838-A922-FA9A97810C78}" srcId="{448FE6A3-4E4E-4288-8874-BC082FD4A38E}" destId="{9E4E6C38-7856-459B-8FDA-D935AF309CE8}" srcOrd="0" destOrd="0" parTransId="{049B8708-27C4-4C0E-A725-CC579A46FC83}" sibTransId="{796203A0-7DF4-42FA-8593-657CA9AFDA93}"/>
    <dgm:cxn modelId="{C2F52892-8D86-4029-B6E6-7B25CD9A8FAB}" srcId="{39388FF4-C2CB-4849-AA18-F1C0CCCFED36}" destId="{00877A25-E2F0-471C-AB2C-9296AF440BED}" srcOrd="0" destOrd="0" parTransId="{036ED873-6AF4-4893-B9B1-733E1CAFBC8E}" sibTransId="{3092D4CA-CA55-4B10-869D-141FE7D8C63B}"/>
    <dgm:cxn modelId="{4EE0E4F8-4845-4831-BD22-51A06DEC7B82}" type="presOf" srcId="{B7F58B43-3021-4ECD-8989-8B641E6D93C2}" destId="{7CC596DA-0E31-4994-8F7C-0D876CD73BE4}" srcOrd="0" destOrd="0" presId="urn:microsoft.com/office/officeart/2009/3/layout/IncreasingArrowsProcess"/>
    <dgm:cxn modelId="{65D1B5F8-7078-4CF8-9A67-A06D604EEF3B}" type="presOf" srcId="{39388FF4-C2CB-4849-AA18-F1C0CCCFED36}" destId="{AC165F2F-E348-4BF0-8105-7DA140F52ECA}" srcOrd="0" destOrd="0" presId="urn:microsoft.com/office/officeart/2009/3/layout/IncreasingArrowsProcess"/>
    <dgm:cxn modelId="{2BFE98C4-5853-422F-BA34-9125A5280993}" srcId="{448FE6A3-4E4E-4288-8874-BC082FD4A38E}" destId="{DFB44349-2623-4982-82D1-53A42977B74C}" srcOrd="2" destOrd="0" parTransId="{21A14E1D-24F2-4ADE-858F-0BD75171CFC2}" sibTransId="{1D12B626-D2C4-4D38-8724-1843E8A2F26F}"/>
    <dgm:cxn modelId="{6A2DEC91-C18D-4164-A5B4-E8CAAB247050}" type="presOf" srcId="{00877A25-E2F0-471C-AB2C-9296AF440BED}" destId="{067342E8-44EC-4AFC-867F-5DDB89A195E2}" srcOrd="0" destOrd="0" presId="urn:microsoft.com/office/officeart/2009/3/layout/IncreasingArrowsProcess"/>
    <dgm:cxn modelId="{E0F9EE5D-60A1-4521-83E2-98DA411970C2}" srcId="{DFB44349-2623-4982-82D1-53A42977B74C}" destId="{B7F58B43-3021-4ECD-8989-8B641E6D93C2}" srcOrd="0" destOrd="0" parTransId="{C23E7AE6-F157-4590-AFDA-E5CC7BDBE5CB}" sibTransId="{3AE5DB05-A262-47BF-A504-5526284EE662}"/>
    <dgm:cxn modelId="{A12E940B-E0D4-4BF2-8E61-6BAD86B22BB3}" type="presOf" srcId="{9E4E6C38-7856-459B-8FDA-D935AF309CE8}" destId="{168B00E7-A43D-4552-AD52-C5C646EEB7D3}" srcOrd="0" destOrd="0" presId="urn:microsoft.com/office/officeart/2009/3/layout/IncreasingArrowsProcess"/>
    <dgm:cxn modelId="{06EF567C-4919-4307-BE75-9C647578663A}" type="presOf" srcId="{DFB44349-2623-4982-82D1-53A42977B74C}" destId="{A65E75C4-8427-496C-8FB5-580F03FA8DE4}" srcOrd="0" destOrd="0" presId="urn:microsoft.com/office/officeart/2009/3/layout/IncreasingArrowsProcess"/>
    <dgm:cxn modelId="{F9E923CD-7F5A-490D-9D7E-233CCE6C4D73}" srcId="{448FE6A3-4E4E-4288-8874-BC082FD4A38E}" destId="{39388FF4-C2CB-4849-AA18-F1C0CCCFED36}" srcOrd="1" destOrd="0" parTransId="{5617C662-5FAD-49B8-BFE8-39E62E39B1F2}" sibTransId="{C076BF03-B562-4DA3-82FB-4EE371A145CA}"/>
    <dgm:cxn modelId="{4714E415-D97A-4550-A1B0-7DD682C6B5AF}" type="presOf" srcId="{010ABF3A-49E6-4F8F-AAAB-609DAE717B5A}" destId="{AA8C2939-5AF2-42F7-A655-252D3AFEDDF2}" srcOrd="0" destOrd="0" presId="urn:microsoft.com/office/officeart/2009/3/layout/IncreasingArrowsProcess"/>
    <dgm:cxn modelId="{D6A8EDED-22A0-4A44-9E4C-9E0E04A02D2E}" type="presOf" srcId="{448FE6A3-4E4E-4288-8874-BC082FD4A38E}" destId="{BFBE00EB-416C-4CEE-A49F-B164BCA79EB2}" srcOrd="0" destOrd="0" presId="urn:microsoft.com/office/officeart/2009/3/layout/IncreasingArrowsProcess"/>
    <dgm:cxn modelId="{477E1081-403D-4B39-9B4F-1CEC5678C3ED}" type="presParOf" srcId="{BFBE00EB-416C-4CEE-A49F-B164BCA79EB2}" destId="{168B00E7-A43D-4552-AD52-C5C646EEB7D3}" srcOrd="0" destOrd="0" presId="urn:microsoft.com/office/officeart/2009/3/layout/IncreasingArrowsProcess"/>
    <dgm:cxn modelId="{141F505A-454A-4301-A6FD-8370E2F981D8}" type="presParOf" srcId="{BFBE00EB-416C-4CEE-A49F-B164BCA79EB2}" destId="{AA8C2939-5AF2-42F7-A655-252D3AFEDDF2}" srcOrd="1" destOrd="0" presId="urn:microsoft.com/office/officeart/2009/3/layout/IncreasingArrowsProcess"/>
    <dgm:cxn modelId="{A4219B24-C472-4BA7-89AC-A705E1DB1C96}" type="presParOf" srcId="{BFBE00EB-416C-4CEE-A49F-B164BCA79EB2}" destId="{AC165F2F-E348-4BF0-8105-7DA140F52ECA}" srcOrd="2" destOrd="0" presId="urn:microsoft.com/office/officeart/2009/3/layout/IncreasingArrowsProcess"/>
    <dgm:cxn modelId="{D0B4659A-6C44-452A-A6A9-C53490550547}" type="presParOf" srcId="{BFBE00EB-416C-4CEE-A49F-B164BCA79EB2}" destId="{067342E8-44EC-4AFC-867F-5DDB89A195E2}" srcOrd="3" destOrd="0" presId="urn:microsoft.com/office/officeart/2009/3/layout/IncreasingArrowsProcess"/>
    <dgm:cxn modelId="{068A8D46-718B-4DBC-89FF-18B984A5D5A4}" type="presParOf" srcId="{BFBE00EB-416C-4CEE-A49F-B164BCA79EB2}" destId="{A65E75C4-8427-496C-8FB5-580F03FA8DE4}" srcOrd="4" destOrd="0" presId="urn:microsoft.com/office/officeart/2009/3/layout/IncreasingArrowsProcess"/>
    <dgm:cxn modelId="{60A36A1D-365C-4BDE-903F-DF3C9C8DDBD0}" type="presParOf" srcId="{BFBE00EB-416C-4CEE-A49F-B164BCA79EB2}" destId="{7CC596DA-0E31-4994-8F7C-0D876CD73BE4}" srcOrd="5" destOrd="0" presId="urn:microsoft.com/office/officeart/2009/3/layout/IncreasingArrowsProces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68B00E7-A43D-4552-AD52-C5C646EEB7D3}">
      <dsp:nvSpPr>
        <dsp:cNvPr id="0" name=""/>
        <dsp:cNvSpPr/>
      </dsp:nvSpPr>
      <dsp:spPr>
        <a:xfrm>
          <a:off x="0" y="0"/>
          <a:ext cx="9134371" cy="1330312"/>
        </a:xfrm>
        <a:prstGeom prst="rightArrow">
          <a:avLst>
            <a:gd name="adj1" fmla="val 50000"/>
            <a:gd name="adj2" fmla="val 5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254000" bIns="211187" numCol="1" spcCol="1270" anchor="ctr" anchorCtr="0">
          <a:noAutofit/>
        </a:bodyPr>
        <a:lstStyle/>
        <a:p>
          <a:pPr lvl="0" algn="l" defTabSz="1111250">
            <a:lnSpc>
              <a:spcPct val="90000"/>
            </a:lnSpc>
            <a:spcBef>
              <a:spcPct val="0"/>
            </a:spcBef>
            <a:spcAft>
              <a:spcPct val="35000"/>
            </a:spcAft>
          </a:pPr>
          <a:r>
            <a:rPr lang="hu-HU" sz="2500" b="1" kern="1200" dirty="0" smtClean="0">
              <a:solidFill>
                <a:schemeClr val="tx1"/>
              </a:solidFill>
            </a:rPr>
            <a:t>Vissza nem térítendő támogatás és felkészítés</a:t>
          </a:r>
          <a:endParaRPr lang="hu-HU" sz="2500" b="1" kern="1200" dirty="0">
            <a:solidFill>
              <a:schemeClr val="tx1"/>
            </a:solidFill>
          </a:endParaRPr>
        </a:p>
      </dsp:txBody>
      <dsp:txXfrm>
        <a:off x="0" y="332578"/>
        <a:ext cx="8801793" cy="665156"/>
      </dsp:txXfrm>
    </dsp:sp>
    <dsp:sp modelId="{AA8C2939-5AF2-42F7-A655-252D3AFEDDF2}">
      <dsp:nvSpPr>
        <dsp:cNvPr id="0" name=""/>
        <dsp:cNvSpPr/>
      </dsp:nvSpPr>
      <dsp:spPr>
        <a:xfrm>
          <a:off x="0" y="1069891"/>
          <a:ext cx="2813386" cy="2562671"/>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hu-HU" sz="1900" kern="1200" dirty="0" smtClean="0"/>
            <a:t> 2016. június:</a:t>
          </a:r>
        </a:p>
        <a:p>
          <a:pPr lvl="0" algn="l" defTabSz="844550">
            <a:lnSpc>
              <a:spcPct val="90000"/>
            </a:lnSpc>
            <a:spcBef>
              <a:spcPct val="0"/>
            </a:spcBef>
            <a:spcAft>
              <a:spcPct val="35000"/>
            </a:spcAft>
          </a:pPr>
          <a:r>
            <a:rPr lang="hu-HU" sz="1900" kern="1200" dirty="0" smtClean="0"/>
            <a:t>GINOP 5.1.2-16  </a:t>
          </a:r>
        </a:p>
        <a:p>
          <a:pPr lvl="0" algn="l" defTabSz="844550">
            <a:lnSpc>
              <a:spcPct val="90000"/>
            </a:lnSpc>
            <a:spcBef>
              <a:spcPct val="0"/>
            </a:spcBef>
            <a:spcAft>
              <a:spcPct val="35000"/>
            </a:spcAft>
          </a:pPr>
          <a:r>
            <a:rPr lang="hu-HU" sz="1900" kern="1200" dirty="0" smtClean="0"/>
            <a:t>1,3 Mrd Ft keret és </a:t>
          </a:r>
        </a:p>
        <a:p>
          <a:pPr lvl="0" algn="l" defTabSz="844550">
            <a:lnSpc>
              <a:spcPct val="90000"/>
            </a:lnSpc>
            <a:spcBef>
              <a:spcPct val="0"/>
            </a:spcBef>
            <a:spcAft>
              <a:spcPct val="35000"/>
            </a:spcAft>
          </a:pPr>
          <a:r>
            <a:rPr lang="hu-HU" sz="1900" kern="1200" dirty="0" smtClean="0"/>
            <a:t>GINOP 5.1.3-16</a:t>
          </a:r>
        </a:p>
        <a:p>
          <a:pPr lvl="0" algn="l" defTabSz="844550">
            <a:lnSpc>
              <a:spcPct val="90000"/>
            </a:lnSpc>
            <a:spcBef>
              <a:spcPct val="0"/>
            </a:spcBef>
            <a:spcAft>
              <a:spcPct val="35000"/>
            </a:spcAft>
          </a:pPr>
          <a:r>
            <a:rPr lang="hu-HU" sz="1900" kern="1200" dirty="0" smtClean="0"/>
            <a:t>6 Mrd Ft keret</a:t>
          </a:r>
          <a:endParaRPr lang="hu-HU" sz="1900" kern="1200" dirty="0"/>
        </a:p>
      </dsp:txBody>
      <dsp:txXfrm>
        <a:off x="0" y="1069891"/>
        <a:ext cx="2813386" cy="2562671"/>
      </dsp:txXfrm>
    </dsp:sp>
    <dsp:sp modelId="{AC165F2F-E348-4BF0-8105-7DA140F52ECA}">
      <dsp:nvSpPr>
        <dsp:cNvPr id="0" name=""/>
        <dsp:cNvSpPr/>
      </dsp:nvSpPr>
      <dsp:spPr>
        <a:xfrm>
          <a:off x="2808835" y="422347"/>
          <a:ext cx="6320984" cy="1330312"/>
        </a:xfrm>
        <a:prstGeom prst="rightArrow">
          <a:avLst>
            <a:gd name="adj1" fmla="val 50000"/>
            <a:gd name="adj2" fmla="val 50000"/>
          </a:avLst>
        </a:prstGeom>
        <a:solidFill>
          <a:schemeClr val="tx2">
            <a:lumMod val="20000"/>
            <a:lumOff val="8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254000" bIns="211187" numCol="1" spcCol="1270" anchor="ctr" anchorCtr="0">
          <a:noAutofit/>
        </a:bodyPr>
        <a:lstStyle/>
        <a:p>
          <a:pPr lvl="0" algn="l" defTabSz="1111250">
            <a:lnSpc>
              <a:spcPct val="90000"/>
            </a:lnSpc>
            <a:spcBef>
              <a:spcPct val="0"/>
            </a:spcBef>
            <a:spcAft>
              <a:spcPct val="35000"/>
            </a:spcAft>
          </a:pPr>
          <a:r>
            <a:rPr lang="hu-HU" sz="2500" b="1" kern="1200" dirty="0" smtClean="0">
              <a:solidFill>
                <a:schemeClr val="tx1"/>
              </a:solidFill>
            </a:rPr>
            <a:t>Foglalkoztatás ösztönzése célú hiteltermék</a:t>
          </a:r>
          <a:endParaRPr lang="hu-HU" sz="2500" b="1" kern="1200" dirty="0">
            <a:solidFill>
              <a:schemeClr val="tx1"/>
            </a:solidFill>
          </a:endParaRPr>
        </a:p>
      </dsp:txBody>
      <dsp:txXfrm>
        <a:off x="2808835" y="754925"/>
        <a:ext cx="5988406" cy="665156"/>
      </dsp:txXfrm>
    </dsp:sp>
    <dsp:sp modelId="{067342E8-44EC-4AFC-867F-5DDB89A195E2}">
      <dsp:nvSpPr>
        <dsp:cNvPr id="0" name=""/>
        <dsp:cNvSpPr/>
      </dsp:nvSpPr>
      <dsp:spPr>
        <a:xfrm>
          <a:off x="2813386" y="1513329"/>
          <a:ext cx="2813386" cy="2562671"/>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r>
            <a:rPr lang="hu-HU" sz="1900" kern="1200" dirty="0" smtClean="0"/>
            <a:t>2017. március (tervezett)</a:t>
          </a:r>
        </a:p>
        <a:p>
          <a:pPr lvl="0" algn="l" defTabSz="844550">
            <a:lnSpc>
              <a:spcPct val="90000"/>
            </a:lnSpc>
            <a:spcBef>
              <a:spcPct val="0"/>
            </a:spcBef>
            <a:spcAft>
              <a:spcPct val="35000"/>
            </a:spcAft>
          </a:pPr>
          <a:r>
            <a:rPr lang="hu-HU" sz="1900" kern="1200" dirty="0" smtClean="0"/>
            <a:t>Összesen 16,5 Mrd Ft</a:t>
          </a:r>
        </a:p>
        <a:p>
          <a:pPr lvl="0" algn="l" defTabSz="844550">
            <a:lnSpc>
              <a:spcPct val="90000"/>
            </a:lnSpc>
            <a:spcBef>
              <a:spcPct val="0"/>
            </a:spcBef>
            <a:spcAft>
              <a:spcPct val="35000"/>
            </a:spcAft>
          </a:pPr>
          <a:r>
            <a:rPr lang="hu-HU" sz="1900" kern="1200" dirty="0" smtClean="0"/>
            <a:t>vállalkozóvá válás támogatása és társadalmi vállalkozás fejlesztése </a:t>
          </a:r>
          <a:endParaRPr lang="hu-HU" sz="1900" kern="1200" dirty="0"/>
        </a:p>
      </dsp:txBody>
      <dsp:txXfrm>
        <a:off x="2813386" y="1513329"/>
        <a:ext cx="2813386" cy="2562671"/>
      </dsp:txXfrm>
    </dsp:sp>
    <dsp:sp modelId="{A65E75C4-8427-496C-8FB5-580F03FA8DE4}">
      <dsp:nvSpPr>
        <dsp:cNvPr id="0" name=""/>
        <dsp:cNvSpPr/>
      </dsp:nvSpPr>
      <dsp:spPr>
        <a:xfrm>
          <a:off x="5626772" y="1061740"/>
          <a:ext cx="3507598" cy="1330312"/>
        </a:xfrm>
        <a:prstGeom prst="rightArrow">
          <a:avLst>
            <a:gd name="adj1" fmla="val 50000"/>
            <a:gd name="adj2" fmla="val 5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254000" bIns="211187" numCol="1" spcCol="1270" anchor="ctr" anchorCtr="0">
          <a:noAutofit/>
        </a:bodyPr>
        <a:lstStyle/>
        <a:p>
          <a:pPr lvl="0" algn="l" defTabSz="1111250">
            <a:lnSpc>
              <a:spcPct val="90000"/>
            </a:lnSpc>
            <a:spcBef>
              <a:spcPct val="0"/>
            </a:spcBef>
            <a:spcAft>
              <a:spcPct val="35000"/>
            </a:spcAft>
          </a:pPr>
          <a:r>
            <a:rPr lang="hu-HU" sz="2500" kern="1200" dirty="0" smtClean="0">
              <a:solidFill>
                <a:schemeClr val="tx1"/>
              </a:solidFill>
            </a:rPr>
            <a:t>Kombinált eszköz</a:t>
          </a:r>
          <a:endParaRPr lang="hu-HU" sz="2500" kern="1200" dirty="0">
            <a:solidFill>
              <a:schemeClr val="tx1"/>
            </a:solidFill>
          </a:endParaRPr>
        </a:p>
      </dsp:txBody>
      <dsp:txXfrm>
        <a:off x="5626772" y="1394318"/>
        <a:ext cx="3175020" cy="665156"/>
      </dsp:txXfrm>
    </dsp:sp>
    <dsp:sp modelId="{7CC596DA-0E31-4994-8F7C-0D876CD73BE4}">
      <dsp:nvSpPr>
        <dsp:cNvPr id="0" name=""/>
        <dsp:cNvSpPr/>
      </dsp:nvSpPr>
      <dsp:spPr>
        <a:xfrm>
          <a:off x="5626772" y="1956766"/>
          <a:ext cx="2813386" cy="2525166"/>
        </a:xfrm>
        <a:prstGeom prst="rect">
          <a:avLst/>
        </a:prstGeom>
        <a:solidFill>
          <a:schemeClr val="l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2390" tIns="72390" rIns="72390" bIns="72390" numCol="1" spcCol="1270" anchor="t" anchorCtr="0">
          <a:noAutofit/>
        </a:bodyPr>
        <a:lstStyle/>
        <a:p>
          <a:pPr lvl="0" algn="l" defTabSz="844550">
            <a:lnSpc>
              <a:spcPct val="90000"/>
            </a:lnSpc>
            <a:spcBef>
              <a:spcPct val="0"/>
            </a:spcBef>
            <a:spcAft>
              <a:spcPct val="35000"/>
            </a:spcAft>
          </a:pPr>
          <a:endParaRPr lang="hu-HU" sz="1900" kern="1200" dirty="0" smtClean="0"/>
        </a:p>
        <a:p>
          <a:pPr lvl="0" algn="l" defTabSz="844550">
            <a:lnSpc>
              <a:spcPct val="90000"/>
            </a:lnSpc>
            <a:spcBef>
              <a:spcPct val="0"/>
            </a:spcBef>
            <a:spcAft>
              <a:spcPct val="35000"/>
            </a:spcAft>
          </a:pPr>
          <a:r>
            <a:rPr lang="hu-HU" sz="1900" kern="1200" dirty="0" smtClean="0"/>
            <a:t>2017. június (tervezett)</a:t>
          </a:r>
        </a:p>
        <a:p>
          <a:pPr lvl="0" algn="l" defTabSz="844550">
            <a:lnSpc>
              <a:spcPct val="90000"/>
            </a:lnSpc>
            <a:spcBef>
              <a:spcPct val="0"/>
            </a:spcBef>
            <a:spcAft>
              <a:spcPct val="35000"/>
            </a:spcAft>
          </a:pPr>
          <a:r>
            <a:rPr lang="hu-HU" sz="1900" kern="1200" dirty="0" smtClean="0"/>
            <a:t> Összesen 15 Mrd Ft</a:t>
          </a:r>
        </a:p>
        <a:p>
          <a:pPr lvl="0" algn="l" defTabSz="844550">
            <a:lnSpc>
              <a:spcPct val="90000"/>
            </a:lnSpc>
            <a:spcBef>
              <a:spcPct val="0"/>
            </a:spcBef>
            <a:spcAft>
              <a:spcPct val="35000"/>
            </a:spcAft>
          </a:pPr>
          <a:endParaRPr lang="hu-HU" sz="1900" kern="1200" dirty="0" smtClean="0"/>
        </a:p>
        <a:p>
          <a:pPr lvl="0" algn="l" defTabSz="844550">
            <a:lnSpc>
              <a:spcPct val="90000"/>
            </a:lnSpc>
            <a:spcBef>
              <a:spcPct val="0"/>
            </a:spcBef>
            <a:spcAft>
              <a:spcPct val="35000"/>
            </a:spcAft>
          </a:pPr>
          <a:r>
            <a:rPr lang="hu-HU" sz="1900" kern="1200" dirty="0" smtClean="0"/>
            <a:t>Önálló kombinált eszköz társadalmi vállalkozásoknak</a:t>
          </a:r>
          <a:endParaRPr lang="hu-HU" sz="1900" kern="1200" dirty="0"/>
        </a:p>
      </dsp:txBody>
      <dsp:txXfrm>
        <a:off x="5626772" y="1956766"/>
        <a:ext cx="2813386" cy="2525166"/>
      </dsp:txXfrm>
    </dsp:sp>
  </dsp:spTree>
</dsp:drawing>
</file>

<file path=ppt/diagrams/layout1.xml><?xml version="1.0" encoding="utf-8"?>
<dgm:layoutDef xmlns:dgm="http://schemas.openxmlformats.org/drawingml/2006/diagram" xmlns:a="http://schemas.openxmlformats.org/drawingml/2006/main" uniqueId="urn:microsoft.com/office/officeart/2009/3/layout/IncreasingArrowsProcess">
  <dgm:title val=""/>
  <dgm:desc val=""/>
  <dgm:catLst>
    <dgm:cat type="process" pri="5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sampData>
  <dgm:styleData>
    <dgm:dataModel>
      <dgm:ptLst>
        <dgm:pt modelId="0" type="doc"/>
        <dgm:pt modelId="10">
          <dgm:prSet phldr="1"/>
        </dgm:pt>
        <dgm:pt modelId="11">
          <dgm:prSet phldr="1"/>
        </dgm:pt>
        <dgm:pt modelId="20">
          <dgm:prSet phldr="1"/>
        </dgm:pt>
        <dgm:pt modelId="21">
          <dgm:prSet phldr="1"/>
        </dgm:pt>
      </dgm:ptLst>
      <dgm:cxnLst>
        <dgm:cxn modelId="40" srcId="0" destId="10" srcOrd="0" destOrd="0"/>
        <dgm:cxn modelId="12" srcId="10" destId="11" srcOrd="0" destOrd="0"/>
        <dgm:cxn modelId="50" srcId="0" destId="20" srcOrd="1" destOrd="0"/>
        <dgm:cxn modelId="22" srcId="20" destId="21" srcOrd="0" destOrd="0"/>
      </dgm:cxnLst>
      <dgm:bg/>
      <dgm:whole/>
    </dgm:dataModel>
  </dgm:styleData>
  <dgm:clr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2" destOrd="0"/>
        <dgm:cxn modelId="32" srcId="30" destId="31" srcOrd="0" destOrd="0"/>
      </dgm:cxnLst>
      <dgm:bg/>
      <dgm:whole/>
    </dgm:dataModel>
  </dgm:clrData>
  <dgm:layoutNode name="Name0">
    <dgm:varLst>
      <dgm:chMax val="5"/>
      <dgm:chPref val="5"/>
      <dgm:dir/>
      <dgm:animLvl val="lvl"/>
    </dgm:varLst>
    <dgm:shape xmlns:r="http://schemas.openxmlformats.org/officeDocument/2006/relationships" r:blip="">
      <dgm:adjLst/>
    </dgm:shape>
    <dgm:choose name="Name1">
      <dgm:if name="Name2" axis="ch" ptType="node" func="cnt" op="equ" val="1">
        <dgm:choose name="Name3">
          <dgm:if name="Name4" axis="ch ch" ptType="node node" func="cnt" op="equ" val="0">
            <dgm:alg type="composite">
              <dgm:param type="ar" val="6.8662"/>
            </dgm:alg>
            <dgm:choose name="Name5">
              <dgm:if name="Name6" func="var" arg="dir" op="equ" val="norm">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if>
              <dgm:else name="Name7">
                <dgm:constrLst>
                  <dgm:constr type="primFontSz" for="des" forName="parentText1" val="65"/>
                  <dgm:constr type="l" for="ch" forName="parentText1" refType="w" fact="0"/>
                  <dgm:constr type="t" for="ch" forName="parentText1" refType="h" fact="0"/>
                  <dgm:constr type="w" for="ch" forName="parentText1" refType="w"/>
                  <dgm:constr type="h" for="ch" forName="parentText1" refType="h"/>
                </dgm:constrLst>
              </dgm:else>
            </dgm:choose>
          </dgm:if>
          <dgm:else name="Name8">
            <dgm:alg type="composite">
              <dgm:param type="ar" val="1.9864"/>
            </dgm:alg>
            <dgm:choose name="Name9">
              <dgm:if name="Name10" func="var" arg="dir" op="equ" val="norm">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
                  <dgm:constr type="t" for="ch" forName="childText1" refType="h" fact="0.224"/>
                  <dgm:constr type="w" for="ch" forName="childText1" refType="w" fact="0.9241"/>
                  <dgm:constr type="h" for="ch" forName="childText1" refType="h" fact="0.776"/>
                </dgm:constrLst>
              </dgm:if>
              <dgm:else name="Name11">
                <dgm:constrLst>
                  <dgm:constr type="primFontSz" for="des" forName="childText1" val="65"/>
                  <dgm:constr type="primFontSz" for="des" forName="parentText1" val="65"/>
                  <dgm:constr type="primFontSz" for="des" forName="childText1" refType="primFontSz" refFor="des" refForName="parentText1" op="lte"/>
                  <dgm:constr type="l" for="ch" forName="parentText1" refType="w" fact="0"/>
                  <dgm:constr type="t" for="ch" forName="parentText1" refType="h" fact="0"/>
                  <dgm:constr type="w" for="ch" forName="parentText1" refType="w"/>
                  <dgm:constr type="h" for="ch" forName="parentText1" refType="h" fact="0.2893"/>
                  <dgm:constr type="l" for="ch" forName="childText1" refType="w" fact="0.076"/>
                  <dgm:constr type="t" for="ch" forName="childText1" refType="h" fact="0.224"/>
                  <dgm:constr type="w" for="ch" forName="childText1" refType="w" fact="0.9241"/>
                  <dgm:constr type="h" for="ch" forName="childText1" refType="h" fact="0.776"/>
                </dgm:constrLst>
              </dgm:else>
            </dgm:choose>
          </dgm:else>
        </dgm:choose>
      </dgm:if>
      <dgm:if name="Name12" axis="ch" ptType="node" func="cnt" op="equ" val="2">
        <dgm:choose name="Name13">
          <dgm:if name="Name14" axis="ch ch" ptType="node node" func="cnt" op="equ" val="0">
            <dgm:alg type="composite">
              <dgm:param type="ar" val="5.1498"/>
            </dgm:alg>
            <dgm:choose name="Name15">
              <dgm:if name="Name16" func="var" arg="dir" op="equ" val="norm">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462"/>
                  <dgm:constr type="t" for="ch" forName="parentText2" refType="h" fact="0.2499"/>
                  <dgm:constr type="w" for="ch" forName="parentText2" refType="w" fact="0.538"/>
                  <dgm:constr type="h" for="ch" forName="parentText2" refType="h" fact="0.7501"/>
                </dgm:constrLst>
              </dgm:if>
              <dgm:else name="Name17">
                <dgm:constrLst>
                  <dgm:constr type="primFontSz" for="des" forName="parentText1" val="65"/>
                  <dgm:constr type="primFontSz" for="des" forName="parentText2" refType="primFontSz" refFor="des" refForName="parentText1" op="equ"/>
                  <dgm:constr type="l" for="ch" forName="parentText1" refType="w" fact="0"/>
                  <dgm:constr type="t" for="ch" forName="parentText1" refType="h" fact="0"/>
                  <dgm:constr type="w" for="ch" forName="parentText1" refType="w"/>
                  <dgm:constr type="h" for="ch" forName="parentText1" refType="h" fact="0.7501"/>
                  <dgm:constr type="l" for="ch" forName="parentText2" refType="w" fact="0"/>
                  <dgm:constr type="t" for="ch" forName="parentText2" refType="h" fact="0.2499"/>
                  <dgm:constr type="w" for="ch" forName="parentText2" refType="w" fact="0.538"/>
                  <dgm:constr type="h" for="ch" forName="parentText2" refType="h" fact="0.7501"/>
                </dgm:constrLst>
              </dgm:else>
            </dgm:choose>
          </dgm:if>
          <dgm:else name="Name18">
            <dgm:alg type="composite">
              <dgm:param type="ar" val="2.0563"/>
            </dgm:alg>
            <dgm:choose name="Name19">
              <dgm:if name="Name2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462"/>
                  <dgm:constr type="t" for="ch" forName="parentText2" refType="h" fact="0.0998"/>
                  <dgm:constr type="w" for="ch" forName="parentText2" refType="w" fact="0.538"/>
                  <dgm:constr type="h" for="ch" forName="parentText2" refType="h" fact="0.2995"/>
                  <dgm:constr type="l" for="ch" forName="childText1" refType="w" fact="0"/>
                  <dgm:constr type="t" for="ch" forName="childText1" refType="h" fact="0.2317"/>
                  <dgm:constr type="w" for="ch" forName="childText1" refType="w" fact="0.462"/>
                  <dgm:constr type="h" for="ch" forName="childText1" refType="h" fact="0.6685"/>
                  <dgm:constr type="l" for="ch" forName="childText2" refType="w" fact="0.462"/>
                  <dgm:constr type="t" for="ch" forName="childText2" refType="h" fact="0.3315"/>
                  <dgm:constr type="w" for="ch" forName="childText2" refType="w" fact="0.462"/>
                  <dgm:constr type="h" for="ch" forName="childText2" refType="h" fact="0.6685"/>
                </dgm:constrLst>
              </dgm:if>
              <dgm:else name="Name2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parentText2" refType="primFontSz" refFor="des" refForName="parentText1" op="equ"/>
                  <dgm:constr type="primFontSz" for="des" forName="childText2" refType="primFontSz" refFor="des" refForName="childText1" op="equ"/>
                  <dgm:constr type="l" for="ch" forName="parentText1" refType="w" fact="0"/>
                  <dgm:constr type="t" for="ch" forName="parentText1" refType="h" fact="0"/>
                  <dgm:constr type="w" for="ch" forName="parentText1" refType="w"/>
                  <dgm:constr type="h" for="ch" forName="parentText1" refType="h" fact="0.2995"/>
                  <dgm:constr type="l" for="ch" forName="parentText2" refType="w" fact="0"/>
                  <dgm:constr type="t" for="ch" forName="parentText2" refType="h" fact="0.0998"/>
                  <dgm:constr type="w" for="ch" forName="parentText2" refType="w" fact="0.538"/>
                  <dgm:constr type="h" for="ch" forName="parentText2" refType="h" fact="0.2995"/>
                  <dgm:constr type="l" for="ch" forName="childText1" refType="w" fact="0.538"/>
                  <dgm:constr type="t" for="ch" forName="childText1" refType="h" fact="0.2317"/>
                  <dgm:constr type="w" for="ch" forName="childText1" refType="w" fact="0.462"/>
                  <dgm:constr type="h" for="ch" forName="childText1" refType="h" fact="0.6685"/>
                  <dgm:constr type="l" for="ch" forName="childText2" refType="w" fact="0.076"/>
                  <dgm:constr type="t" for="ch" forName="childText2" refType="h" fact="0.3315"/>
                  <dgm:constr type="w" for="ch" forName="childText2" refType="w" fact="0.462"/>
                  <dgm:constr type="h" for="ch" forName="childText2" refType="h" fact="0.6685"/>
                </dgm:constrLst>
              </dgm:else>
            </dgm:choose>
          </dgm:else>
        </dgm:choose>
      </dgm:if>
      <dgm:if name="Name22" axis="ch" ptType="node" func="cnt" op="equ" val="3">
        <dgm:choose name="Name23">
          <dgm:if name="Name24" axis="ch ch" ptType="node node" func="cnt" op="equ" val="0">
            <dgm:alg type="composite">
              <dgm:param type="ar" val="4.1198"/>
            </dgm:alg>
            <dgm:choose name="Name25">
              <dgm:if name="Name2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308"/>
                  <dgm:constr type="t" for="ch" forName="parentText2" refType="h" fact="0.2"/>
                  <dgm:constr type="w" for="ch" forName="parentText2" refType="w" fact="0.692"/>
                  <dgm:constr type="h" for="ch" forName="parentText2" refType="h" fact="0.6"/>
                  <dgm:constr type="l" for="ch" forName="parentText3" refType="w" fact="0.616"/>
                  <dgm:constr type="t" for="ch" forName="parentText3" refType="h" fact="0.4"/>
                  <dgm:constr type="w" for="ch" forName="parentText3" refType="w" fact="0.384"/>
                  <dgm:constr type="h" for="ch" forName="parentText3" refType="h" fact="0.6"/>
                </dgm:constrLst>
              </dgm:if>
              <dgm:else name="Name2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l" for="ch" forName="parentText1" refType="w" fact="0"/>
                  <dgm:constr type="t" for="ch" forName="parentText1" refType="h" fact="0"/>
                  <dgm:constr type="w" for="ch" forName="parentText1" refType="w"/>
                  <dgm:constr type="h" for="ch" forName="parentText1" refType="h" fact="0.6"/>
                  <dgm:constr type="l" for="ch" forName="parentText2" refType="w" fact="0"/>
                  <dgm:constr type="t" for="ch" forName="parentText2" refType="h" fact="0.2"/>
                  <dgm:constr type="w" for="ch" forName="parentText2" refType="w" fact="0.692"/>
                  <dgm:constr type="h" for="ch" forName="parentText2" refType="h" fact="0.6"/>
                  <dgm:constr type="l" for="ch" forName="parentText3" refType="w" fact="0"/>
                  <dgm:constr type="t" for="ch" forName="parentText3" refType="h" fact="0.4"/>
                  <dgm:constr type="w" for="ch" forName="parentText3" refType="w" fact="0.384"/>
                  <dgm:constr type="h" for="ch" forName="parentText3" refType="h" fact="0.6"/>
                </dgm:constrLst>
              </dgm:else>
            </dgm:choose>
          </dgm:if>
          <dgm:else name="Name28">
            <dgm:alg type="composite">
              <dgm:param type="ar" val="2.0702"/>
            </dgm:alg>
            <dgm:choose name="Name29">
              <dgm:if name="Name3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
                  <dgm:constr type="t" for="ch" forName="childText1" refType="h" fact="0.2325"/>
                  <dgm:constr type="w" for="ch" forName="childText1" refType="w" fact="0.308"/>
                  <dgm:constr type="h" for="ch" forName="childText1" refType="h" fact="0.5808"/>
                  <dgm:constr type="l" for="ch" forName="childText2" refType="w" fact="0.308"/>
                  <dgm:constr type="t" for="ch" forName="childText2" refType="h" fact="0.333"/>
                  <dgm:constr type="w" for="ch" forName="childText2" refType="w" fact="0.308"/>
                  <dgm:constr type="h" for="ch" forName="childText2" refType="h" fact="0.5808"/>
                  <dgm:constr type="l" for="ch" forName="childText3" refType="w" fact="0.61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308"/>
                  <dgm:constr type="t" for="ch" forName="parentText2" refType="h" fact="0.1005"/>
                  <dgm:constr type="w" for="ch" forName="parentText2" refType="w" fact="0.692"/>
                  <dgm:constr type="h" for="ch" forName="parentText2" refType="h" fact="0.3015"/>
                  <dgm:constr type="l" for="ch" forName="parentText3" refType="w" fact="0.616"/>
                  <dgm:constr type="t" for="ch" forName="parentText3" refType="h" fact="0.201"/>
                  <dgm:constr type="w" for="ch" forName="parentText3" refType="w" fact="0.384"/>
                  <dgm:constr type="h" for="ch" forName="parentText3" refType="h" fact="0.3015"/>
                </dgm:constrLst>
              </dgm:if>
              <dgm:else name="Name3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parentText2" refType="primFontSz" refFor="des" refForName="parentText1" op="equ"/>
                  <dgm:constr type="primFontSz" for="des" forName="parentText3"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l" for="ch" forName="childText1" refType="w" fact="0.692"/>
                  <dgm:constr type="t" for="ch" forName="childText1" refType="h" fact="0.2325"/>
                  <dgm:constr type="w" for="ch" forName="childText1" refType="w" fact="0.308"/>
                  <dgm:constr type="h" for="ch" forName="childText1" refType="h" fact="0.5808"/>
                  <dgm:constr type="l" for="ch" forName="childText2" refType="w" fact="0.384"/>
                  <dgm:constr type="t" for="ch" forName="childText2" refType="h" fact="0.333"/>
                  <dgm:constr type="w" for="ch" forName="childText2" refType="w" fact="0.308"/>
                  <dgm:constr type="h" for="ch" forName="childText2" refType="h" fact="0.5808"/>
                  <dgm:constr type="l" for="ch" forName="childText3" refType="w" fact="0.076"/>
                  <dgm:constr type="t" for="ch" forName="childText3" refType="h" fact="0.4335"/>
                  <dgm:constr type="w" for="ch" forName="childText3" refType="w" fact="0.308"/>
                  <dgm:constr type="h" for="ch" forName="childText3" refType="h" fact="0.5723"/>
                  <dgm:constr type="l" for="ch" forName="parentText1" refType="w" fact="0"/>
                  <dgm:constr type="t" for="ch" forName="parentText1" refType="h" fact="0"/>
                  <dgm:constr type="w" for="ch" forName="parentText1" refType="w"/>
                  <dgm:constr type="h" for="ch" forName="parentText1" refType="h" fact="0.3015"/>
                  <dgm:constr type="l" for="ch" forName="parentText2" refType="w" fact="0"/>
                  <dgm:constr type="t" for="ch" forName="parentText2" refType="h" fact="0.1005"/>
                  <dgm:constr type="w" for="ch" forName="parentText2" refType="w" fact="0.692"/>
                  <dgm:constr type="h" for="ch" forName="parentText2" refType="h" fact="0.3015"/>
                  <dgm:constr type="l" for="ch" forName="parentText3" refType="w" fact="0"/>
                  <dgm:constr type="t" for="ch" forName="parentText3" refType="h" fact="0.201"/>
                  <dgm:constr type="w" for="ch" forName="parentText3" refType="w" fact="0.384"/>
                  <dgm:constr type="h" for="ch" forName="parentText3" refType="h" fact="0.3015"/>
                </dgm:constrLst>
              </dgm:else>
            </dgm:choose>
          </dgm:else>
        </dgm:choose>
      </dgm:if>
      <dgm:if name="Name32" axis="ch" ptType="node" func="cnt" op="equ" val="4">
        <dgm:choose name="Name33">
          <dgm:if name="Name34" axis="ch ch" ptType="node node" func="cnt" op="equ" val="0">
            <dgm:alg type="composite">
              <dgm:param type="ar" val="3.435"/>
            </dgm:alg>
            <dgm:choose name="Name35">
              <dgm:if name="Name3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2305"/>
                  <dgm:constr type="t" for="ch" forName="parentText2" refType="h" fact="0.1666"/>
                  <dgm:constr type="w" for="ch" forName="parentText2" refType="w" fact="0.7695"/>
                  <dgm:constr type="h" for="ch" forName="parentText2" refType="h" fact="0.5001"/>
                  <dgm:constr type="l" for="ch" forName="parentText3" refType="w" fact="0.461"/>
                  <dgm:constr type="t" for="ch" forName="parentText3" refType="h" fact="0.3333"/>
                  <dgm:constr type="w" for="ch" forName="parentText3" refType="w" fact="0.539"/>
                  <dgm:constr type="h" for="ch" forName="parentText3" refType="h" fact="0.5001"/>
                  <dgm:constr type="l" for="ch" forName="parentText4" refType="w" fact="0.6915"/>
                  <dgm:constr type="t" for="ch" forName="parentText4" refType="h" fact="0.4999"/>
                  <dgm:constr type="w" for="ch" forName="parentText4" refType="w" fact="0.3085"/>
                  <dgm:constr type="h" for="ch" forName="parentText4" refType="h" fact="0.5001"/>
                </dgm:constrLst>
              </dgm:if>
              <dgm:else name="Name3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l" for="ch" forName="parentText1" refType="w" fact="0"/>
                  <dgm:constr type="t" for="ch" forName="parentText1" refType="h" fact="0"/>
                  <dgm:constr type="w" for="ch" forName="parentText1" refType="w"/>
                  <dgm:constr type="h" for="ch" forName="parentText1" refType="h" fact="0.5001"/>
                  <dgm:constr type="l" for="ch" forName="parentText2" refType="w" fact="0"/>
                  <dgm:constr type="t" for="ch" forName="parentText2" refType="h" fact="0.1666"/>
                  <dgm:constr type="w" for="ch" forName="parentText2" refType="w" fact="0.7695"/>
                  <dgm:constr type="h" for="ch" forName="parentText2" refType="h" fact="0.5001"/>
                  <dgm:constr type="l" for="ch" forName="parentText3" refType="w" fact="0"/>
                  <dgm:constr type="t" for="ch" forName="parentText3" refType="h" fact="0.3333"/>
                  <dgm:constr type="w" for="ch" forName="parentText3" refType="w" fact="0.539"/>
                  <dgm:constr type="h" for="ch" forName="parentText3" refType="h" fact="0.5001"/>
                  <dgm:constr type="l" for="ch" forName="parentText4" refType="w" fact="0"/>
                  <dgm:constr type="t" for="ch" forName="parentText4" refType="h" fact="0.4999"/>
                  <dgm:constr type="w" for="ch" forName="parentText4" refType="w" fact="0.3085"/>
                  <dgm:constr type="h" for="ch" forName="parentText4" refType="h" fact="0.5001"/>
                </dgm:constrLst>
              </dgm:else>
            </dgm:choose>
          </dgm:if>
          <dgm:else name="Name38">
            <dgm:alg type="composite">
              <dgm:param type="ar" val="1.9377"/>
            </dgm:alg>
            <dgm:choose name="Name39">
              <dgm:if name="Name4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
                  <dgm:constr type="t" for="ch" forName="childText1" refType="h" fact="0.218"/>
                  <dgm:constr type="w" for="ch" forName="childText1" refType="w" fact="0.2305"/>
                  <dgm:constr type="h" for="ch" forName="childText1" refType="h" fact="0.5218"/>
                  <dgm:constr type="l" for="ch" forName="childText2" refType="w" fact="0.2305"/>
                  <dgm:constr type="t" for="ch" forName="childText2" refType="h" fact="0.312"/>
                  <dgm:constr type="w" for="ch" forName="childText2" refType="w" fact="0.2305"/>
                  <dgm:constr type="h" for="ch" forName="childText2" refType="h" fact="0.5085"/>
                  <dgm:constr type="l" for="ch" forName="childText3" refType="w" fact="0.461"/>
                  <dgm:constr type="t" for="ch" forName="childText3" refType="h" fact="0.406"/>
                  <dgm:constr type="w" for="ch" forName="childText3" refType="w" fact="0.2305"/>
                  <dgm:constr type="h" for="ch" forName="childText3" refType="h" fact="0.5119"/>
                  <dgm:constr type="l" for="ch" forName="childText4" refType="w" fact="0.6915"/>
                  <dgm:constr type="t" for="ch" forName="childText4" refType="h" fact="0.5"/>
                  <dgm:constr type="w" for="ch" forName="childText4" refType="w" fact="0.232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2305"/>
                  <dgm:constr type="t" for="ch" forName="parentText2" refType="h" fact="0.094"/>
                  <dgm:constr type="w" for="ch" forName="parentText2" refType="w" fact="0.7695"/>
                  <dgm:constr type="h" for="ch" forName="parentText2" refType="h" fact="0.2821"/>
                  <dgm:constr type="l" for="ch" forName="parentText3" refType="w" fact="0.461"/>
                  <dgm:constr type="t" for="ch" forName="parentText3" refType="h" fact="0.188"/>
                  <dgm:constr type="w" for="ch" forName="parentText3" refType="w" fact="0.539"/>
                  <dgm:constr type="h" for="ch" forName="parentText3" refType="h" fact="0.2821"/>
                  <dgm:constr type="l" for="ch" forName="parentText4" refType="w" fact="0.6915"/>
                  <dgm:constr type="t" for="ch" forName="parentText4" refType="h" fact="0.282"/>
                  <dgm:constr type="w" for="ch" forName="parentText4" refType="w" fact="0.3085"/>
                  <dgm:constr type="h" for="ch" forName="parentText4" refType="h" fact="0.2821"/>
                </dgm:constrLst>
              </dgm:if>
              <dgm:else name="Name4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l" for="ch" forName="childText1" refType="w" fact="0.7695"/>
                  <dgm:constr type="t" for="ch" forName="childText1" refType="h" fact="0.218"/>
                  <dgm:constr type="w" for="ch" forName="childText1" refType="w" fact="0.2305"/>
                  <dgm:constr type="h" for="ch" forName="childText1" refType="h" fact="0.5218"/>
                  <dgm:constr type="l" for="ch" forName="childText2" refType="w" fact="0.539"/>
                  <dgm:constr type="t" for="ch" forName="childText2" refType="h" fact="0.312"/>
                  <dgm:constr type="w" for="ch" forName="childText2" refType="w" fact="0.2305"/>
                  <dgm:constr type="h" for="ch" forName="childText2" refType="h" fact="0.5085"/>
                  <dgm:constr type="l" for="ch" forName="childText3" refType="w" fact="0.3085"/>
                  <dgm:constr type="t" for="ch" forName="childText3" refType="h" fact="0.406"/>
                  <dgm:constr type="w" for="ch" forName="childText3" refType="w" fact="0.2305"/>
                  <dgm:constr type="h" for="ch" forName="childText3" refType="h" fact="0.5119"/>
                  <dgm:constr type="l" for="ch" forName="childText4" refType="w" fact="0.076"/>
                  <dgm:constr type="t" for="ch" forName="childText4" refType="h" fact="0.5"/>
                  <dgm:constr type="w" for="ch" forName="childText4" refType="w" fact="0.2346"/>
                  <dgm:constr type="h" for="ch" forName="childText4" refType="h" fact="0.5179"/>
                  <dgm:constr type="l" for="ch" forName="parentText1" refType="w" fact="0"/>
                  <dgm:constr type="t" for="ch" forName="parentText1" refType="h" fact="0"/>
                  <dgm:constr type="w" for="ch" forName="parentText1" refType="w"/>
                  <dgm:constr type="h" for="ch" forName="parentText1" refType="h" fact="0.2821"/>
                  <dgm:constr type="l" for="ch" forName="parentText2" refType="w" fact="0"/>
                  <dgm:constr type="t" for="ch" forName="parentText2" refType="h" fact="0.094"/>
                  <dgm:constr type="w" for="ch" forName="parentText2" refType="w" fact="0.7695"/>
                  <dgm:constr type="h" for="ch" forName="parentText2" refType="h" fact="0.2821"/>
                  <dgm:constr type="l" for="ch" forName="parentText3" refType="w" fact="0"/>
                  <dgm:constr type="t" for="ch" forName="parentText3" refType="h" fact="0.188"/>
                  <dgm:constr type="w" for="ch" forName="parentText3" refType="w" fact="0.539"/>
                  <dgm:constr type="h" for="ch" forName="parentText3" refType="h" fact="0.2821"/>
                  <dgm:constr type="l" for="ch" forName="parentText4" refType="w" fact="0"/>
                  <dgm:constr type="t" for="ch" forName="parentText4" refType="h" fact="0.282"/>
                  <dgm:constr type="w" for="ch" forName="parentText4" refType="w" fact="0.3085"/>
                  <dgm:constr type="h" for="ch" forName="parentText4" refType="h" fact="0.2821"/>
                </dgm:constrLst>
              </dgm:else>
            </dgm:choose>
          </dgm:else>
        </dgm:choose>
      </dgm:if>
      <dgm:else name="Name42">
        <dgm:choose name="Name43">
          <dgm:if name="Name44" axis="ch ch" ptType="node node" func="cnt" op="equ" val="0">
            <dgm:alg type="composite">
              <dgm:param type="ar" val="2.9463"/>
            </dgm:alg>
            <dgm:choose name="Name45">
              <dgm:if name="Name46" func="var" arg="dir" op="equ" val="norm">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1848"/>
                  <dgm:constr type="t" for="ch" forName="parentText2" refType="h" fact="0.1429"/>
                  <dgm:constr type="w" for="ch" forName="parentText2" refType="w" fact="0.8152"/>
                  <dgm:constr type="h" for="ch" forName="parentText2" refType="h" fact="0.4285"/>
                  <dgm:constr type="l" for="ch" forName="parentText3" refType="w" fact="0.3696"/>
                  <dgm:constr type="t" for="ch" forName="parentText3" refType="h" fact="0.2858"/>
                  <dgm:constr type="w" for="ch" forName="parentText3" refType="w" fact="0.6304"/>
                  <dgm:constr type="h" for="ch" forName="parentText3" refType="h" fact="0.4285"/>
                  <dgm:constr type="l" for="ch" forName="parentText4" refType="w" fact="0.5545"/>
                  <dgm:constr type="t" for="ch" forName="parentText4" refType="h" fact="0.4286"/>
                  <dgm:constr type="w" for="ch" forName="parentText4" refType="w" fact="0.4455"/>
                  <dgm:constr type="h" for="ch" forName="parentText4" refType="h" fact="0.4285"/>
                  <dgm:constr type="l" for="ch" forName="parentText5" refType="w" fact="0.7393"/>
                  <dgm:constr type="t" for="ch" forName="parentText5" refType="h" fact="0.5715"/>
                  <dgm:constr type="w" for="ch" forName="parentText5" refType="w" fact="0.2607"/>
                  <dgm:constr type="h" for="ch" forName="parentText5" refType="h" fact="0.4285"/>
                </dgm:constrLst>
              </dgm:if>
              <dgm:else name="Name47">
                <dgm:constrLst>
                  <dgm:constr type="primFontSz" for="des" forName="parentText1" val="65"/>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l" for="ch" forName="parentText1" refType="w" fact="0"/>
                  <dgm:constr type="t" for="ch" forName="parentText1" refType="h" fact="0"/>
                  <dgm:constr type="w" for="ch" forName="parentText1" refType="w"/>
                  <dgm:constr type="h" for="ch" forName="parentText1" refType="h" fact="0.4285"/>
                  <dgm:constr type="l" for="ch" forName="parentText2" refType="w" fact="0"/>
                  <dgm:constr type="t" for="ch" forName="parentText2" refType="h" fact="0.1429"/>
                  <dgm:constr type="w" for="ch" forName="parentText2" refType="w" fact="0.8152"/>
                  <dgm:constr type="h" for="ch" forName="parentText2" refType="h" fact="0.4285"/>
                  <dgm:constr type="l" for="ch" forName="parentText3" refType="w" fact="0"/>
                  <dgm:constr type="t" for="ch" forName="parentText3" refType="h" fact="0.2858"/>
                  <dgm:constr type="w" for="ch" forName="parentText3" refType="w" fact="0.6304"/>
                  <dgm:constr type="h" for="ch" forName="parentText3" refType="h" fact="0.4285"/>
                  <dgm:constr type="l" for="ch" forName="parentText4" refType="w" fact="0"/>
                  <dgm:constr type="t" for="ch" forName="parentText4" refType="h" fact="0.4286"/>
                  <dgm:constr type="w" for="ch" forName="parentText4" refType="w" fact="0.4455"/>
                  <dgm:constr type="h" for="ch" forName="parentText4" refType="h" fact="0.4285"/>
                  <dgm:constr type="l" for="ch" forName="parentText5" refType="w" fact="0"/>
                  <dgm:constr type="t" for="ch" forName="parentText5" refType="h" fact="0.5715"/>
                  <dgm:constr type="w" for="ch" forName="parentText5" refType="w" fact="0.2607"/>
                  <dgm:constr type="h" for="ch" forName="parentText5" refType="h" fact="0.4285"/>
                </dgm:constrLst>
              </dgm:else>
            </dgm:choose>
          </dgm:if>
          <dgm:else name="Name48">
            <dgm:alg type="composite">
              <dgm:param type="ar" val="1.7837"/>
            </dgm:alg>
            <dgm:choose name="Name49">
              <dgm:if name="Name50" func="var" arg="dir" op="equ" val="norm">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
                  <dgm:constr type="t" for="ch" forName="childText1" refType="h" fact="0.1997"/>
                  <dgm:constr type="w" for="ch" forName="childText1" refType="w" fact="0.18482"/>
                  <dgm:constr type="h" for="ch" forName="childText1" refType="h" fact="0.4763"/>
                  <dgm:constr type="l" for="ch" forName="childText2" refType="w" fact="0.1848"/>
                  <dgm:constr type="t" for="ch" forName="childText2" refType="h" fact="0.2862"/>
                  <dgm:constr type="w" for="ch" forName="childText2" refType="w" fact="0.18482"/>
                  <dgm:constr type="h" for="ch" forName="childText2" refType="h" fact="0.4763"/>
                  <dgm:constr type="l" for="ch" forName="childText3" refType="w" fact="0.3696"/>
                  <dgm:constr type="t" for="ch" forName="childText3" refType="h" fact="0.3727"/>
                  <dgm:constr type="w" for="ch" forName="childText3" refType="w" fact="0.18482"/>
                  <dgm:constr type="h" for="ch" forName="childText3" refType="h" fact="0.4763"/>
                  <dgm:constr type="l" for="ch" forName="childText4" refType="w" fact="0.5545"/>
                  <dgm:constr type="t" for="ch" forName="childText4" refType="h" fact="0.4592"/>
                  <dgm:constr type="w" for="ch" forName="childText4" refType="w" fact="0.18482"/>
                  <dgm:constr type="h" for="ch" forName="childText4" refType="h" fact="0.4763"/>
                  <dgm:constr type="l" for="ch" forName="childText5" refType="w" fact="0.7393"/>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1848"/>
                  <dgm:constr type="t" for="ch" forName="parentText2" refType="h" fact="0.0865"/>
                  <dgm:constr type="w" for="ch" forName="parentText2" refType="w" fact="0.8152"/>
                  <dgm:constr type="h" for="ch" forName="parentText2" refType="h" fact="0.2594"/>
                  <dgm:constr type="l" for="ch" forName="parentText3" refType="w" fact="0.3696"/>
                  <dgm:constr type="t" for="ch" forName="parentText3" refType="h" fact="0.173"/>
                  <dgm:constr type="w" for="ch" forName="parentText3" refType="w" fact="0.6304"/>
                  <dgm:constr type="h" for="ch" forName="parentText3" refType="h" fact="0.2594"/>
                  <dgm:constr type="l" for="ch" forName="parentText4" refType="w" fact="0.5545"/>
                  <dgm:constr type="t" for="ch" forName="parentText4" refType="h" fact="0.2595"/>
                  <dgm:constr type="w" for="ch" forName="parentText4" refType="w" fact="0.4455"/>
                  <dgm:constr type="h" for="ch" forName="parentText4" refType="h" fact="0.2594"/>
                  <dgm:constr type="l" for="ch" forName="parentText5" refType="w" fact="0.7393"/>
                  <dgm:constr type="t" for="ch" forName="parentText5" refType="h" fact="0.346"/>
                  <dgm:constr type="w" for="ch" forName="parentText5" refType="w" fact="0.2607"/>
                  <dgm:constr type="h" for="ch" forName="parentText5" refType="h" fact="0.2594"/>
                </dgm:constrLst>
              </dgm:if>
              <dgm:else name="Name51">
                <dgm:constrLst>
                  <dgm:constr type="primFontSz" for="des" forName="childText1" val="65"/>
                  <dgm:constr type="primFontSz" for="des" forName="parentText1" val="65"/>
                  <dgm:constr type="primFontSz" for="des" forName="childText1" refType="primFontSz" refFor="des" refForName="parentText1" op="lte"/>
                  <dgm:constr type="primFontSz" for="des" forName="childText2" refType="primFontSz" refFor="des" refForName="parentText1" op="lte"/>
                  <dgm:constr type="primFontSz" for="des" forName="childText3" refType="primFontSz" refFor="des" refForName="parentText1" op="lte"/>
                  <dgm:constr type="primFontSz" for="des" forName="childText4" refType="primFontSz" refFor="des" refForName="parentText1" op="lte"/>
                  <dgm:constr type="primFontSz" for="des" forName="childText5" refType="primFontSz" refFor="des" refForName="parentText1" op="lte"/>
                  <dgm:constr type="primFontSz" for="des" forName="childText1" refType="primFontSz" refFor="des" refForName="parentText2" op="lte"/>
                  <dgm:constr type="primFontSz" for="des" forName="childText2" refType="primFontSz" refFor="des" refForName="parentText2" op="lte"/>
                  <dgm:constr type="primFontSz" for="des" forName="childText3" refType="primFontSz" refFor="des" refForName="parentText2" op="lte"/>
                  <dgm:constr type="primFontSz" for="des" forName="childText4" refType="primFontSz" refFor="des" refForName="parentText2" op="lte"/>
                  <dgm:constr type="primFontSz" for="des" forName="childText5" refType="primFontSz" refFor="des" refForName="parentText2" op="lte"/>
                  <dgm:constr type="primFontSz" for="des" forName="childText1" refType="primFontSz" refFor="des" refForName="parentText3" op="lte"/>
                  <dgm:constr type="primFontSz" for="des" forName="childText2" refType="primFontSz" refFor="des" refForName="parentText3" op="lte"/>
                  <dgm:constr type="primFontSz" for="des" forName="childText3" refType="primFontSz" refFor="des" refForName="parentText3" op="lte"/>
                  <dgm:constr type="primFontSz" for="des" forName="childText4" refType="primFontSz" refFor="des" refForName="parentText3" op="lte"/>
                  <dgm:constr type="primFontSz" for="des" forName="childText5" refType="primFontSz" refFor="des" refForName="parentText3" op="lte"/>
                  <dgm:constr type="primFontSz" for="des" forName="childText1" refType="primFontSz" refFor="des" refForName="parentText4" op="lte"/>
                  <dgm:constr type="primFontSz" for="des" forName="childText2" refType="primFontSz" refFor="des" refForName="parentText4" op="lte"/>
                  <dgm:constr type="primFontSz" for="des" forName="childText3" refType="primFontSz" refFor="des" refForName="parentText4" op="lte"/>
                  <dgm:constr type="primFontSz" for="des" forName="childText4" refType="primFontSz" refFor="des" refForName="parentText4" op="lte"/>
                  <dgm:constr type="primFontSz" for="des" forName="childText5" refType="primFontSz" refFor="des" refForName="parentText4" op="lte"/>
                  <dgm:constr type="primFontSz" for="des" forName="childText1" refType="primFontSz" refFor="des" refForName="parentText5" op="lte"/>
                  <dgm:constr type="primFontSz" for="des" forName="childText2" refType="primFontSz" refFor="des" refForName="parentText5" op="lte"/>
                  <dgm:constr type="primFontSz" for="des" forName="childText3" refType="primFontSz" refFor="des" refForName="parentText5" op="lte"/>
                  <dgm:constr type="primFontSz" for="des" forName="childText4" refType="primFontSz" refFor="des" refForName="parentText5" op="lte"/>
                  <dgm:constr type="primFontSz" for="des" forName="childText5" refType="primFontSz" refFor="des" refForName="parentText5" op="lte"/>
                  <dgm:constr type="primFontSz" for="des" forName="parentText2" refType="primFontSz" refFor="des" refForName="parentText1" op="equ"/>
                  <dgm:constr type="primFontSz" for="des" forName="parentText3" refType="primFontSz" refFor="des" refForName="parentText1" op="equ"/>
                  <dgm:constr type="primFontSz" for="des" forName="parentText4" refType="primFontSz" refFor="des" refForName="parentText1" op="equ"/>
                  <dgm:constr type="primFontSz" for="des" forName="parentText5" refType="primFontSz" refFor="des" refForName="parentText1" op="equ"/>
                  <dgm:constr type="primFontSz" for="des" forName="childText2" refType="primFontSz" refFor="des" refForName="childText1" op="equ"/>
                  <dgm:constr type="primFontSz" for="des" forName="childText3" refType="primFontSz" refFor="des" refForName="childText1" op="equ"/>
                  <dgm:constr type="primFontSz" for="des" forName="childText4" refType="primFontSz" refFor="des" refForName="childText1" op="equ"/>
                  <dgm:constr type="primFontSz" for="des" forName="childText5" refType="primFontSz" refFor="des" refForName="childText1" op="equ"/>
                  <dgm:constr type="l" for="ch" forName="childText1" refType="w" fact="0.81518"/>
                  <dgm:constr type="t" for="ch" forName="childText1" refType="h" fact="0.1997"/>
                  <dgm:constr type="w" for="ch" forName="childText1" refType="w" fact="0.18482"/>
                  <dgm:constr type="h" for="ch" forName="childText1" refType="h" fact="0.4763"/>
                  <dgm:constr type="l" for="ch" forName="childText2" refType="w" fact="0.63036"/>
                  <dgm:constr type="t" for="ch" forName="childText2" refType="h" fact="0.2862"/>
                  <dgm:constr type="w" for="ch" forName="childText2" refType="w" fact="0.18482"/>
                  <dgm:constr type="h" for="ch" forName="childText2" refType="h" fact="0.4763"/>
                  <dgm:constr type="l" for="ch" forName="childText3" refType="w" fact="0.44554"/>
                  <dgm:constr type="t" for="ch" forName="childText3" refType="h" fact="0.3727"/>
                  <dgm:constr type="w" for="ch" forName="childText3" refType="w" fact="0.18482"/>
                  <dgm:constr type="h" for="ch" forName="childText3" refType="h" fact="0.4763"/>
                  <dgm:constr type="l" for="ch" forName="childText4" refType="w" fact="0.26072"/>
                  <dgm:constr type="t" for="ch" forName="childText4" refType="h" fact="0.4592"/>
                  <dgm:constr type="w" for="ch" forName="childText4" refType="w" fact="0.18482"/>
                  <dgm:constr type="h" for="ch" forName="childText4" refType="h" fact="0.4763"/>
                  <dgm:constr type="l" for="ch" forName="childText5" refType="w" fact="0.0759"/>
                  <dgm:constr type="t" for="ch" forName="childText5" refType="h" fact="0.5457"/>
                  <dgm:constr type="w" for="ch" forName="childText5" refType="w" fact="0.18482"/>
                  <dgm:constr type="h" for="ch" forName="childText5" refType="h" fact="0.4763"/>
                  <dgm:constr type="l" for="ch" forName="parentText1" refType="w" fact="0"/>
                  <dgm:constr type="t" for="ch" forName="parentText1" refType="h" fact="0"/>
                  <dgm:constr type="w" for="ch" forName="parentText1" refType="w"/>
                  <dgm:constr type="h" for="ch" forName="parentText1" refType="h" fact="0.2594"/>
                  <dgm:constr type="l" for="ch" forName="parentText2" refType="w" fact="0"/>
                  <dgm:constr type="t" for="ch" forName="parentText2" refType="h" fact="0.0865"/>
                  <dgm:constr type="w" for="ch" forName="parentText2" refType="w" fact="0.8152"/>
                  <dgm:constr type="h" for="ch" forName="parentText2" refType="h" fact="0.2594"/>
                  <dgm:constr type="l" for="ch" forName="parentText3" refType="w" fact="0"/>
                  <dgm:constr type="t" for="ch" forName="parentText3" refType="h" fact="0.173"/>
                  <dgm:constr type="w" for="ch" forName="parentText3" refType="w" fact="0.6304"/>
                  <dgm:constr type="h" for="ch" forName="parentText3" refType="h" fact="0.2594"/>
                  <dgm:constr type="l" for="ch" forName="parentText4" refType="w" fact="0"/>
                  <dgm:constr type="t" for="ch" forName="parentText4" refType="h" fact="0.2595"/>
                  <dgm:constr type="w" for="ch" forName="parentText4" refType="w" fact="0.4455"/>
                  <dgm:constr type="h" for="ch" forName="parentText4" refType="h" fact="0.2594"/>
                  <dgm:constr type="l" for="ch" forName="parentText5" refType="w" fact="0"/>
                  <dgm:constr type="t" for="ch" forName="parentText5" refType="h" fact="0.346"/>
                  <dgm:constr type="w" for="ch" forName="parentText5" refType="w" fact="0.2607"/>
                  <dgm:constr type="h" for="ch" forName="parentText5" refType="h" fact="0.2594"/>
                </dgm:constrLst>
              </dgm:else>
            </dgm:choose>
          </dgm:else>
        </dgm:choose>
      </dgm:else>
    </dgm:choose>
    <dgm:forEach name="Name52" axis="ch" ptType="node" cnt="1">
      <dgm:layoutNode name="parentText1" styleLbl="node1">
        <dgm:varLst>
          <dgm:chMax/>
          <dgm:chPref val="3"/>
          <dgm:bulletEnabled val="1"/>
        </dgm:varLst>
        <dgm:choose name="Name53">
          <dgm:if name="Name54"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55">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56">
        <dgm:if name="Name57" axis="ch" ptType="node" func="cnt" op="gte" val="1">
          <dgm:layoutNode name="childText1"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dgm:forEach>
    <dgm:forEach name="Name59" axis="ch" ptType="node" st="2" cnt="1">
      <dgm:layoutNode name="parentText2" styleLbl="node1">
        <dgm:varLst>
          <dgm:chMax/>
          <dgm:chPref val="3"/>
          <dgm:bulletEnabled val="1"/>
        </dgm:varLst>
        <dgm:choose name="Name60">
          <dgm:if name="Name61"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2">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63">
        <dgm:if name="Name64" axis="ch" ptType="node" func="cnt" op="gte" val="1">
          <dgm:layoutNode name="childText2"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5"/>
      </dgm:choose>
    </dgm:forEach>
    <dgm:forEach name="Name66" axis="ch" ptType="node" st="3" cnt="1">
      <dgm:layoutNode name="parentText3" styleLbl="node1">
        <dgm:varLst>
          <dgm:chMax/>
          <dgm:chPref val="3"/>
          <dgm:bulletEnabled val="1"/>
        </dgm:varLst>
        <dgm:choose name="Name67">
          <dgm:if name="Name68"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69">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0">
        <dgm:if name="Name71" axis="ch" ptType="node" func="cnt" op="gte" val="1">
          <dgm:layoutNode name="childText3"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forEach>
    <dgm:forEach name="Name73" axis="ch" ptType="node" st="4" cnt="1">
      <dgm:layoutNode name="parentText4" styleLbl="node1">
        <dgm:varLst>
          <dgm:chMax/>
          <dgm:chPref val="3"/>
          <dgm:bulletEnabled val="1"/>
        </dgm:varLst>
        <dgm:choose name="Name74">
          <dgm:if name="Name75"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76">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77">
        <dgm:if name="Name78" axis="ch" ptType="node" func="cnt" op="gte" val="1">
          <dgm:layoutNode name="childText4"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dgm:forEach>
    <dgm:forEach name="Name80" axis="ch" ptType="node" st="5" cnt="1">
      <dgm:layoutNode name="parentText5" styleLbl="node1">
        <dgm:varLst>
          <dgm:chMax/>
          <dgm:chPref val="3"/>
          <dgm:bulletEnabled val="1"/>
        </dgm:varLst>
        <dgm:choose name="Name81">
          <dgm:if name="Name82" func="var" arg="dir" op="equ" val="norm">
            <dgm:alg type="tx">
              <dgm:param type="parTxLTRAlign" val="l"/>
            </dgm:alg>
            <dgm:shape xmlns:r="http://schemas.openxmlformats.org/officeDocument/2006/relationships" type="rightArrow" r:blip="">
              <dgm:adjLst>
                <dgm:adj idx="1" val="0.5"/>
                <dgm:adj idx="2" val="0.5"/>
              </dgm:adjLst>
            </dgm:shape>
            <dgm:constrLst>
              <dgm:constr type="lMarg" refType="primFontSz" fact="0.3"/>
              <dgm:constr type="rMarg" val="20"/>
              <dgm:constr type="tMarg" refType="primFontSz" fact="0.3"/>
              <dgm:constr type="bMarg" refType="h" fact="0.45"/>
            </dgm:constrLst>
          </dgm:if>
          <dgm:else name="Name83">
            <dgm:alg type="tx">
              <dgm:param type="parTxLTRAlign" val="r"/>
            </dgm:alg>
            <dgm:shape xmlns:r="http://schemas.openxmlformats.org/officeDocument/2006/relationships" type="leftArrow" r:blip="">
              <dgm:adjLst>
                <dgm:adj idx="1" val="0.5"/>
                <dgm:adj idx="2" val="0.5"/>
              </dgm:adjLst>
            </dgm:shape>
            <dgm:constrLst>
              <dgm:constr type="lMarg" val="20"/>
              <dgm:constr type="rMarg" refType="primFontSz" fact="0.3"/>
              <dgm:constr type="tMarg" refType="primFontSz" fact="0.3"/>
              <dgm:constr type="bMarg" refType="h" fact="0.45"/>
            </dgm:constrLst>
          </dgm:else>
        </dgm:choose>
        <dgm:presOf axis="self" ptType="node"/>
        <dgm:ruleLst>
          <dgm:rule type="primFontSz" val="5" fact="NaN" max="NaN"/>
        </dgm:ruleLst>
      </dgm:layoutNode>
      <dgm:choose name="Name84">
        <dgm:if name="Name85" axis="ch" ptType="node" func="cnt" op="gte" val="1">
          <dgm:layoutNode name="childText5" styleLbl="solidAlignAcc1">
            <dgm:varLst>
              <dgm:chMax val="0"/>
              <dgm:chPref val="0"/>
              <dgm:bulletEnabled val="1"/>
            </dgm:varLst>
            <dgm:alg type="tx">
              <dgm:param type="txAnchorVert" val="t"/>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46247" cy="496732"/>
          </a:xfrm>
          <a:prstGeom prst="rect">
            <a:avLst/>
          </a:prstGeom>
        </p:spPr>
        <p:txBody>
          <a:bodyPr vert="horz" lIns="92108" tIns="46054" rIns="92108" bIns="46054" rtlCol="0"/>
          <a:lstStyle>
            <a:lvl1pPr algn="l">
              <a:defRPr sz="1200"/>
            </a:lvl1pPr>
          </a:lstStyle>
          <a:p>
            <a:endParaRPr lang="hu-HU"/>
          </a:p>
        </p:txBody>
      </p:sp>
      <p:sp>
        <p:nvSpPr>
          <p:cNvPr id="3" name="Dátum helye 2"/>
          <p:cNvSpPr>
            <a:spLocks noGrp="1"/>
          </p:cNvSpPr>
          <p:nvPr>
            <p:ph type="dt" sz="quarter" idx="1"/>
          </p:nvPr>
        </p:nvSpPr>
        <p:spPr>
          <a:xfrm>
            <a:off x="3849826" y="0"/>
            <a:ext cx="2946246" cy="496732"/>
          </a:xfrm>
          <a:prstGeom prst="rect">
            <a:avLst/>
          </a:prstGeom>
        </p:spPr>
        <p:txBody>
          <a:bodyPr vert="horz" lIns="92108" tIns="46054" rIns="92108" bIns="46054" rtlCol="0"/>
          <a:lstStyle>
            <a:lvl1pPr algn="r">
              <a:defRPr sz="1200"/>
            </a:lvl1pPr>
          </a:lstStyle>
          <a:p>
            <a:fld id="{71984CE7-579A-4B2A-B353-A4B770C92BFE}" type="datetimeFigureOut">
              <a:rPr lang="hu-HU" smtClean="0"/>
              <a:t>2016.12.14.</a:t>
            </a:fld>
            <a:endParaRPr lang="hu-HU"/>
          </a:p>
        </p:txBody>
      </p:sp>
      <p:sp>
        <p:nvSpPr>
          <p:cNvPr id="4" name="Élőláb helye 3"/>
          <p:cNvSpPr>
            <a:spLocks noGrp="1"/>
          </p:cNvSpPr>
          <p:nvPr>
            <p:ph type="ftr" sz="quarter" idx="2"/>
          </p:nvPr>
        </p:nvSpPr>
        <p:spPr>
          <a:xfrm>
            <a:off x="0" y="9428309"/>
            <a:ext cx="2946247" cy="496731"/>
          </a:xfrm>
          <a:prstGeom prst="rect">
            <a:avLst/>
          </a:prstGeom>
        </p:spPr>
        <p:txBody>
          <a:bodyPr vert="horz" lIns="92108" tIns="46054" rIns="92108" bIns="46054" rtlCol="0" anchor="b"/>
          <a:lstStyle>
            <a:lvl1pPr algn="l">
              <a:defRPr sz="1200"/>
            </a:lvl1pPr>
          </a:lstStyle>
          <a:p>
            <a:endParaRPr lang="hu-HU"/>
          </a:p>
        </p:txBody>
      </p:sp>
      <p:sp>
        <p:nvSpPr>
          <p:cNvPr id="5" name="Dia számának helye 4"/>
          <p:cNvSpPr>
            <a:spLocks noGrp="1"/>
          </p:cNvSpPr>
          <p:nvPr>
            <p:ph type="sldNum" sz="quarter" idx="3"/>
          </p:nvPr>
        </p:nvSpPr>
        <p:spPr>
          <a:xfrm>
            <a:off x="3849826" y="9428309"/>
            <a:ext cx="2946246" cy="496731"/>
          </a:xfrm>
          <a:prstGeom prst="rect">
            <a:avLst/>
          </a:prstGeom>
        </p:spPr>
        <p:txBody>
          <a:bodyPr vert="horz" lIns="92108" tIns="46054" rIns="92108" bIns="46054" rtlCol="0" anchor="b"/>
          <a:lstStyle>
            <a:lvl1pPr algn="r">
              <a:defRPr sz="1200"/>
            </a:lvl1pPr>
          </a:lstStyle>
          <a:p>
            <a:fld id="{EFC1D0A4-D245-4B47-9AE0-BAF155BD1F1E}" type="slidenum">
              <a:rPr lang="hu-HU" smtClean="0"/>
              <a:t>‹#›</a:t>
            </a:fld>
            <a:endParaRPr lang="hu-HU"/>
          </a:p>
        </p:txBody>
      </p:sp>
    </p:spTree>
    <p:extLst>
      <p:ext uri="{BB962C8B-B14F-4D97-AF65-F5344CB8AC3E}">
        <p14:creationId xmlns:p14="http://schemas.microsoft.com/office/powerpoint/2010/main" val="3263960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Élőfej helye 1"/>
          <p:cNvSpPr>
            <a:spLocks noGrp="1"/>
          </p:cNvSpPr>
          <p:nvPr>
            <p:ph type="hdr" sz="quarter"/>
          </p:nvPr>
        </p:nvSpPr>
        <p:spPr>
          <a:xfrm>
            <a:off x="0" y="0"/>
            <a:ext cx="2945660" cy="496332"/>
          </a:xfrm>
          <a:prstGeom prst="rect">
            <a:avLst/>
          </a:prstGeom>
        </p:spPr>
        <p:txBody>
          <a:bodyPr vert="horz" lIns="92108" tIns="46054" rIns="92108" bIns="46054" rtlCol="0"/>
          <a:lstStyle>
            <a:lvl1pPr algn="l">
              <a:defRPr sz="1200"/>
            </a:lvl1pPr>
          </a:lstStyle>
          <a:p>
            <a:endParaRPr lang="hu-HU"/>
          </a:p>
        </p:txBody>
      </p:sp>
      <p:sp>
        <p:nvSpPr>
          <p:cNvPr id="3" name="Dátum helye 2"/>
          <p:cNvSpPr>
            <a:spLocks noGrp="1"/>
          </p:cNvSpPr>
          <p:nvPr>
            <p:ph type="dt" idx="1"/>
          </p:nvPr>
        </p:nvSpPr>
        <p:spPr>
          <a:xfrm>
            <a:off x="3850442" y="0"/>
            <a:ext cx="2945660" cy="496332"/>
          </a:xfrm>
          <a:prstGeom prst="rect">
            <a:avLst/>
          </a:prstGeom>
        </p:spPr>
        <p:txBody>
          <a:bodyPr vert="horz" lIns="92108" tIns="46054" rIns="92108" bIns="46054" rtlCol="0"/>
          <a:lstStyle>
            <a:lvl1pPr algn="r">
              <a:defRPr sz="1200"/>
            </a:lvl1pPr>
          </a:lstStyle>
          <a:p>
            <a:fld id="{05772F8B-EECB-4753-83B8-3FA0603874C3}" type="datetimeFigureOut">
              <a:rPr lang="hu-HU" smtClean="0"/>
              <a:t>2016.12.14.</a:t>
            </a:fld>
            <a:endParaRPr lang="hu-HU"/>
          </a:p>
        </p:txBody>
      </p:sp>
      <p:sp>
        <p:nvSpPr>
          <p:cNvPr id="4" name="Diakép helye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2108" tIns="46054" rIns="92108" bIns="46054" rtlCol="0" anchor="ctr"/>
          <a:lstStyle/>
          <a:p>
            <a:endParaRPr lang="hu-HU"/>
          </a:p>
        </p:txBody>
      </p:sp>
      <p:sp>
        <p:nvSpPr>
          <p:cNvPr id="5" name="Jegyzetek helye 4"/>
          <p:cNvSpPr>
            <a:spLocks noGrp="1"/>
          </p:cNvSpPr>
          <p:nvPr>
            <p:ph type="body" sz="quarter" idx="3"/>
          </p:nvPr>
        </p:nvSpPr>
        <p:spPr>
          <a:xfrm>
            <a:off x="679768" y="4715154"/>
            <a:ext cx="5438140" cy="4466987"/>
          </a:xfrm>
          <a:prstGeom prst="rect">
            <a:avLst/>
          </a:prstGeom>
        </p:spPr>
        <p:txBody>
          <a:bodyPr vert="horz" lIns="92108" tIns="46054" rIns="92108" bIns="46054" rtlCol="0"/>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6" name="Élőláb helye 5"/>
          <p:cNvSpPr>
            <a:spLocks noGrp="1"/>
          </p:cNvSpPr>
          <p:nvPr>
            <p:ph type="ftr" sz="quarter" idx="4"/>
          </p:nvPr>
        </p:nvSpPr>
        <p:spPr>
          <a:xfrm>
            <a:off x="0" y="9428583"/>
            <a:ext cx="2945660" cy="496332"/>
          </a:xfrm>
          <a:prstGeom prst="rect">
            <a:avLst/>
          </a:prstGeom>
        </p:spPr>
        <p:txBody>
          <a:bodyPr vert="horz" lIns="92108" tIns="46054" rIns="92108" bIns="46054" rtlCol="0" anchor="b"/>
          <a:lstStyle>
            <a:lvl1pPr algn="l">
              <a:defRPr sz="1200"/>
            </a:lvl1pPr>
          </a:lstStyle>
          <a:p>
            <a:endParaRPr lang="hu-HU"/>
          </a:p>
        </p:txBody>
      </p:sp>
      <p:sp>
        <p:nvSpPr>
          <p:cNvPr id="7" name="Dia számának helye 6"/>
          <p:cNvSpPr>
            <a:spLocks noGrp="1"/>
          </p:cNvSpPr>
          <p:nvPr>
            <p:ph type="sldNum" sz="quarter" idx="5"/>
          </p:nvPr>
        </p:nvSpPr>
        <p:spPr>
          <a:xfrm>
            <a:off x="3850442" y="9428583"/>
            <a:ext cx="2945660" cy="496332"/>
          </a:xfrm>
          <a:prstGeom prst="rect">
            <a:avLst/>
          </a:prstGeom>
        </p:spPr>
        <p:txBody>
          <a:bodyPr vert="horz" lIns="92108" tIns="46054" rIns="92108" bIns="46054" rtlCol="0" anchor="b"/>
          <a:lstStyle>
            <a:lvl1pPr algn="r">
              <a:defRPr sz="1200"/>
            </a:lvl1pPr>
          </a:lstStyle>
          <a:p>
            <a:fld id="{C3541BF1-9AA6-4E67-89C7-4F118880E942}" type="slidenum">
              <a:rPr lang="hu-HU" smtClean="0"/>
              <a:t>‹#›</a:t>
            </a:fld>
            <a:endParaRPr lang="hu-HU"/>
          </a:p>
        </p:txBody>
      </p:sp>
    </p:spTree>
    <p:extLst>
      <p:ext uri="{BB962C8B-B14F-4D97-AF65-F5344CB8AC3E}">
        <p14:creationId xmlns:p14="http://schemas.microsoft.com/office/powerpoint/2010/main" val="269316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Slide Image Placeholder 1"/>
          <p:cNvSpPr>
            <a:spLocks noGrp="1" noRot="1" noChangeAspect="1" noTextEdit="1"/>
          </p:cNvSpPr>
          <p:nvPr>
            <p:ph type="sldImg"/>
          </p:nvPr>
        </p:nvSpPr>
        <p:spPr>
          <a:ln/>
        </p:spPr>
      </p:sp>
      <p:sp>
        <p:nvSpPr>
          <p:cNvPr id="61443" name="Notes Placeholder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altLang="en-US" dirty="0" err="1" smtClean="0">
                <a:solidFill>
                  <a:srgbClr val="009999"/>
                </a:solidFill>
              </a:rPr>
              <a:t>Az</a:t>
            </a:r>
            <a:r>
              <a:rPr lang="en-GB" altLang="en-US" dirty="0" smtClean="0">
                <a:solidFill>
                  <a:srgbClr val="009999"/>
                </a:solidFill>
              </a:rPr>
              <a:t> ERFA </a:t>
            </a:r>
            <a:r>
              <a:rPr lang="en-GB" altLang="en-US" dirty="0" err="1" smtClean="0">
                <a:solidFill>
                  <a:srgbClr val="009999"/>
                </a:solidFill>
              </a:rPr>
              <a:t>alap</a:t>
            </a:r>
            <a:r>
              <a:rPr lang="en-GB" altLang="en-US" dirty="0" smtClean="0">
                <a:solidFill>
                  <a:srgbClr val="009999"/>
                </a:solidFill>
              </a:rPr>
              <a:t> </a:t>
            </a:r>
            <a:r>
              <a:rPr lang="en-GB" altLang="en-US" dirty="0" err="1" smtClean="0">
                <a:solidFill>
                  <a:srgbClr val="009999"/>
                </a:solidFill>
              </a:rPr>
              <a:t>segítségével</a:t>
            </a:r>
            <a:r>
              <a:rPr lang="en-GB" altLang="en-US" dirty="0" smtClean="0">
                <a:solidFill>
                  <a:srgbClr val="009999"/>
                </a:solidFill>
              </a:rPr>
              <a:t> </a:t>
            </a:r>
            <a:r>
              <a:rPr lang="en-GB" altLang="en-US" dirty="0" err="1" smtClean="0">
                <a:solidFill>
                  <a:srgbClr val="009999"/>
                </a:solidFill>
              </a:rPr>
              <a:t>megvalósuló</a:t>
            </a:r>
            <a:r>
              <a:rPr lang="en-GB" altLang="en-US" dirty="0" smtClean="0">
                <a:solidFill>
                  <a:srgbClr val="009999"/>
                </a:solidFill>
              </a:rPr>
              <a:t> </a:t>
            </a:r>
            <a:r>
              <a:rPr lang="en-GB" altLang="en-US" dirty="0" err="1" smtClean="0">
                <a:solidFill>
                  <a:srgbClr val="009999"/>
                </a:solidFill>
              </a:rPr>
              <a:t>beruházás</a:t>
            </a:r>
            <a:r>
              <a:rPr lang="en-GB" altLang="en-US" dirty="0" smtClean="0">
                <a:solidFill>
                  <a:srgbClr val="009999"/>
                </a:solidFill>
              </a:rPr>
              <a:t> mind a 11 </a:t>
            </a:r>
            <a:r>
              <a:rPr lang="en-GB" altLang="en-US" dirty="0" err="1" smtClean="0">
                <a:solidFill>
                  <a:srgbClr val="009999"/>
                </a:solidFill>
              </a:rPr>
              <a:t>célkitűzést</a:t>
            </a:r>
            <a:r>
              <a:rPr lang="en-GB" altLang="en-US" dirty="0" smtClean="0">
                <a:solidFill>
                  <a:srgbClr val="009999"/>
                </a:solidFill>
              </a:rPr>
              <a:t> </a:t>
            </a:r>
            <a:r>
              <a:rPr lang="en-GB" altLang="en-US" dirty="0" err="1" smtClean="0">
                <a:solidFill>
                  <a:srgbClr val="009999"/>
                </a:solidFill>
              </a:rPr>
              <a:t>támogatni</a:t>
            </a:r>
            <a:r>
              <a:rPr lang="en-GB" altLang="en-US" dirty="0" smtClean="0">
                <a:solidFill>
                  <a:srgbClr val="009999"/>
                </a:solidFill>
              </a:rPr>
              <a:t> </a:t>
            </a:r>
            <a:r>
              <a:rPr lang="en-GB" altLang="en-US" dirty="0" err="1" smtClean="0">
                <a:solidFill>
                  <a:srgbClr val="009999"/>
                </a:solidFill>
              </a:rPr>
              <a:t>fogja</a:t>
            </a:r>
            <a:r>
              <a:rPr lang="en-GB" altLang="en-US" dirty="0" smtClean="0">
                <a:solidFill>
                  <a:srgbClr val="009999"/>
                </a:solidFill>
              </a:rPr>
              <a:t>, de a </a:t>
            </a:r>
            <a:r>
              <a:rPr lang="en-GB" altLang="en-US" dirty="0" err="1" smtClean="0">
                <a:solidFill>
                  <a:srgbClr val="009999"/>
                </a:solidFill>
              </a:rPr>
              <a:t>fő</a:t>
            </a:r>
            <a:r>
              <a:rPr lang="en-GB" altLang="en-US" dirty="0" smtClean="0">
                <a:solidFill>
                  <a:srgbClr val="009999"/>
                </a:solidFill>
              </a:rPr>
              <a:t> </a:t>
            </a:r>
            <a:r>
              <a:rPr lang="en-GB" altLang="en-US" dirty="0" err="1" smtClean="0">
                <a:solidFill>
                  <a:srgbClr val="009999"/>
                </a:solidFill>
              </a:rPr>
              <a:t>prioritás</a:t>
            </a:r>
            <a:r>
              <a:rPr lang="en-GB" altLang="en-US" dirty="0" smtClean="0">
                <a:solidFill>
                  <a:srgbClr val="009999"/>
                </a:solidFill>
              </a:rPr>
              <a:t> </a:t>
            </a:r>
            <a:r>
              <a:rPr lang="en-GB" altLang="en-US" dirty="0" err="1" smtClean="0">
                <a:solidFill>
                  <a:srgbClr val="009999"/>
                </a:solidFill>
              </a:rPr>
              <a:t>az</a:t>
            </a:r>
            <a:r>
              <a:rPr lang="en-GB" altLang="en-US" dirty="0" smtClean="0">
                <a:solidFill>
                  <a:srgbClr val="009999"/>
                </a:solidFill>
              </a:rPr>
              <a:t> 1–4. </a:t>
            </a:r>
            <a:r>
              <a:rPr lang="en-GB" altLang="en-US" dirty="0" err="1" smtClean="0">
                <a:solidFill>
                  <a:srgbClr val="009999"/>
                </a:solidFill>
              </a:rPr>
              <a:t>célkitűzés</a:t>
            </a:r>
            <a:r>
              <a:rPr lang="en-GB" altLang="en-US" dirty="0" smtClean="0">
                <a:solidFill>
                  <a:srgbClr val="009999"/>
                </a:solidFill>
              </a:rPr>
              <a:t> </a:t>
            </a:r>
            <a:r>
              <a:rPr lang="en-GB" altLang="en-US" dirty="0" err="1" smtClean="0">
                <a:solidFill>
                  <a:srgbClr val="009999"/>
                </a:solidFill>
              </a:rPr>
              <a:t>lesz</a:t>
            </a:r>
            <a:r>
              <a:rPr lang="en-GB" altLang="en-US" dirty="0" smtClean="0">
                <a:solidFill>
                  <a:srgbClr val="009999"/>
                </a:solidFill>
              </a:rPr>
              <a:t>.</a:t>
            </a:r>
          </a:p>
          <a:p>
            <a:r>
              <a:rPr lang="en-GB" altLang="en-US" dirty="0" err="1" smtClean="0">
                <a:solidFill>
                  <a:srgbClr val="009999"/>
                </a:solidFill>
              </a:rPr>
              <a:t>Az</a:t>
            </a:r>
            <a:r>
              <a:rPr lang="en-GB" altLang="en-US" dirty="0" smtClean="0">
                <a:solidFill>
                  <a:srgbClr val="009999"/>
                </a:solidFill>
              </a:rPr>
              <a:t> ESZA </a:t>
            </a:r>
            <a:r>
              <a:rPr lang="en-GB" altLang="en-US" dirty="0" err="1" smtClean="0">
                <a:solidFill>
                  <a:srgbClr val="009999"/>
                </a:solidFill>
              </a:rPr>
              <a:t>legfőképp</a:t>
            </a:r>
            <a:r>
              <a:rPr lang="en-GB" altLang="en-US" dirty="0" smtClean="0">
                <a:solidFill>
                  <a:srgbClr val="009999"/>
                </a:solidFill>
              </a:rPr>
              <a:t> a 8–11. </a:t>
            </a:r>
            <a:r>
              <a:rPr lang="en-GB" altLang="en-US" dirty="0" err="1" smtClean="0">
                <a:solidFill>
                  <a:srgbClr val="009999"/>
                </a:solidFill>
              </a:rPr>
              <a:t>célkitűzésnek</a:t>
            </a:r>
            <a:r>
              <a:rPr lang="en-GB" altLang="en-US" dirty="0" smtClean="0">
                <a:solidFill>
                  <a:srgbClr val="009999"/>
                </a:solidFill>
              </a:rPr>
              <a:t> </a:t>
            </a:r>
            <a:r>
              <a:rPr lang="en-GB" altLang="en-US" dirty="0" err="1" smtClean="0">
                <a:solidFill>
                  <a:srgbClr val="009999"/>
                </a:solidFill>
              </a:rPr>
              <a:t>nyújt</a:t>
            </a:r>
            <a:r>
              <a:rPr lang="en-GB" altLang="en-US" dirty="0" smtClean="0">
                <a:solidFill>
                  <a:srgbClr val="009999"/>
                </a:solidFill>
              </a:rPr>
              <a:t> </a:t>
            </a:r>
            <a:r>
              <a:rPr lang="en-GB" altLang="en-US" dirty="0" err="1" smtClean="0">
                <a:solidFill>
                  <a:srgbClr val="009999"/>
                </a:solidFill>
              </a:rPr>
              <a:t>majd</a:t>
            </a:r>
            <a:r>
              <a:rPr lang="en-GB" altLang="en-US" dirty="0" smtClean="0">
                <a:solidFill>
                  <a:srgbClr val="009999"/>
                </a:solidFill>
              </a:rPr>
              <a:t> </a:t>
            </a:r>
            <a:r>
              <a:rPr lang="en-GB" altLang="en-US" dirty="0" err="1" smtClean="0">
                <a:solidFill>
                  <a:srgbClr val="009999"/>
                </a:solidFill>
              </a:rPr>
              <a:t>finanszírozást</a:t>
            </a:r>
            <a:r>
              <a:rPr lang="en-GB" altLang="en-US" dirty="0" smtClean="0">
                <a:solidFill>
                  <a:srgbClr val="009999"/>
                </a:solidFill>
              </a:rPr>
              <a:t>, de </a:t>
            </a:r>
            <a:r>
              <a:rPr lang="en-GB" altLang="en-US" dirty="0" err="1" smtClean="0">
                <a:solidFill>
                  <a:srgbClr val="009999"/>
                </a:solidFill>
              </a:rPr>
              <a:t>támogatni</a:t>
            </a:r>
            <a:r>
              <a:rPr lang="en-GB" altLang="en-US" dirty="0" smtClean="0">
                <a:solidFill>
                  <a:srgbClr val="009999"/>
                </a:solidFill>
              </a:rPr>
              <a:t> </a:t>
            </a:r>
            <a:r>
              <a:rPr lang="en-GB" altLang="en-US" dirty="0" err="1" smtClean="0">
                <a:solidFill>
                  <a:srgbClr val="009999"/>
                </a:solidFill>
              </a:rPr>
              <a:t>fogja</a:t>
            </a:r>
            <a:r>
              <a:rPr lang="en-GB" altLang="en-US" dirty="0" smtClean="0">
                <a:solidFill>
                  <a:srgbClr val="009999"/>
                </a:solidFill>
              </a:rPr>
              <a:t> </a:t>
            </a:r>
            <a:r>
              <a:rPr lang="en-GB" altLang="en-US" dirty="0" err="1" smtClean="0">
                <a:solidFill>
                  <a:srgbClr val="009999"/>
                </a:solidFill>
              </a:rPr>
              <a:t>az</a:t>
            </a:r>
            <a:r>
              <a:rPr lang="en-GB" altLang="en-US" dirty="0" smtClean="0">
                <a:solidFill>
                  <a:srgbClr val="009999"/>
                </a:solidFill>
              </a:rPr>
              <a:t> 1–4., </a:t>
            </a:r>
            <a:r>
              <a:rPr lang="en-GB" altLang="en-US" dirty="0" err="1" smtClean="0">
                <a:solidFill>
                  <a:srgbClr val="009999"/>
                </a:solidFill>
              </a:rPr>
              <a:t>illetve</a:t>
            </a:r>
            <a:r>
              <a:rPr lang="en-GB" altLang="en-US" dirty="0" smtClean="0">
                <a:solidFill>
                  <a:srgbClr val="009999"/>
                </a:solidFill>
              </a:rPr>
              <a:t> a 6. </a:t>
            </a:r>
            <a:r>
              <a:rPr lang="en-GB" altLang="en-US" dirty="0" err="1" smtClean="0">
                <a:solidFill>
                  <a:srgbClr val="009999"/>
                </a:solidFill>
              </a:rPr>
              <a:t>célkitűzést</a:t>
            </a:r>
            <a:r>
              <a:rPr lang="en-GB" altLang="en-US" dirty="0" smtClean="0">
                <a:solidFill>
                  <a:srgbClr val="009999"/>
                </a:solidFill>
              </a:rPr>
              <a:t> is.</a:t>
            </a:r>
          </a:p>
          <a:p>
            <a:r>
              <a:rPr lang="en-GB" altLang="en-US" dirty="0" smtClean="0">
                <a:solidFill>
                  <a:srgbClr val="009999"/>
                </a:solidFill>
              </a:rPr>
              <a:t>A </a:t>
            </a:r>
            <a:r>
              <a:rPr lang="en-GB" altLang="en-US" dirty="0" err="1" smtClean="0">
                <a:solidFill>
                  <a:srgbClr val="009999"/>
                </a:solidFill>
              </a:rPr>
              <a:t>Kohéziós</a:t>
            </a:r>
            <a:r>
              <a:rPr lang="en-GB" altLang="en-US" dirty="0" smtClean="0">
                <a:solidFill>
                  <a:srgbClr val="009999"/>
                </a:solidFill>
              </a:rPr>
              <a:t> </a:t>
            </a:r>
            <a:r>
              <a:rPr lang="en-GB" altLang="en-US" dirty="0" err="1" smtClean="0">
                <a:solidFill>
                  <a:srgbClr val="009999"/>
                </a:solidFill>
              </a:rPr>
              <a:t>Alap</a:t>
            </a:r>
            <a:r>
              <a:rPr lang="en-GB" altLang="en-US" dirty="0" smtClean="0">
                <a:solidFill>
                  <a:srgbClr val="009999"/>
                </a:solidFill>
              </a:rPr>
              <a:t> a 4–7. </a:t>
            </a:r>
            <a:r>
              <a:rPr lang="en-GB" altLang="en-US" dirty="0" err="1" smtClean="0">
                <a:solidFill>
                  <a:srgbClr val="009999"/>
                </a:solidFill>
              </a:rPr>
              <a:t>és</a:t>
            </a:r>
            <a:r>
              <a:rPr lang="en-GB" altLang="en-US" dirty="0" smtClean="0">
                <a:solidFill>
                  <a:srgbClr val="009999"/>
                </a:solidFill>
              </a:rPr>
              <a:t> a 11. </a:t>
            </a:r>
            <a:r>
              <a:rPr lang="en-GB" altLang="en-US" dirty="0" err="1" smtClean="0">
                <a:solidFill>
                  <a:srgbClr val="009999"/>
                </a:solidFill>
              </a:rPr>
              <a:t>célkitűzést</a:t>
            </a:r>
            <a:r>
              <a:rPr lang="en-GB" altLang="en-US" dirty="0" smtClean="0">
                <a:solidFill>
                  <a:srgbClr val="009999"/>
                </a:solidFill>
              </a:rPr>
              <a:t> </a:t>
            </a:r>
            <a:r>
              <a:rPr lang="en-GB" altLang="en-US" dirty="0" err="1" smtClean="0">
                <a:solidFill>
                  <a:srgbClr val="009999"/>
                </a:solidFill>
              </a:rPr>
              <a:t>fogja</a:t>
            </a:r>
            <a:r>
              <a:rPr lang="en-GB" altLang="en-US" dirty="0" smtClean="0">
                <a:solidFill>
                  <a:srgbClr val="009999"/>
                </a:solidFill>
              </a:rPr>
              <a:t> </a:t>
            </a:r>
            <a:r>
              <a:rPr lang="en-GB" altLang="en-US" dirty="0" err="1" smtClean="0">
                <a:solidFill>
                  <a:srgbClr val="009999"/>
                </a:solidFill>
              </a:rPr>
              <a:t>támogatni</a:t>
            </a:r>
            <a:r>
              <a:rPr lang="en-GB" altLang="en-US" dirty="0" smtClean="0">
                <a:solidFill>
                  <a:srgbClr val="009999"/>
                </a:solidFill>
              </a:rPr>
              <a:t>.</a:t>
            </a:r>
          </a:p>
          <a:p>
            <a:endParaRPr lang="en-GB" altLang="en-US" b="1" dirty="0" smtClean="0">
              <a:solidFill>
                <a:srgbClr val="009999"/>
              </a:solidFill>
            </a:endParaRPr>
          </a:p>
          <a:p>
            <a:r>
              <a:rPr lang="pt-BR" altLang="en-US" b="1" dirty="0" smtClean="0">
                <a:solidFill>
                  <a:srgbClr val="009999"/>
                </a:solidFill>
              </a:rPr>
              <a:t>Az Európa 2020 stratégia célkitűzései: intelligens, fenntartható és inkluzív növekedés</a:t>
            </a:r>
            <a:endParaRPr lang="pt-BR" altLang="en-US" dirty="0" smtClean="0">
              <a:solidFill>
                <a:srgbClr val="009999"/>
              </a:solidFill>
            </a:endParaRPr>
          </a:p>
          <a:p>
            <a:r>
              <a:rPr lang="en-GB" altLang="en-US" dirty="0" smtClean="0">
                <a:solidFill>
                  <a:srgbClr val="009999"/>
                </a:solidFill>
              </a:rPr>
              <a:t>11 </a:t>
            </a:r>
            <a:r>
              <a:rPr lang="en-GB" altLang="en-US" dirty="0" err="1" smtClean="0">
                <a:solidFill>
                  <a:srgbClr val="009999"/>
                </a:solidFill>
              </a:rPr>
              <a:t>tematikus</a:t>
            </a:r>
            <a:r>
              <a:rPr lang="en-GB" altLang="en-US" dirty="0" smtClean="0">
                <a:solidFill>
                  <a:srgbClr val="009999"/>
                </a:solidFill>
              </a:rPr>
              <a:t> </a:t>
            </a:r>
            <a:r>
              <a:rPr lang="en-GB" altLang="en-US" dirty="0" err="1" smtClean="0">
                <a:solidFill>
                  <a:srgbClr val="009999"/>
                </a:solidFill>
              </a:rPr>
              <a:t>célkitűzésben</a:t>
            </a:r>
            <a:r>
              <a:rPr lang="en-GB" altLang="en-US" dirty="0" smtClean="0">
                <a:solidFill>
                  <a:srgbClr val="009999"/>
                </a:solidFill>
              </a:rPr>
              <a:t> </a:t>
            </a:r>
            <a:r>
              <a:rPr lang="en-GB" altLang="en-US" dirty="0" err="1" smtClean="0">
                <a:solidFill>
                  <a:srgbClr val="009999"/>
                </a:solidFill>
              </a:rPr>
              <a:t>megvalósítva</a:t>
            </a:r>
            <a:r>
              <a:rPr lang="en-GB" altLang="en-US" dirty="0" smtClean="0">
                <a:solidFill>
                  <a:srgbClr val="009999"/>
                </a:solidFill>
              </a:rPr>
              <a:t>, mind </a:t>
            </a:r>
            <a:r>
              <a:rPr lang="en-GB" altLang="en-US" dirty="0" err="1" smtClean="0">
                <a:solidFill>
                  <a:srgbClr val="009999"/>
                </a:solidFill>
              </a:rPr>
              <a:t>az</a:t>
            </a:r>
            <a:r>
              <a:rPr lang="en-GB" altLang="en-US" dirty="0" smtClean="0">
                <a:solidFill>
                  <a:srgbClr val="009999"/>
                </a:solidFill>
              </a:rPr>
              <a:t> </a:t>
            </a:r>
            <a:r>
              <a:rPr lang="en-GB" altLang="en-US" dirty="0" err="1" smtClean="0">
                <a:solidFill>
                  <a:srgbClr val="009999"/>
                </a:solidFill>
              </a:rPr>
              <a:t>öt</a:t>
            </a:r>
            <a:r>
              <a:rPr lang="en-GB" altLang="en-US" dirty="0" smtClean="0">
                <a:solidFill>
                  <a:srgbClr val="009999"/>
                </a:solidFill>
              </a:rPr>
              <a:t> </a:t>
            </a:r>
            <a:r>
              <a:rPr lang="en-GB" altLang="en-US" dirty="0" err="1" smtClean="0">
                <a:solidFill>
                  <a:srgbClr val="009999"/>
                </a:solidFill>
              </a:rPr>
              <a:t>európai</a:t>
            </a:r>
            <a:r>
              <a:rPr lang="en-GB" altLang="en-US" dirty="0" smtClean="0">
                <a:solidFill>
                  <a:srgbClr val="009999"/>
                </a:solidFill>
              </a:rPr>
              <a:t> </a:t>
            </a:r>
            <a:r>
              <a:rPr lang="en-GB" altLang="en-US" dirty="0" err="1" smtClean="0">
                <a:solidFill>
                  <a:srgbClr val="009999"/>
                </a:solidFill>
              </a:rPr>
              <a:t>strukturális</a:t>
            </a:r>
            <a:r>
              <a:rPr lang="en-GB" altLang="en-US" dirty="0" smtClean="0">
                <a:solidFill>
                  <a:srgbClr val="009999"/>
                </a:solidFill>
              </a:rPr>
              <a:t> </a:t>
            </a:r>
            <a:r>
              <a:rPr lang="en-GB" altLang="en-US" dirty="0" err="1" smtClean="0">
                <a:solidFill>
                  <a:srgbClr val="009999"/>
                </a:solidFill>
              </a:rPr>
              <a:t>és</a:t>
            </a:r>
            <a:r>
              <a:rPr lang="en-GB" altLang="en-US" dirty="0" smtClean="0">
                <a:solidFill>
                  <a:srgbClr val="009999"/>
                </a:solidFill>
              </a:rPr>
              <a:t> </a:t>
            </a:r>
            <a:r>
              <a:rPr lang="en-GB" altLang="en-US" dirty="0" err="1" smtClean="0">
                <a:solidFill>
                  <a:srgbClr val="009999"/>
                </a:solidFill>
              </a:rPr>
              <a:t>beruházási</a:t>
            </a:r>
            <a:r>
              <a:rPr lang="en-GB" altLang="en-US" dirty="0" smtClean="0">
                <a:solidFill>
                  <a:srgbClr val="009999"/>
                </a:solidFill>
              </a:rPr>
              <a:t> </a:t>
            </a:r>
            <a:r>
              <a:rPr lang="en-GB" altLang="en-US" dirty="0" err="1" smtClean="0">
                <a:solidFill>
                  <a:srgbClr val="009999"/>
                </a:solidFill>
              </a:rPr>
              <a:t>alap</a:t>
            </a:r>
            <a:r>
              <a:rPr lang="en-GB" altLang="en-US" dirty="0" smtClean="0">
                <a:solidFill>
                  <a:srgbClr val="009999"/>
                </a:solidFill>
              </a:rPr>
              <a:t> </a:t>
            </a:r>
            <a:r>
              <a:rPr lang="en-GB" altLang="en-US" dirty="0" err="1" smtClean="0">
                <a:solidFill>
                  <a:srgbClr val="009999"/>
                </a:solidFill>
              </a:rPr>
              <a:t>bevonásával</a:t>
            </a:r>
            <a:r>
              <a:rPr lang="en-GB" altLang="en-US" dirty="0" smtClean="0">
                <a:solidFill>
                  <a:srgbClr val="009999"/>
                </a:solidFill>
              </a:rPr>
              <a:t> – a </a:t>
            </a:r>
            <a:r>
              <a:rPr lang="en-GB" altLang="en-US" dirty="0" err="1" smtClean="0">
                <a:solidFill>
                  <a:srgbClr val="009999"/>
                </a:solidFill>
              </a:rPr>
              <a:t>közös</a:t>
            </a:r>
            <a:r>
              <a:rPr lang="en-GB" altLang="en-US" dirty="0" smtClean="0">
                <a:solidFill>
                  <a:srgbClr val="009999"/>
                </a:solidFill>
              </a:rPr>
              <a:t> </a:t>
            </a:r>
            <a:r>
              <a:rPr lang="en-GB" altLang="en-US" dirty="0" err="1" smtClean="0">
                <a:solidFill>
                  <a:srgbClr val="009999"/>
                </a:solidFill>
              </a:rPr>
              <a:t>rendelkezésekről</a:t>
            </a:r>
            <a:r>
              <a:rPr lang="en-GB" altLang="en-US" dirty="0" smtClean="0">
                <a:solidFill>
                  <a:srgbClr val="009999"/>
                </a:solidFill>
              </a:rPr>
              <a:t> </a:t>
            </a:r>
            <a:r>
              <a:rPr lang="en-GB" altLang="en-US" dirty="0" err="1" smtClean="0">
                <a:solidFill>
                  <a:srgbClr val="009999"/>
                </a:solidFill>
              </a:rPr>
              <a:t>szóló</a:t>
            </a:r>
            <a:r>
              <a:rPr lang="en-GB" altLang="en-US" dirty="0" smtClean="0">
                <a:solidFill>
                  <a:srgbClr val="009999"/>
                </a:solidFill>
              </a:rPr>
              <a:t> </a:t>
            </a:r>
            <a:r>
              <a:rPr lang="en-GB" altLang="en-US" dirty="0" err="1" smtClean="0">
                <a:solidFill>
                  <a:srgbClr val="009999"/>
                </a:solidFill>
              </a:rPr>
              <a:t>rendeletben</a:t>
            </a:r>
            <a:r>
              <a:rPr lang="en-GB" altLang="en-US" dirty="0" smtClean="0">
                <a:solidFill>
                  <a:srgbClr val="009999"/>
                </a:solidFill>
              </a:rPr>
              <a:t> </a:t>
            </a:r>
            <a:r>
              <a:rPr lang="en-GB" altLang="en-US" dirty="0" err="1" smtClean="0">
                <a:solidFill>
                  <a:srgbClr val="009999"/>
                </a:solidFill>
              </a:rPr>
              <a:t>meghatározva</a:t>
            </a:r>
            <a:endParaRPr lang="en-GB" altLang="en-US" dirty="0" smtClean="0">
              <a:solidFill>
                <a:srgbClr val="009999"/>
              </a:solidFill>
            </a:endParaRPr>
          </a:p>
          <a:p>
            <a:r>
              <a:rPr lang="en-GB" altLang="en-US" dirty="0" smtClean="0">
                <a:solidFill>
                  <a:srgbClr val="009999"/>
                </a:solidFill>
              </a:rPr>
              <a:t>A </a:t>
            </a:r>
            <a:r>
              <a:rPr lang="en-GB" altLang="en-US" dirty="0" err="1" smtClean="0">
                <a:solidFill>
                  <a:srgbClr val="009999"/>
                </a:solidFill>
              </a:rPr>
              <a:t>tematikus</a:t>
            </a:r>
            <a:r>
              <a:rPr lang="en-GB" altLang="en-US" dirty="0" smtClean="0">
                <a:solidFill>
                  <a:srgbClr val="009999"/>
                </a:solidFill>
              </a:rPr>
              <a:t> </a:t>
            </a:r>
            <a:r>
              <a:rPr lang="en-GB" altLang="en-US" dirty="0" err="1" smtClean="0">
                <a:solidFill>
                  <a:srgbClr val="009999"/>
                </a:solidFill>
              </a:rPr>
              <a:t>célkitűzések</a:t>
            </a:r>
            <a:r>
              <a:rPr lang="hu-HU" altLang="en-US" dirty="0" smtClean="0">
                <a:solidFill>
                  <a:srgbClr val="009999"/>
                </a:solidFill>
              </a:rPr>
              <a:t> </a:t>
            </a:r>
            <a:r>
              <a:rPr lang="en-GB" altLang="en-US" dirty="0" err="1" smtClean="0">
                <a:solidFill>
                  <a:srgbClr val="009999"/>
                </a:solidFill>
              </a:rPr>
              <a:t>beruházási</a:t>
            </a:r>
            <a:r>
              <a:rPr lang="en-GB" altLang="en-US" dirty="0" smtClean="0">
                <a:solidFill>
                  <a:srgbClr val="009999"/>
                </a:solidFill>
              </a:rPr>
              <a:t> </a:t>
            </a:r>
            <a:r>
              <a:rPr lang="en-GB" altLang="en-US" dirty="0" err="1" smtClean="0">
                <a:solidFill>
                  <a:srgbClr val="009999"/>
                </a:solidFill>
              </a:rPr>
              <a:t>prioritások</a:t>
            </a:r>
            <a:r>
              <a:rPr lang="en-GB" altLang="en-US" dirty="0" smtClean="0">
                <a:solidFill>
                  <a:srgbClr val="009999"/>
                </a:solidFill>
              </a:rPr>
              <a:t> </a:t>
            </a:r>
            <a:r>
              <a:rPr lang="en-GB" altLang="en-US" dirty="0" err="1" smtClean="0">
                <a:solidFill>
                  <a:srgbClr val="009999"/>
                </a:solidFill>
              </a:rPr>
              <a:t>formájában</a:t>
            </a:r>
            <a:r>
              <a:rPr lang="en-GB" altLang="en-US" dirty="0" smtClean="0">
                <a:solidFill>
                  <a:srgbClr val="009999"/>
                </a:solidFill>
              </a:rPr>
              <a:t> </a:t>
            </a:r>
            <a:r>
              <a:rPr lang="en-GB" altLang="en-US" dirty="0" err="1" smtClean="0">
                <a:solidFill>
                  <a:srgbClr val="009999"/>
                </a:solidFill>
              </a:rPr>
              <a:t>további</a:t>
            </a:r>
            <a:r>
              <a:rPr lang="en-GB" altLang="en-US" dirty="0" smtClean="0">
                <a:solidFill>
                  <a:srgbClr val="009999"/>
                </a:solidFill>
              </a:rPr>
              <a:t> </a:t>
            </a:r>
            <a:r>
              <a:rPr lang="en-GB" altLang="en-US" dirty="0" err="1" smtClean="0">
                <a:solidFill>
                  <a:srgbClr val="009999"/>
                </a:solidFill>
              </a:rPr>
              <a:t>részletes</a:t>
            </a:r>
            <a:r>
              <a:rPr lang="en-GB" altLang="en-US" dirty="0" smtClean="0">
                <a:solidFill>
                  <a:srgbClr val="009999"/>
                </a:solidFill>
              </a:rPr>
              <a:t> </a:t>
            </a:r>
            <a:r>
              <a:rPr lang="en-GB" altLang="en-US" dirty="0" err="1" smtClean="0">
                <a:solidFill>
                  <a:srgbClr val="009999"/>
                </a:solidFill>
              </a:rPr>
              <a:t>célkitűzéseket</a:t>
            </a:r>
            <a:r>
              <a:rPr lang="en-GB" altLang="en-US" dirty="0" smtClean="0">
                <a:solidFill>
                  <a:srgbClr val="009999"/>
                </a:solidFill>
              </a:rPr>
              <a:t> </a:t>
            </a:r>
            <a:r>
              <a:rPr lang="en-GB" altLang="en-US" dirty="0" err="1" smtClean="0">
                <a:solidFill>
                  <a:srgbClr val="009999"/>
                </a:solidFill>
              </a:rPr>
              <a:t>tartalmaznak</a:t>
            </a:r>
            <a:r>
              <a:rPr lang="en-GB" altLang="en-US" dirty="0" smtClean="0">
                <a:solidFill>
                  <a:srgbClr val="009999"/>
                </a:solidFill>
              </a:rPr>
              <a:t> – </a:t>
            </a:r>
            <a:r>
              <a:rPr lang="en-GB" altLang="en-US" dirty="0" err="1" smtClean="0">
                <a:solidFill>
                  <a:srgbClr val="009999"/>
                </a:solidFill>
              </a:rPr>
              <a:t>az</a:t>
            </a:r>
            <a:r>
              <a:rPr lang="en-GB" altLang="en-US" dirty="0" smtClean="0">
                <a:solidFill>
                  <a:srgbClr val="009999"/>
                </a:solidFill>
              </a:rPr>
              <a:t> </a:t>
            </a:r>
            <a:r>
              <a:rPr lang="en-GB" altLang="en-US" dirty="0" err="1" smtClean="0">
                <a:solidFill>
                  <a:srgbClr val="009999"/>
                </a:solidFill>
              </a:rPr>
              <a:t>alapokról</a:t>
            </a:r>
            <a:r>
              <a:rPr lang="en-GB" altLang="en-US" dirty="0" smtClean="0">
                <a:solidFill>
                  <a:srgbClr val="009999"/>
                </a:solidFill>
              </a:rPr>
              <a:t> </a:t>
            </a:r>
            <a:r>
              <a:rPr lang="en-GB" altLang="en-US" dirty="0" err="1" smtClean="0">
                <a:solidFill>
                  <a:srgbClr val="009999"/>
                </a:solidFill>
              </a:rPr>
              <a:t>szóló</a:t>
            </a:r>
            <a:r>
              <a:rPr lang="en-GB" altLang="en-US" dirty="0" smtClean="0">
                <a:solidFill>
                  <a:srgbClr val="009999"/>
                </a:solidFill>
              </a:rPr>
              <a:t> </a:t>
            </a:r>
            <a:r>
              <a:rPr lang="en-GB" altLang="en-US" dirty="0" err="1" smtClean="0">
                <a:solidFill>
                  <a:srgbClr val="009999"/>
                </a:solidFill>
              </a:rPr>
              <a:t>jogszabályokban</a:t>
            </a:r>
            <a:r>
              <a:rPr lang="en-GB" altLang="en-US" dirty="0" smtClean="0">
                <a:solidFill>
                  <a:srgbClr val="009999"/>
                </a:solidFill>
              </a:rPr>
              <a:t> </a:t>
            </a:r>
            <a:r>
              <a:rPr lang="en-GB" altLang="en-US" dirty="0" err="1" smtClean="0">
                <a:solidFill>
                  <a:srgbClr val="009999"/>
                </a:solidFill>
              </a:rPr>
              <a:t>meghatározva</a:t>
            </a:r>
            <a:endParaRPr lang="en-GB" altLang="en-US" dirty="0" smtClean="0">
              <a:solidFill>
                <a:srgbClr val="009999"/>
              </a:solidFill>
            </a:endParaRPr>
          </a:p>
        </p:txBody>
      </p:sp>
      <p:sp>
        <p:nvSpPr>
          <p:cNvPr id="61444" name="Slide Number Placeholder 3"/>
          <p:cNvSpPr txBox="1">
            <a:spLocks noGrp="1"/>
          </p:cNvSpPr>
          <p:nvPr/>
        </p:nvSpPr>
        <p:spPr bwMode="auto">
          <a:xfrm>
            <a:off x="3850198" y="9427749"/>
            <a:ext cx="2945873" cy="497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8" rIns="91417" bIns="45708" anchor="b"/>
          <a:lstStyle>
            <a:lvl1pPr>
              <a:defRPr sz="1200">
                <a:solidFill>
                  <a:schemeClr val="tx1"/>
                </a:solidFill>
                <a:latin typeface="Verdana" pitchFamily="34" charset="0"/>
                <a:ea typeface="Arial Unicode MS" pitchFamily="34" charset="-128"/>
                <a:cs typeface="Arial Unicode MS" pitchFamily="34" charset="-128"/>
              </a:defRPr>
            </a:lvl1pPr>
            <a:lvl2pPr marL="742950" indent="-285750">
              <a:defRPr sz="1200">
                <a:solidFill>
                  <a:schemeClr val="tx1"/>
                </a:solidFill>
                <a:latin typeface="Verdana" pitchFamily="34" charset="0"/>
                <a:ea typeface="Arial Unicode MS" pitchFamily="34" charset="-128"/>
                <a:cs typeface="Arial Unicode MS" pitchFamily="34" charset="-128"/>
              </a:defRPr>
            </a:lvl2pPr>
            <a:lvl3pPr marL="1143000" indent="-228600">
              <a:defRPr sz="1200">
                <a:solidFill>
                  <a:schemeClr val="tx1"/>
                </a:solidFill>
                <a:latin typeface="Verdana" pitchFamily="34" charset="0"/>
                <a:ea typeface="Arial Unicode MS" pitchFamily="34" charset="-128"/>
                <a:cs typeface="Arial Unicode MS" pitchFamily="34" charset="-128"/>
              </a:defRPr>
            </a:lvl3pPr>
            <a:lvl4pPr marL="1600200" indent="-228600">
              <a:defRPr sz="1200">
                <a:solidFill>
                  <a:schemeClr val="tx1"/>
                </a:solidFill>
                <a:latin typeface="Verdana" pitchFamily="34" charset="0"/>
                <a:ea typeface="Arial Unicode MS" pitchFamily="34" charset="-128"/>
                <a:cs typeface="Arial Unicode MS" pitchFamily="34" charset="-128"/>
              </a:defRPr>
            </a:lvl4pPr>
            <a:lvl5pPr marL="2057400" indent="-228600">
              <a:defRPr sz="1200">
                <a:solidFill>
                  <a:schemeClr val="tx1"/>
                </a:solidFill>
                <a:latin typeface="Verdana" pitchFamily="34" charset="0"/>
                <a:ea typeface="Arial Unicode MS" pitchFamily="34" charset="-128"/>
                <a:cs typeface="Arial Unicode MS" pitchFamily="34" charset="-128"/>
              </a:defRPr>
            </a:lvl5pPr>
            <a:lvl6pPr marL="2514600" indent="-228600" eaLnBrk="0" fontAlgn="base" hangingPunct="0">
              <a:spcBef>
                <a:spcPct val="30000"/>
              </a:spcBef>
              <a:spcAft>
                <a:spcPct val="0"/>
              </a:spcAft>
              <a:defRPr sz="1200">
                <a:solidFill>
                  <a:schemeClr val="tx1"/>
                </a:solidFill>
                <a:latin typeface="Verdana" pitchFamily="34" charset="0"/>
                <a:ea typeface="Arial Unicode MS" pitchFamily="34" charset="-128"/>
                <a:cs typeface="Arial Unicode MS" pitchFamily="34" charset="-128"/>
              </a:defRPr>
            </a:lvl6pPr>
            <a:lvl7pPr marL="2971800" indent="-228600" eaLnBrk="0" fontAlgn="base" hangingPunct="0">
              <a:spcBef>
                <a:spcPct val="30000"/>
              </a:spcBef>
              <a:spcAft>
                <a:spcPct val="0"/>
              </a:spcAft>
              <a:defRPr sz="1200">
                <a:solidFill>
                  <a:schemeClr val="tx1"/>
                </a:solidFill>
                <a:latin typeface="Verdana" pitchFamily="34" charset="0"/>
                <a:ea typeface="Arial Unicode MS" pitchFamily="34" charset="-128"/>
                <a:cs typeface="Arial Unicode MS" pitchFamily="34" charset="-128"/>
              </a:defRPr>
            </a:lvl7pPr>
            <a:lvl8pPr marL="3429000" indent="-228600" eaLnBrk="0" fontAlgn="base" hangingPunct="0">
              <a:spcBef>
                <a:spcPct val="30000"/>
              </a:spcBef>
              <a:spcAft>
                <a:spcPct val="0"/>
              </a:spcAft>
              <a:defRPr sz="1200">
                <a:solidFill>
                  <a:schemeClr val="tx1"/>
                </a:solidFill>
                <a:latin typeface="Verdana" pitchFamily="34" charset="0"/>
                <a:ea typeface="Arial Unicode MS" pitchFamily="34" charset="-128"/>
                <a:cs typeface="Arial Unicode MS" pitchFamily="34" charset="-128"/>
              </a:defRPr>
            </a:lvl8pPr>
            <a:lvl9pPr marL="3886200" indent="-228600" eaLnBrk="0" fontAlgn="base" hangingPunct="0">
              <a:spcBef>
                <a:spcPct val="30000"/>
              </a:spcBef>
              <a:spcAft>
                <a:spcPct val="0"/>
              </a:spcAft>
              <a:defRPr sz="1200">
                <a:solidFill>
                  <a:schemeClr val="tx1"/>
                </a:solidFill>
                <a:latin typeface="Verdana" pitchFamily="34" charset="0"/>
                <a:ea typeface="Arial Unicode MS" pitchFamily="34" charset="-128"/>
                <a:cs typeface="Arial Unicode MS" pitchFamily="34" charset="-128"/>
              </a:defRPr>
            </a:lvl9pPr>
          </a:lstStyle>
          <a:p>
            <a:pPr algn="r"/>
            <a:r>
              <a:rPr lang="en-GB" altLang="en-US">
                <a:solidFill>
                  <a:prstClr val="black"/>
                </a:solidFill>
                <a:cs typeface="Arial" pitchFamily="34" charset="0"/>
              </a:rPr>
              <a:t>19</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iakép helye 1"/>
          <p:cNvSpPr>
            <a:spLocks noGrp="1" noRot="1" noChangeAspect="1"/>
          </p:cNvSpPr>
          <p:nvPr>
            <p:ph type="sldImg"/>
          </p:nvPr>
        </p:nvSpPr>
        <p:spPr/>
      </p:sp>
      <p:sp>
        <p:nvSpPr>
          <p:cNvPr id="3" name="Jegyzetek helye 2"/>
          <p:cNvSpPr>
            <a:spLocks noGrp="1"/>
          </p:cNvSpPr>
          <p:nvPr>
            <p:ph type="body" idx="1"/>
          </p:nvPr>
        </p:nvSpPr>
        <p:spPr/>
        <p:txBody>
          <a:bodyPr/>
          <a:lstStyle/>
          <a:p>
            <a:endParaRPr lang="hu-HU" dirty="0"/>
          </a:p>
        </p:txBody>
      </p:sp>
      <p:sp>
        <p:nvSpPr>
          <p:cNvPr id="4" name="Dia számának helye 3"/>
          <p:cNvSpPr>
            <a:spLocks noGrp="1"/>
          </p:cNvSpPr>
          <p:nvPr>
            <p:ph type="sldNum" sz="quarter" idx="10"/>
          </p:nvPr>
        </p:nvSpPr>
        <p:spPr/>
        <p:txBody>
          <a:bodyPr/>
          <a:lstStyle/>
          <a:p>
            <a:fld id="{EEA464EF-12DB-4847-8D65-6842C9B1F40C}" type="slidenum">
              <a:rPr lang="hu-HU" smtClean="0"/>
              <a:pPr/>
              <a:t>5</a:t>
            </a:fld>
            <a:endParaRPr lang="hu-HU"/>
          </a:p>
        </p:txBody>
      </p:sp>
    </p:spTree>
    <p:extLst>
      <p:ext uri="{BB962C8B-B14F-4D97-AF65-F5344CB8AC3E}">
        <p14:creationId xmlns:p14="http://schemas.microsoft.com/office/powerpoint/2010/main" val="17784546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Diakép helye 1"/>
          <p:cNvSpPr>
            <a:spLocks noGrp="1" noRot="1" noChangeAspect="1" noTextEdit="1"/>
          </p:cNvSpPr>
          <p:nvPr>
            <p:ph type="sldImg"/>
          </p:nvPr>
        </p:nvSpPr>
        <p:spPr bwMode="auto">
          <a:noFill/>
          <a:ln>
            <a:solidFill>
              <a:srgbClr val="000000"/>
            </a:solidFill>
            <a:miter lim="800000"/>
            <a:headEnd/>
            <a:tailEnd/>
          </a:ln>
        </p:spPr>
      </p:sp>
      <p:sp>
        <p:nvSpPr>
          <p:cNvPr id="65539" name="Jegyzetek helye 2"/>
          <p:cNvSpPr>
            <a:spLocks noGrp="1"/>
          </p:cNvSpPr>
          <p:nvPr>
            <p:ph type="body" idx="1"/>
          </p:nvPr>
        </p:nvSpPr>
        <p:spPr bwMode="auto">
          <a:noFill/>
        </p:spPr>
        <p:txBody>
          <a:bodyPr wrap="square" numCol="1" anchor="t" anchorCtr="0" compatLnSpc="1">
            <a:prstTxWarp prst="textNoShape">
              <a:avLst/>
            </a:prstTxWarp>
          </a:bodyPr>
          <a:lstStyle/>
          <a:p>
            <a:endParaRPr lang="hu-HU" smtClean="0"/>
          </a:p>
        </p:txBody>
      </p:sp>
      <p:sp>
        <p:nvSpPr>
          <p:cNvPr id="4" name="Dia számának helye 3"/>
          <p:cNvSpPr>
            <a:spLocks noGrp="1"/>
          </p:cNvSpPr>
          <p:nvPr>
            <p:ph type="sldNum" sz="quarter" idx="5"/>
          </p:nvPr>
        </p:nvSpPr>
        <p:spPr/>
        <p:txBody>
          <a:bodyPr/>
          <a:lstStyle/>
          <a:p>
            <a:pPr>
              <a:defRPr/>
            </a:pPr>
            <a:fld id="{3DAE84A2-F162-4845-A3CC-D2BDFDE84462}" type="slidenum">
              <a:rPr lang="hu-HU" smtClean="0">
                <a:solidFill>
                  <a:prstClr val="black"/>
                </a:solidFill>
              </a:rPr>
              <a:pPr>
                <a:defRPr/>
              </a:pPr>
              <a:t>6</a:t>
            </a:fld>
            <a:endParaRPr lang="hu-HU">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Diakép helye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5219" name="Jegyzetek hely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hu-HU" altLang="hu-HU" smtClean="0"/>
          </a:p>
        </p:txBody>
      </p:sp>
      <p:sp>
        <p:nvSpPr>
          <p:cNvPr id="4" name="Dia számának helye 3"/>
          <p:cNvSpPr>
            <a:spLocks noGrp="1"/>
          </p:cNvSpPr>
          <p:nvPr>
            <p:ph type="sldNum" sz="quarter" idx="5"/>
          </p:nvPr>
        </p:nvSpPr>
        <p:spPr/>
        <p:txBody>
          <a:bodyPr/>
          <a:lstStyle/>
          <a:p>
            <a:pPr>
              <a:defRPr/>
            </a:pPr>
            <a:fld id="{D34B5219-FB65-420F-A20A-72A21A481224}" type="slidenum">
              <a:rPr lang="hu-HU">
                <a:solidFill>
                  <a:prstClr val="black"/>
                </a:solidFill>
              </a:rPr>
              <a:pPr>
                <a:defRPr/>
              </a:pPr>
              <a:t>7</a:t>
            </a:fld>
            <a:endParaRPr lang="hu-HU">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Diakép helye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Jegyzetek helye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hu-HU" altLang="hu-HU" smtClean="0"/>
          </a:p>
        </p:txBody>
      </p:sp>
      <p:sp>
        <p:nvSpPr>
          <p:cNvPr id="34820" name="Dia számának helye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cs typeface="Arial" pitchFamily="34" charset="0"/>
              </a:defRPr>
            </a:lvl1pPr>
            <a:lvl2pPr marL="748374" indent="-287836">
              <a:defRPr>
                <a:solidFill>
                  <a:schemeClr val="tx1"/>
                </a:solidFill>
                <a:latin typeface="Arial" pitchFamily="34" charset="0"/>
                <a:cs typeface="Arial" pitchFamily="34" charset="0"/>
              </a:defRPr>
            </a:lvl2pPr>
            <a:lvl3pPr marL="1151344" indent="-230269">
              <a:defRPr>
                <a:solidFill>
                  <a:schemeClr val="tx1"/>
                </a:solidFill>
                <a:latin typeface="Arial" pitchFamily="34" charset="0"/>
                <a:cs typeface="Arial" pitchFamily="34" charset="0"/>
              </a:defRPr>
            </a:lvl3pPr>
            <a:lvl4pPr marL="1611881" indent="-230269">
              <a:defRPr>
                <a:solidFill>
                  <a:schemeClr val="tx1"/>
                </a:solidFill>
                <a:latin typeface="Arial" pitchFamily="34" charset="0"/>
                <a:cs typeface="Arial" pitchFamily="34" charset="0"/>
              </a:defRPr>
            </a:lvl4pPr>
            <a:lvl5pPr marL="2072419" indent="-230269">
              <a:defRPr>
                <a:solidFill>
                  <a:schemeClr val="tx1"/>
                </a:solidFill>
                <a:latin typeface="Arial" pitchFamily="34" charset="0"/>
                <a:cs typeface="Arial" pitchFamily="34" charset="0"/>
              </a:defRPr>
            </a:lvl5pPr>
            <a:lvl6pPr marL="2532957" indent="-230269" defTabSz="460538" eaLnBrk="0" fontAlgn="base" hangingPunct="0">
              <a:spcBef>
                <a:spcPct val="0"/>
              </a:spcBef>
              <a:spcAft>
                <a:spcPct val="0"/>
              </a:spcAft>
              <a:defRPr>
                <a:solidFill>
                  <a:schemeClr val="tx1"/>
                </a:solidFill>
                <a:latin typeface="Arial" pitchFamily="34" charset="0"/>
                <a:cs typeface="Arial" pitchFamily="34" charset="0"/>
              </a:defRPr>
            </a:lvl6pPr>
            <a:lvl7pPr marL="2993494" indent="-230269" defTabSz="460538" eaLnBrk="0" fontAlgn="base" hangingPunct="0">
              <a:spcBef>
                <a:spcPct val="0"/>
              </a:spcBef>
              <a:spcAft>
                <a:spcPct val="0"/>
              </a:spcAft>
              <a:defRPr>
                <a:solidFill>
                  <a:schemeClr val="tx1"/>
                </a:solidFill>
                <a:latin typeface="Arial" pitchFamily="34" charset="0"/>
                <a:cs typeface="Arial" pitchFamily="34" charset="0"/>
              </a:defRPr>
            </a:lvl7pPr>
            <a:lvl8pPr marL="3454032" indent="-230269" defTabSz="460538" eaLnBrk="0" fontAlgn="base" hangingPunct="0">
              <a:spcBef>
                <a:spcPct val="0"/>
              </a:spcBef>
              <a:spcAft>
                <a:spcPct val="0"/>
              </a:spcAft>
              <a:defRPr>
                <a:solidFill>
                  <a:schemeClr val="tx1"/>
                </a:solidFill>
                <a:latin typeface="Arial" pitchFamily="34" charset="0"/>
                <a:cs typeface="Arial" pitchFamily="34" charset="0"/>
              </a:defRPr>
            </a:lvl8pPr>
            <a:lvl9pPr marL="3914569" indent="-230269" defTabSz="460538" eaLnBrk="0" fontAlgn="base" hangingPunct="0">
              <a:spcBef>
                <a:spcPct val="0"/>
              </a:spcBef>
              <a:spcAft>
                <a:spcPct val="0"/>
              </a:spcAft>
              <a:defRPr>
                <a:solidFill>
                  <a:schemeClr val="tx1"/>
                </a:solidFill>
                <a:latin typeface="Arial" pitchFamily="34" charset="0"/>
                <a:cs typeface="Arial" pitchFamily="34" charset="0"/>
              </a:defRPr>
            </a:lvl9pPr>
          </a:lstStyle>
          <a:p>
            <a:fld id="{FFBF49B2-AEBE-489E-8BCE-0B1EF31A064C}" type="slidenum">
              <a:rPr lang="hu-HU" altLang="hu-HU" smtClean="0">
                <a:solidFill>
                  <a:prstClr val="black"/>
                </a:solidFill>
              </a:rPr>
              <a:pPr/>
              <a:t>8</a:t>
            </a:fld>
            <a:endParaRPr lang="hu-HU" altLang="hu-HU" smtClean="0">
              <a:solidFill>
                <a:prstClr val="black"/>
              </a:solidFill>
            </a:endParaRPr>
          </a:p>
        </p:txBody>
      </p:sp>
    </p:spTree>
    <p:extLst>
      <p:ext uri="{BB962C8B-B14F-4D97-AF65-F5344CB8AC3E}">
        <p14:creationId xmlns:p14="http://schemas.microsoft.com/office/powerpoint/2010/main" val="191535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p:spPr>
        <p:txBody>
          <a:bodyPr/>
          <a:lstStyle/>
          <a:p>
            <a:r>
              <a:rPr lang="hu-HU" smtClean="0"/>
              <a:t>Mintacím szerkesztése</a:t>
            </a:r>
            <a:endParaRPr lang="hu-HU"/>
          </a:p>
        </p:txBody>
      </p:sp>
      <p:sp>
        <p:nvSpPr>
          <p:cNvPr id="3" name="Alcím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p>
            <a:fld id="{B1049448-F6D5-4A0E-BA3B-A979310BDC26}" type="datetimeFigureOut">
              <a:rPr lang="hu-HU" smtClean="0">
                <a:solidFill>
                  <a:prstClr val="black">
                    <a:tint val="75000"/>
                  </a:prstClr>
                </a:solidFill>
              </a:rPr>
              <a:pPr/>
              <a:t>2016.12.14.</a:t>
            </a:fld>
            <a:endParaRPr lang="hu-HU">
              <a:solidFill>
                <a:prstClr val="black">
                  <a:tint val="75000"/>
                </a:prstClr>
              </a:solidFill>
            </a:endParaRPr>
          </a:p>
        </p:txBody>
      </p:sp>
      <p:sp>
        <p:nvSpPr>
          <p:cNvPr id="5" name="Élőláb helye 4"/>
          <p:cNvSpPr>
            <a:spLocks noGrp="1"/>
          </p:cNvSpPr>
          <p:nvPr>
            <p:ph type="ftr" sz="quarter" idx="11"/>
          </p:nvPr>
        </p:nvSpPr>
        <p:spPr/>
        <p:txBody>
          <a:bodyPr/>
          <a:lstStyle/>
          <a:p>
            <a:endParaRPr lang="hu-HU">
              <a:solidFill>
                <a:prstClr val="black">
                  <a:tint val="75000"/>
                </a:prstClr>
              </a:solidFill>
            </a:endParaRPr>
          </a:p>
        </p:txBody>
      </p:sp>
      <p:sp>
        <p:nvSpPr>
          <p:cNvPr id="6" name="Dia számának helye 5"/>
          <p:cNvSpPr>
            <a:spLocks noGrp="1"/>
          </p:cNvSpPr>
          <p:nvPr>
            <p:ph type="sldNum" sz="quarter" idx="12"/>
          </p:nvPr>
        </p:nvSpPr>
        <p:spPr/>
        <p:txBody>
          <a:bodyPr/>
          <a:lstStyle/>
          <a:p>
            <a:fld id="{300E392F-423A-4B2F-819A-04E49CF4C524}" type="slidenum">
              <a:rPr lang="hu-HU" smtClean="0">
                <a:solidFill>
                  <a:prstClr val="black">
                    <a:tint val="75000"/>
                  </a:prstClr>
                </a:solidFill>
              </a:rPr>
              <a:pPr/>
              <a:t>‹#›</a:t>
            </a:fld>
            <a:endParaRPr lang="hu-HU">
              <a:solidFill>
                <a:prstClr val="black">
                  <a:tint val="75000"/>
                </a:prstClr>
              </a:solidFill>
            </a:endParaRPr>
          </a:p>
        </p:txBody>
      </p:sp>
    </p:spTree>
    <p:extLst>
      <p:ext uri="{BB962C8B-B14F-4D97-AF65-F5344CB8AC3E}">
        <p14:creationId xmlns:p14="http://schemas.microsoft.com/office/powerpoint/2010/main" val="22563067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B1049448-F6D5-4A0E-BA3B-A979310BDC26}" type="datetimeFigureOut">
              <a:rPr lang="hu-HU" smtClean="0">
                <a:solidFill>
                  <a:prstClr val="black">
                    <a:tint val="75000"/>
                  </a:prstClr>
                </a:solidFill>
              </a:rPr>
              <a:pPr/>
              <a:t>2016.12.14.</a:t>
            </a:fld>
            <a:endParaRPr lang="hu-HU">
              <a:solidFill>
                <a:prstClr val="black">
                  <a:tint val="75000"/>
                </a:prstClr>
              </a:solidFill>
            </a:endParaRPr>
          </a:p>
        </p:txBody>
      </p:sp>
      <p:sp>
        <p:nvSpPr>
          <p:cNvPr id="5" name="Élőláb helye 4"/>
          <p:cNvSpPr>
            <a:spLocks noGrp="1"/>
          </p:cNvSpPr>
          <p:nvPr>
            <p:ph type="ftr" sz="quarter" idx="11"/>
          </p:nvPr>
        </p:nvSpPr>
        <p:spPr/>
        <p:txBody>
          <a:bodyPr/>
          <a:lstStyle/>
          <a:p>
            <a:endParaRPr lang="hu-HU">
              <a:solidFill>
                <a:prstClr val="black">
                  <a:tint val="75000"/>
                </a:prstClr>
              </a:solidFill>
            </a:endParaRPr>
          </a:p>
        </p:txBody>
      </p:sp>
      <p:sp>
        <p:nvSpPr>
          <p:cNvPr id="6" name="Dia számának helye 5"/>
          <p:cNvSpPr>
            <a:spLocks noGrp="1"/>
          </p:cNvSpPr>
          <p:nvPr>
            <p:ph type="sldNum" sz="quarter" idx="12"/>
          </p:nvPr>
        </p:nvSpPr>
        <p:spPr/>
        <p:txBody>
          <a:bodyPr/>
          <a:lstStyle/>
          <a:p>
            <a:fld id="{300E392F-423A-4B2F-819A-04E49CF4C524}" type="slidenum">
              <a:rPr lang="hu-HU" smtClean="0">
                <a:solidFill>
                  <a:prstClr val="black">
                    <a:tint val="75000"/>
                  </a:prstClr>
                </a:solidFill>
              </a:rPr>
              <a:pPr/>
              <a:t>‹#›</a:t>
            </a:fld>
            <a:endParaRPr lang="hu-HU">
              <a:solidFill>
                <a:prstClr val="black">
                  <a:tint val="75000"/>
                </a:prstClr>
              </a:solidFill>
            </a:endParaRPr>
          </a:p>
        </p:txBody>
      </p:sp>
    </p:spTree>
    <p:extLst>
      <p:ext uri="{BB962C8B-B14F-4D97-AF65-F5344CB8AC3E}">
        <p14:creationId xmlns:p14="http://schemas.microsoft.com/office/powerpoint/2010/main" val="6196438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457200" y="274638"/>
            <a:ext cx="6019800" cy="5851525"/>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B1049448-F6D5-4A0E-BA3B-A979310BDC26}" type="datetimeFigureOut">
              <a:rPr lang="hu-HU" smtClean="0">
                <a:solidFill>
                  <a:prstClr val="black">
                    <a:tint val="75000"/>
                  </a:prstClr>
                </a:solidFill>
              </a:rPr>
              <a:pPr/>
              <a:t>2016.12.14.</a:t>
            </a:fld>
            <a:endParaRPr lang="hu-HU">
              <a:solidFill>
                <a:prstClr val="black">
                  <a:tint val="75000"/>
                </a:prstClr>
              </a:solidFill>
            </a:endParaRPr>
          </a:p>
        </p:txBody>
      </p:sp>
      <p:sp>
        <p:nvSpPr>
          <p:cNvPr id="5" name="Élőláb helye 4"/>
          <p:cNvSpPr>
            <a:spLocks noGrp="1"/>
          </p:cNvSpPr>
          <p:nvPr>
            <p:ph type="ftr" sz="quarter" idx="11"/>
          </p:nvPr>
        </p:nvSpPr>
        <p:spPr/>
        <p:txBody>
          <a:bodyPr/>
          <a:lstStyle/>
          <a:p>
            <a:endParaRPr lang="hu-HU">
              <a:solidFill>
                <a:prstClr val="black">
                  <a:tint val="75000"/>
                </a:prstClr>
              </a:solidFill>
            </a:endParaRPr>
          </a:p>
        </p:txBody>
      </p:sp>
      <p:sp>
        <p:nvSpPr>
          <p:cNvPr id="6" name="Dia számának helye 5"/>
          <p:cNvSpPr>
            <a:spLocks noGrp="1"/>
          </p:cNvSpPr>
          <p:nvPr>
            <p:ph type="sldNum" sz="quarter" idx="12"/>
          </p:nvPr>
        </p:nvSpPr>
        <p:spPr/>
        <p:txBody>
          <a:bodyPr/>
          <a:lstStyle/>
          <a:p>
            <a:fld id="{300E392F-423A-4B2F-819A-04E49CF4C524}" type="slidenum">
              <a:rPr lang="hu-HU" smtClean="0">
                <a:solidFill>
                  <a:prstClr val="black">
                    <a:tint val="75000"/>
                  </a:prstClr>
                </a:solidFill>
              </a:rPr>
              <a:pPr/>
              <a:t>‹#›</a:t>
            </a:fld>
            <a:endParaRPr lang="hu-HU">
              <a:solidFill>
                <a:prstClr val="black">
                  <a:tint val="75000"/>
                </a:prstClr>
              </a:solidFill>
            </a:endParaRPr>
          </a:p>
        </p:txBody>
      </p:sp>
    </p:spTree>
    <p:extLst>
      <p:ext uri="{BB962C8B-B14F-4D97-AF65-F5344CB8AC3E}">
        <p14:creationId xmlns:p14="http://schemas.microsoft.com/office/powerpoint/2010/main" val="179206766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8" name="Picture 7" descr="prezentacio_2020_borito_bg_ME.jpg"/>
          <p:cNvPicPr>
            <a:picLocks noChangeAspect="1"/>
          </p:cNvPicPr>
          <p:nvPr userDrawn="1"/>
        </p:nvPicPr>
        <p:blipFill>
          <a:blip r:embed="rId2"/>
          <a:stretch>
            <a:fillRect/>
          </a:stretch>
        </p:blipFill>
        <p:spPr>
          <a:xfrm>
            <a:off x="715" y="0"/>
            <a:ext cx="9142569" cy="6857999"/>
          </a:xfrm>
          <a:prstGeom prst="rect">
            <a:avLst/>
          </a:prstGeom>
        </p:spPr>
      </p:pic>
      <p:sp>
        <p:nvSpPr>
          <p:cNvPr id="14" name="Title 8"/>
          <p:cNvSpPr>
            <a:spLocks noGrp="1"/>
          </p:cNvSpPr>
          <p:nvPr>
            <p:ph type="title" hasCustomPrompt="1"/>
          </p:nvPr>
        </p:nvSpPr>
        <p:spPr>
          <a:xfrm>
            <a:off x="4495800" y="2286000"/>
            <a:ext cx="4419600" cy="1143000"/>
          </a:xfrm>
        </p:spPr>
        <p:txBody>
          <a:bodyPr anchor="t">
            <a:noAutofit/>
          </a:bodyPr>
          <a:lstStyle>
            <a:lvl1pPr algn="l">
              <a:defRPr sz="4400" b="1" cap="all" baseline="0">
                <a:solidFill>
                  <a:schemeClr val="bg1"/>
                </a:solidFill>
                <a:latin typeface="Arial"/>
                <a:cs typeface="Arial"/>
              </a:defRPr>
            </a:lvl1pPr>
          </a:lstStyle>
          <a:p>
            <a:r>
              <a:rPr lang="hu-HU" dirty="0" smtClean="0"/>
              <a:t>Prezentáció Címe</a:t>
            </a:r>
            <a:endParaRPr lang="en-US" dirty="0"/>
          </a:p>
        </p:txBody>
      </p:sp>
      <p:sp>
        <p:nvSpPr>
          <p:cNvPr id="17" name="Text Placeholder 15"/>
          <p:cNvSpPr>
            <a:spLocks noGrp="1"/>
          </p:cNvSpPr>
          <p:nvPr>
            <p:ph type="body" sz="quarter" idx="10" hasCustomPrompt="1"/>
          </p:nvPr>
        </p:nvSpPr>
        <p:spPr>
          <a:xfrm>
            <a:off x="4495800" y="3886200"/>
            <a:ext cx="4343400" cy="914400"/>
          </a:xfrm>
        </p:spPr>
        <p:txBody>
          <a:bodyPr wrap="square" anchor="t"/>
          <a:lstStyle>
            <a:lvl1pPr marL="514350" indent="-514350" algn="l">
              <a:spcAft>
                <a:spcPts val="600"/>
              </a:spcAft>
              <a:buFontTx/>
              <a:buNone/>
              <a:defRPr cap="all" baseline="0">
                <a:solidFill>
                  <a:srgbClr val="FFFFFF"/>
                </a:solidFill>
                <a:latin typeface="Arial"/>
                <a:cs typeface="Arial"/>
              </a:defRPr>
            </a:lvl1pPr>
            <a:lvl2pPr>
              <a:buNone/>
              <a:defRPr/>
            </a:lvl2pPr>
          </a:lstStyle>
          <a:p>
            <a:pPr lvl="0"/>
            <a:r>
              <a:rPr lang="hu-HU" dirty="0" smtClean="0"/>
              <a:t>Click to edit Alcím</a:t>
            </a:r>
          </a:p>
          <a:p>
            <a:pPr lvl="0"/>
            <a:endParaRPr lang="hu-HU" dirty="0" smtClean="0"/>
          </a:p>
        </p:txBody>
      </p:sp>
    </p:spTree>
    <p:extLst>
      <p:ext uri="{BB962C8B-B14F-4D97-AF65-F5344CB8AC3E}">
        <p14:creationId xmlns:p14="http://schemas.microsoft.com/office/powerpoint/2010/main" val="19217257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1"/>
          <p:cNvSpPr>
            <a:spLocks noGrp="1"/>
          </p:cNvSpPr>
          <p:nvPr>
            <p:ph type="title"/>
          </p:nvPr>
        </p:nvSpPr>
        <p:spPr>
          <a:xfrm>
            <a:off x="457200" y="381000"/>
            <a:ext cx="8229600" cy="609600"/>
          </a:xfrm>
        </p:spPr>
        <p:txBody>
          <a:bodyPr/>
          <a:lstStyle/>
          <a:p>
            <a:r>
              <a:rPr lang="hu-HU" smtClean="0"/>
              <a:t>Click to edit Master title style</a:t>
            </a:r>
            <a:endParaRPr lang="en-US"/>
          </a:p>
        </p:txBody>
      </p:sp>
    </p:spTree>
    <p:extLst>
      <p:ext uri="{BB962C8B-B14F-4D97-AF65-F5344CB8AC3E}">
        <p14:creationId xmlns:p14="http://schemas.microsoft.com/office/powerpoint/2010/main" val="13441627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hu-HU" smtClean="0"/>
              <a:t>Click to edit Master title style</a:t>
            </a:r>
            <a:endParaRPr lang="en-US"/>
          </a:p>
        </p:txBody>
      </p:sp>
      <p:sp>
        <p:nvSpPr>
          <p:cNvPr id="3" name="Picture Placeholder 2"/>
          <p:cNvSpPr>
            <a:spLocks noGrp="1"/>
          </p:cNvSpPr>
          <p:nvPr>
            <p:ph type="pic" idx="1"/>
          </p:nvPr>
        </p:nvSpPr>
        <p:spPr>
          <a:xfrm>
            <a:off x="1792288" y="1524000"/>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64142871-7357-434F-A8F3-CECC6D136ADE}" type="datetimeFigureOut">
              <a:rPr lang="en-US" smtClean="0">
                <a:solidFill>
                  <a:prstClr val="black">
                    <a:tint val="75000"/>
                  </a:prstClr>
                </a:solidFill>
              </a:rPr>
              <a:pPr/>
              <a:t>12/14/2016</a:t>
            </a:fld>
            <a:endParaRPr lang="en-US">
              <a:solidFill>
                <a:prstClr val="black">
                  <a:tint val="75000"/>
                </a:prstClr>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702C4939-F161-2245-8138-B1FA9F0D34C7}" type="slidenum">
              <a:rPr lang="en-US" smtClean="0">
                <a:solidFill>
                  <a:prstClr val="black">
                    <a:tint val="75000"/>
                  </a:prstClr>
                </a:solidFill>
              </a:rPr>
              <a:pPr/>
              <a:t>‹#›</a:t>
            </a:fld>
            <a:endParaRPr lang="en-US">
              <a:solidFill>
                <a:prstClr val="black">
                  <a:tint val="75000"/>
                </a:prstClr>
              </a:solidFill>
            </a:endParaRPr>
          </a:p>
        </p:txBody>
      </p:sp>
      <p:sp>
        <p:nvSpPr>
          <p:cNvPr id="8" name="Title 1"/>
          <p:cNvSpPr txBox="1">
            <a:spLocks/>
          </p:cNvSpPr>
          <p:nvPr userDrawn="1"/>
        </p:nvSpPr>
        <p:spPr>
          <a:xfrm>
            <a:off x="457200" y="381000"/>
            <a:ext cx="8229600" cy="609600"/>
          </a:xfrm>
          <a:prstGeom prst="rect">
            <a:avLst/>
          </a:prstGeom>
        </p:spPr>
        <p:txBody>
          <a:bodyPr vert="horz" lIns="91440" tIns="45720" rIns="91440" bIns="45720" rtlCol="0" anchor="t">
            <a:normAutofit/>
          </a:bodyPr>
          <a:lstStyle/>
          <a:p>
            <a:pPr defTabSz="457200">
              <a:spcBef>
                <a:spcPct val="0"/>
              </a:spcBef>
              <a:defRPr/>
            </a:pPr>
            <a:r>
              <a:rPr lang="hu-HU" sz="2400" b="1" cap="all" smtClean="0">
                <a:solidFill>
                  <a:srgbClr val="FFFFFF"/>
                </a:solidFill>
                <a:latin typeface="Arial"/>
                <a:cs typeface="Arial"/>
              </a:rPr>
              <a:t>Click to edit Master title style</a:t>
            </a:r>
            <a:endParaRPr lang="en-US" sz="2400" b="1" cap="all" smtClean="0">
              <a:solidFill>
                <a:srgbClr val="FFFFFF"/>
              </a:solidFill>
              <a:latin typeface="Arial"/>
              <a:cs typeface="Arial"/>
            </a:endParaRPr>
          </a:p>
        </p:txBody>
      </p:sp>
    </p:spTree>
    <p:extLst>
      <p:ext uri="{BB962C8B-B14F-4D97-AF65-F5344CB8AC3E}">
        <p14:creationId xmlns:p14="http://schemas.microsoft.com/office/powerpoint/2010/main" val="20493935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Elköszönő oldal">
    <p:spTree>
      <p:nvGrpSpPr>
        <p:cNvPr id="1" name=""/>
        <p:cNvGrpSpPr/>
        <p:nvPr/>
      </p:nvGrpSpPr>
      <p:grpSpPr>
        <a:xfrm>
          <a:off x="0" y="0"/>
          <a:ext cx="0" cy="0"/>
          <a:chOff x="0" y="0"/>
          <a:chExt cx="0" cy="0"/>
        </a:xfrm>
      </p:grpSpPr>
      <p:sp>
        <p:nvSpPr>
          <p:cNvPr id="2" name="Title 1"/>
          <p:cNvSpPr txBox="1">
            <a:spLocks/>
          </p:cNvSpPr>
          <p:nvPr userDrawn="1"/>
        </p:nvSpPr>
        <p:spPr>
          <a:xfrm>
            <a:off x="6099175" y="428625"/>
            <a:ext cx="2522538" cy="582613"/>
          </a:xfrm>
          <a:prstGeom prst="rect">
            <a:avLst/>
          </a:prstGeom>
        </p:spPr>
        <p:txBody>
          <a:bodyPr anchor="ctr">
            <a:normAutofit/>
          </a:bodyPr>
          <a:lstStyle>
            <a:lvl1pPr algn="ctr" defTabSz="457200" rtl="0" eaLnBrk="1" latinLnBrk="0" hangingPunct="1">
              <a:spcBef>
                <a:spcPct val="0"/>
              </a:spcBef>
              <a:buNone/>
              <a:defRPr sz="1200" kern="1200">
                <a:solidFill>
                  <a:schemeClr val="accent1">
                    <a:lumMod val="75000"/>
                  </a:schemeClr>
                </a:solidFill>
                <a:latin typeface="+mj-lt"/>
                <a:ea typeface="+mj-ea"/>
                <a:cs typeface="+mj-cs"/>
              </a:defRPr>
            </a:lvl1pPr>
          </a:lstStyle>
          <a:p>
            <a:pPr algn="r" fontAlgn="base">
              <a:spcAft>
                <a:spcPct val="0"/>
              </a:spcAft>
              <a:defRPr/>
            </a:pPr>
            <a:endParaRPr lang="en-US" dirty="0">
              <a:solidFill>
                <a:prstClr val="black"/>
              </a:solidFill>
            </a:endParaRPr>
          </a:p>
        </p:txBody>
      </p:sp>
    </p:spTree>
    <p:extLst>
      <p:ext uri="{BB962C8B-B14F-4D97-AF65-F5344CB8AC3E}">
        <p14:creationId xmlns:p14="http://schemas.microsoft.com/office/powerpoint/2010/main" val="2915787034"/>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pic>
        <p:nvPicPr>
          <p:cNvPr id="8" name="Picture 7" descr="prezentacio_2020_borito_bg_ME.jpg"/>
          <p:cNvPicPr>
            <a:picLocks noChangeAspect="1"/>
          </p:cNvPicPr>
          <p:nvPr userDrawn="1"/>
        </p:nvPicPr>
        <p:blipFill>
          <a:blip r:embed="rId2"/>
          <a:stretch>
            <a:fillRect/>
          </a:stretch>
        </p:blipFill>
        <p:spPr>
          <a:xfrm>
            <a:off x="715" y="0"/>
            <a:ext cx="9142569" cy="6857999"/>
          </a:xfrm>
          <a:prstGeom prst="rect">
            <a:avLst/>
          </a:prstGeom>
        </p:spPr>
      </p:pic>
      <p:sp>
        <p:nvSpPr>
          <p:cNvPr id="14" name="Title 8"/>
          <p:cNvSpPr>
            <a:spLocks noGrp="1"/>
          </p:cNvSpPr>
          <p:nvPr>
            <p:ph type="title" hasCustomPrompt="1"/>
          </p:nvPr>
        </p:nvSpPr>
        <p:spPr>
          <a:xfrm>
            <a:off x="4495800" y="2286000"/>
            <a:ext cx="4419600" cy="1143000"/>
          </a:xfrm>
        </p:spPr>
        <p:txBody>
          <a:bodyPr anchor="t">
            <a:noAutofit/>
          </a:bodyPr>
          <a:lstStyle>
            <a:lvl1pPr algn="l">
              <a:defRPr sz="4400" b="1" cap="all" baseline="0">
                <a:solidFill>
                  <a:schemeClr val="bg1"/>
                </a:solidFill>
                <a:latin typeface="Arial"/>
                <a:cs typeface="Arial"/>
              </a:defRPr>
            </a:lvl1pPr>
          </a:lstStyle>
          <a:p>
            <a:r>
              <a:rPr lang="hu-HU" dirty="0" smtClean="0"/>
              <a:t>Prezentáció Címe</a:t>
            </a:r>
            <a:endParaRPr lang="en-US" dirty="0"/>
          </a:p>
        </p:txBody>
      </p:sp>
      <p:sp>
        <p:nvSpPr>
          <p:cNvPr id="17" name="Text Placeholder 15"/>
          <p:cNvSpPr>
            <a:spLocks noGrp="1"/>
          </p:cNvSpPr>
          <p:nvPr>
            <p:ph type="body" sz="quarter" idx="10" hasCustomPrompt="1"/>
          </p:nvPr>
        </p:nvSpPr>
        <p:spPr>
          <a:xfrm>
            <a:off x="4495800" y="3886200"/>
            <a:ext cx="4343400" cy="914400"/>
          </a:xfrm>
        </p:spPr>
        <p:txBody>
          <a:bodyPr wrap="square" anchor="t"/>
          <a:lstStyle>
            <a:lvl1pPr marL="514350" indent="-514350" algn="l">
              <a:spcAft>
                <a:spcPts val="600"/>
              </a:spcAft>
              <a:buFontTx/>
              <a:buNone/>
              <a:defRPr cap="all" baseline="0">
                <a:solidFill>
                  <a:srgbClr val="FFFFFF"/>
                </a:solidFill>
                <a:latin typeface="Arial"/>
                <a:cs typeface="Arial"/>
              </a:defRPr>
            </a:lvl1pPr>
            <a:lvl2pPr>
              <a:buNone/>
              <a:defRPr/>
            </a:lvl2pPr>
          </a:lstStyle>
          <a:p>
            <a:pPr lvl="0"/>
            <a:r>
              <a:rPr lang="hu-HU" dirty="0" smtClean="0"/>
              <a:t>Click to edit Alcím</a:t>
            </a:r>
          </a:p>
          <a:p>
            <a:pPr lvl="0"/>
            <a:endParaRPr lang="hu-HU" dirty="0" smtClean="0"/>
          </a:p>
        </p:txBody>
      </p:sp>
    </p:spTree>
    <p:extLst>
      <p:ext uri="{BB962C8B-B14F-4D97-AF65-F5344CB8AC3E}">
        <p14:creationId xmlns:p14="http://schemas.microsoft.com/office/powerpoint/2010/main" val="287678867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Blank">
    <p:spTree>
      <p:nvGrpSpPr>
        <p:cNvPr id="1" name=""/>
        <p:cNvGrpSpPr/>
        <p:nvPr/>
      </p:nvGrpSpPr>
      <p:grpSpPr>
        <a:xfrm>
          <a:off x="0" y="0"/>
          <a:ext cx="0" cy="0"/>
          <a:chOff x="0" y="0"/>
          <a:chExt cx="0" cy="0"/>
        </a:xfrm>
      </p:grpSpPr>
      <p:sp>
        <p:nvSpPr>
          <p:cNvPr id="5" name="Title 1"/>
          <p:cNvSpPr>
            <a:spLocks noGrp="1"/>
          </p:cNvSpPr>
          <p:nvPr>
            <p:ph type="title"/>
          </p:nvPr>
        </p:nvSpPr>
        <p:spPr>
          <a:xfrm>
            <a:off x="457200" y="381000"/>
            <a:ext cx="8229600" cy="609600"/>
          </a:xfrm>
        </p:spPr>
        <p:txBody>
          <a:bodyPr/>
          <a:lstStyle/>
          <a:p>
            <a:r>
              <a:rPr lang="hu-HU" smtClean="0"/>
              <a:t>Click to edit Master title style</a:t>
            </a:r>
            <a:endParaRPr lang="en-US"/>
          </a:p>
        </p:txBody>
      </p:sp>
    </p:spTree>
    <p:extLst>
      <p:ext uri="{BB962C8B-B14F-4D97-AF65-F5344CB8AC3E}">
        <p14:creationId xmlns:p14="http://schemas.microsoft.com/office/powerpoint/2010/main" val="25353477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hu-HU" smtClean="0"/>
              <a:t>Click to edit Master title style</a:t>
            </a:r>
            <a:endParaRPr lang="en-US"/>
          </a:p>
        </p:txBody>
      </p:sp>
      <p:sp>
        <p:nvSpPr>
          <p:cNvPr id="3" name="Picture Placeholder 2"/>
          <p:cNvSpPr>
            <a:spLocks noGrp="1"/>
          </p:cNvSpPr>
          <p:nvPr>
            <p:ph type="pic" idx="1"/>
          </p:nvPr>
        </p:nvSpPr>
        <p:spPr>
          <a:xfrm>
            <a:off x="1792288" y="1524000"/>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64142871-7357-434F-A8F3-CECC6D136ADE}" type="datetimeFigureOut">
              <a:rPr lang="en-US" smtClean="0">
                <a:solidFill>
                  <a:prstClr val="black">
                    <a:tint val="75000"/>
                  </a:prstClr>
                </a:solidFill>
              </a:rPr>
              <a:pPr/>
              <a:t>12/14/2016</a:t>
            </a:fld>
            <a:endParaRPr lang="en-US">
              <a:solidFill>
                <a:prstClr val="black">
                  <a:tint val="75000"/>
                </a:prstClr>
              </a:solidFill>
            </a:endParaRPr>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solidFill>
                <a:prstClr val="black">
                  <a:tint val="75000"/>
                </a:prstClr>
              </a:solidFill>
            </a:endParaRPr>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702C4939-F161-2245-8138-B1FA9F0D34C7}" type="slidenum">
              <a:rPr lang="en-US" smtClean="0">
                <a:solidFill>
                  <a:prstClr val="black">
                    <a:tint val="75000"/>
                  </a:prstClr>
                </a:solidFill>
              </a:rPr>
              <a:pPr/>
              <a:t>‹#›</a:t>
            </a:fld>
            <a:endParaRPr lang="en-US">
              <a:solidFill>
                <a:prstClr val="black">
                  <a:tint val="75000"/>
                </a:prstClr>
              </a:solidFill>
            </a:endParaRPr>
          </a:p>
        </p:txBody>
      </p:sp>
      <p:sp>
        <p:nvSpPr>
          <p:cNvPr id="8" name="Title 1"/>
          <p:cNvSpPr txBox="1">
            <a:spLocks/>
          </p:cNvSpPr>
          <p:nvPr userDrawn="1"/>
        </p:nvSpPr>
        <p:spPr>
          <a:xfrm>
            <a:off x="457200" y="381000"/>
            <a:ext cx="8229600" cy="609600"/>
          </a:xfrm>
          <a:prstGeom prst="rect">
            <a:avLst/>
          </a:prstGeom>
        </p:spPr>
        <p:txBody>
          <a:bodyPr vert="horz" lIns="91440" tIns="45720" rIns="91440" bIns="45720" rtlCol="0" anchor="t">
            <a:normAutofit/>
          </a:bodyPr>
          <a:lstStyle/>
          <a:p>
            <a:pPr defTabSz="457200">
              <a:spcBef>
                <a:spcPct val="0"/>
              </a:spcBef>
              <a:defRPr/>
            </a:pPr>
            <a:r>
              <a:rPr lang="hu-HU" sz="2400" b="1" cap="all" smtClean="0">
                <a:solidFill>
                  <a:srgbClr val="FFFFFF"/>
                </a:solidFill>
                <a:latin typeface="Arial"/>
                <a:cs typeface="Arial"/>
              </a:rPr>
              <a:t>Click to edit Master title style</a:t>
            </a:r>
            <a:endParaRPr lang="en-US" sz="2400" b="1" cap="all" smtClean="0">
              <a:solidFill>
                <a:srgbClr val="FFFFFF"/>
              </a:solidFill>
              <a:latin typeface="Arial"/>
              <a:cs typeface="Arial"/>
            </a:endParaRPr>
          </a:p>
        </p:txBody>
      </p:sp>
    </p:spTree>
    <p:extLst>
      <p:ext uri="{BB962C8B-B14F-4D97-AF65-F5344CB8AC3E}">
        <p14:creationId xmlns:p14="http://schemas.microsoft.com/office/powerpoint/2010/main" val="145710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Blank">
    <p:spTree>
      <p:nvGrpSpPr>
        <p:cNvPr id="1" name=""/>
        <p:cNvGrpSpPr/>
        <p:nvPr/>
      </p:nvGrpSpPr>
      <p:grpSpPr>
        <a:xfrm>
          <a:off x="0" y="0"/>
          <a:ext cx="0" cy="0"/>
          <a:chOff x="0" y="0"/>
          <a:chExt cx="0" cy="0"/>
        </a:xfrm>
      </p:grpSpPr>
      <p:sp>
        <p:nvSpPr>
          <p:cNvPr id="5" name="Title 1"/>
          <p:cNvSpPr>
            <a:spLocks noGrp="1"/>
          </p:cNvSpPr>
          <p:nvPr>
            <p:ph type="title"/>
          </p:nvPr>
        </p:nvSpPr>
        <p:spPr>
          <a:xfrm>
            <a:off x="457200" y="381000"/>
            <a:ext cx="8229600" cy="609600"/>
          </a:xfrm>
        </p:spPr>
        <p:txBody>
          <a:bodyPr/>
          <a:lstStyle/>
          <a:p>
            <a:r>
              <a:rPr lang="hu-HU" smtClean="0"/>
              <a:t>Click to edit Master title style</a:t>
            </a:r>
            <a:endParaRPr lang="en-US"/>
          </a:p>
        </p:txBody>
      </p:sp>
    </p:spTree>
    <p:extLst>
      <p:ext uri="{BB962C8B-B14F-4D97-AF65-F5344CB8AC3E}">
        <p14:creationId xmlns:p14="http://schemas.microsoft.com/office/powerpoint/2010/main" val="42139833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p>
            <a:fld id="{B1049448-F6D5-4A0E-BA3B-A979310BDC26}" type="datetimeFigureOut">
              <a:rPr lang="hu-HU" smtClean="0">
                <a:solidFill>
                  <a:prstClr val="black">
                    <a:tint val="75000"/>
                  </a:prstClr>
                </a:solidFill>
              </a:rPr>
              <a:pPr/>
              <a:t>2016.12.14.</a:t>
            </a:fld>
            <a:endParaRPr lang="hu-HU">
              <a:solidFill>
                <a:prstClr val="black">
                  <a:tint val="75000"/>
                </a:prstClr>
              </a:solidFill>
            </a:endParaRPr>
          </a:p>
        </p:txBody>
      </p:sp>
      <p:sp>
        <p:nvSpPr>
          <p:cNvPr id="5" name="Élőláb helye 4"/>
          <p:cNvSpPr>
            <a:spLocks noGrp="1"/>
          </p:cNvSpPr>
          <p:nvPr>
            <p:ph type="ftr" sz="quarter" idx="11"/>
          </p:nvPr>
        </p:nvSpPr>
        <p:spPr/>
        <p:txBody>
          <a:bodyPr/>
          <a:lstStyle/>
          <a:p>
            <a:endParaRPr lang="hu-HU">
              <a:solidFill>
                <a:prstClr val="black">
                  <a:tint val="75000"/>
                </a:prstClr>
              </a:solidFill>
            </a:endParaRPr>
          </a:p>
        </p:txBody>
      </p:sp>
      <p:sp>
        <p:nvSpPr>
          <p:cNvPr id="6" name="Dia számának helye 5"/>
          <p:cNvSpPr>
            <a:spLocks noGrp="1"/>
          </p:cNvSpPr>
          <p:nvPr>
            <p:ph type="sldNum" sz="quarter" idx="12"/>
          </p:nvPr>
        </p:nvSpPr>
        <p:spPr/>
        <p:txBody>
          <a:bodyPr/>
          <a:lstStyle/>
          <a:p>
            <a:fld id="{300E392F-423A-4B2F-819A-04E49CF4C524}" type="slidenum">
              <a:rPr lang="hu-HU" smtClean="0">
                <a:solidFill>
                  <a:prstClr val="black">
                    <a:tint val="75000"/>
                  </a:prstClr>
                </a:solidFill>
              </a:rPr>
              <a:pPr/>
              <a:t>‹#›</a:t>
            </a:fld>
            <a:endParaRPr lang="hu-HU">
              <a:solidFill>
                <a:prstClr val="black">
                  <a:tint val="75000"/>
                </a:prstClr>
              </a:solidFill>
            </a:endParaRPr>
          </a:p>
        </p:txBody>
      </p:sp>
    </p:spTree>
    <p:extLst>
      <p:ext uri="{BB962C8B-B14F-4D97-AF65-F5344CB8AC3E}">
        <p14:creationId xmlns:p14="http://schemas.microsoft.com/office/powerpoint/2010/main" val="34738442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Picture with Caption">
    <p:spTree>
      <p:nvGrpSpPr>
        <p:cNvPr id="1" name=""/>
        <p:cNvGrpSpPr/>
        <p:nvPr/>
      </p:nvGrpSpPr>
      <p:grpSpPr>
        <a:xfrm>
          <a:off x="0" y="0"/>
          <a:ext cx="0" cy="0"/>
          <a:chOff x="0" y="0"/>
          <a:chExt cx="0" cy="0"/>
        </a:xfrm>
      </p:grpSpPr>
      <p:sp>
        <p:nvSpPr>
          <p:cNvPr id="4" name="Title 1"/>
          <p:cNvSpPr txBox="1">
            <a:spLocks/>
          </p:cNvSpPr>
          <p:nvPr userDrawn="1"/>
        </p:nvSpPr>
        <p:spPr>
          <a:xfrm>
            <a:off x="457200" y="381000"/>
            <a:ext cx="8229600" cy="609600"/>
          </a:xfrm>
          <a:prstGeom prst="rect">
            <a:avLst/>
          </a:prstGeom>
        </p:spPr>
        <p:txBody>
          <a:bodyPr>
            <a:normAutofit/>
          </a:bodyPr>
          <a:lstStyle/>
          <a:p>
            <a:pPr defTabSz="457200">
              <a:spcBef>
                <a:spcPct val="0"/>
              </a:spcBef>
              <a:defRPr/>
            </a:pPr>
            <a:r>
              <a:rPr lang="hu-HU" sz="2400" b="1" cap="all">
                <a:solidFill>
                  <a:srgbClr val="FFFFFF"/>
                </a:solidFill>
                <a:latin typeface="Arial"/>
                <a:cs typeface="Arial"/>
              </a:rPr>
              <a:t>Click to edit Master title style</a:t>
            </a:r>
            <a:endParaRPr lang="en-US" sz="2400" b="1" cap="all">
              <a:solidFill>
                <a:srgbClr val="FFFFFF"/>
              </a:solidFill>
              <a:latin typeface="Arial"/>
              <a:cs typeface="Arial"/>
            </a:endParaRP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hu-HU" smtClean="0"/>
              <a:t>Click to edit Master title style</a:t>
            </a:r>
            <a:endParaRPr lang="en-US"/>
          </a:p>
        </p:txBody>
      </p:sp>
      <p:sp>
        <p:nvSpPr>
          <p:cNvPr id="3" name="Picture Placeholder 2"/>
          <p:cNvSpPr>
            <a:spLocks noGrp="1"/>
          </p:cNvSpPr>
          <p:nvPr>
            <p:ph type="pic" idx="1"/>
          </p:nvPr>
        </p:nvSpPr>
        <p:spPr>
          <a:xfrm>
            <a:off x="1792288" y="1524000"/>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5" name="Date Placeholder 4"/>
          <p:cNvSpPr>
            <a:spLocks noGrp="1"/>
          </p:cNvSpPr>
          <p:nvPr>
            <p:ph type="dt" sz="half" idx="10"/>
          </p:nvPr>
        </p:nvSpPr>
        <p:spPr/>
        <p:txBody>
          <a:bodyPr/>
          <a:lstStyle>
            <a:lvl1pPr>
              <a:defRPr/>
            </a:lvl1pPr>
          </a:lstStyle>
          <a:p>
            <a:pPr>
              <a:defRPr/>
            </a:pPr>
            <a:fld id="{1CE32177-592A-41C2-935A-9DFB87D7DB32}" type="datetimeFigureOut">
              <a:rPr lang="en-US">
                <a:solidFill>
                  <a:prstClr val="black">
                    <a:tint val="75000"/>
                  </a:prstClr>
                </a:solidFill>
              </a:rPr>
              <a:pPr>
                <a:defRPr/>
              </a:pPr>
              <a:t>12/14/2016</a:t>
            </a:fld>
            <a:endParaRPr lang="en-US">
              <a:solidFill>
                <a:prstClr val="black">
                  <a:tint val="75000"/>
                </a:prstClr>
              </a:solidFill>
            </a:endParaRPr>
          </a:p>
        </p:txBody>
      </p:sp>
      <p:sp>
        <p:nvSpPr>
          <p:cNvPr id="6" name="Footer Placeholder 5"/>
          <p:cNvSpPr>
            <a:spLocks noGrp="1"/>
          </p:cNvSpPr>
          <p:nvPr>
            <p:ph type="ftr" sz="quarter" idx="11"/>
          </p:nvPr>
        </p:nvSpPr>
        <p:spPr/>
        <p:txBody>
          <a:bodyPr/>
          <a:lstStyle>
            <a:lvl1pPr>
              <a:defRPr/>
            </a:lvl1pPr>
          </a:lstStyle>
          <a:p>
            <a:pPr>
              <a:defRPr/>
            </a:pPr>
            <a:endParaRPr lang="en-US">
              <a:solidFill>
                <a:prstClr val="black">
                  <a:tint val="75000"/>
                </a:prstClr>
              </a:solidFill>
            </a:endParaRPr>
          </a:p>
        </p:txBody>
      </p:sp>
      <p:sp>
        <p:nvSpPr>
          <p:cNvPr id="7" name="Slide Number Placeholder 6"/>
          <p:cNvSpPr>
            <a:spLocks noGrp="1"/>
          </p:cNvSpPr>
          <p:nvPr>
            <p:ph type="sldNum" sz="quarter" idx="12"/>
          </p:nvPr>
        </p:nvSpPr>
        <p:spPr/>
        <p:txBody>
          <a:bodyPr/>
          <a:lstStyle>
            <a:lvl1pPr>
              <a:defRPr/>
            </a:lvl1pPr>
          </a:lstStyle>
          <a:p>
            <a:pPr>
              <a:defRPr/>
            </a:pPr>
            <a:fld id="{F6A3E623-0F76-44F6-A5AA-EC7B881FDCF5}" type="slidenum">
              <a:rPr lang="en-US">
                <a:solidFill>
                  <a:prstClr val="black">
                    <a:tint val="75000"/>
                  </a:prstClr>
                </a:solidFill>
              </a:rPr>
              <a:pPr>
                <a:defRPr/>
              </a:pPr>
              <a:t>‹#›</a:t>
            </a:fld>
            <a:endParaRPr lang="en-US">
              <a:solidFill>
                <a:prstClr val="black">
                  <a:tint val="75000"/>
                </a:prstClr>
              </a:solidFill>
            </a:endParaRPr>
          </a:p>
        </p:txBody>
      </p:sp>
    </p:spTree>
    <p:extLst>
      <p:ext uri="{BB962C8B-B14F-4D97-AF65-F5344CB8AC3E}">
        <p14:creationId xmlns:p14="http://schemas.microsoft.com/office/powerpoint/2010/main" val="2225592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Elköszönő oldal">
    <p:spTree>
      <p:nvGrpSpPr>
        <p:cNvPr id="1" name=""/>
        <p:cNvGrpSpPr/>
        <p:nvPr/>
      </p:nvGrpSpPr>
      <p:grpSpPr>
        <a:xfrm>
          <a:off x="0" y="0"/>
          <a:ext cx="0" cy="0"/>
          <a:chOff x="0" y="0"/>
          <a:chExt cx="0" cy="0"/>
        </a:xfrm>
      </p:grpSpPr>
      <p:sp>
        <p:nvSpPr>
          <p:cNvPr id="2" name="Title 1"/>
          <p:cNvSpPr txBox="1">
            <a:spLocks/>
          </p:cNvSpPr>
          <p:nvPr userDrawn="1"/>
        </p:nvSpPr>
        <p:spPr>
          <a:xfrm>
            <a:off x="6099175" y="428625"/>
            <a:ext cx="2522538" cy="582613"/>
          </a:xfrm>
          <a:prstGeom prst="rect">
            <a:avLst/>
          </a:prstGeom>
        </p:spPr>
        <p:txBody>
          <a:bodyPr anchor="ctr">
            <a:normAutofit/>
          </a:bodyPr>
          <a:lstStyle>
            <a:lvl1pPr algn="ctr" defTabSz="457200" rtl="0" eaLnBrk="1" latinLnBrk="0" hangingPunct="1">
              <a:spcBef>
                <a:spcPct val="0"/>
              </a:spcBef>
              <a:buNone/>
              <a:defRPr sz="1200" kern="1200">
                <a:solidFill>
                  <a:schemeClr val="accent1">
                    <a:lumMod val="75000"/>
                  </a:schemeClr>
                </a:solidFill>
                <a:latin typeface="+mj-lt"/>
                <a:ea typeface="+mj-ea"/>
                <a:cs typeface="+mj-cs"/>
              </a:defRPr>
            </a:lvl1pPr>
          </a:lstStyle>
          <a:p>
            <a:pPr algn="r" fontAlgn="base">
              <a:spcAft>
                <a:spcPct val="0"/>
              </a:spcAft>
              <a:defRPr/>
            </a:pPr>
            <a:endParaRPr lang="en-US" dirty="0">
              <a:solidFill>
                <a:prstClr val="black"/>
              </a:solidFill>
            </a:endParaRPr>
          </a:p>
        </p:txBody>
      </p:sp>
    </p:spTree>
    <p:extLst>
      <p:ext uri="{BB962C8B-B14F-4D97-AF65-F5344CB8AC3E}">
        <p14:creationId xmlns:p14="http://schemas.microsoft.com/office/powerpoint/2010/main" val="26222570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Belső oldal 2">
    <p:spTree>
      <p:nvGrpSpPr>
        <p:cNvPr id="1" name=""/>
        <p:cNvGrpSpPr/>
        <p:nvPr/>
      </p:nvGrpSpPr>
      <p:grpSpPr>
        <a:xfrm>
          <a:off x="0" y="0"/>
          <a:ext cx="0" cy="0"/>
          <a:chOff x="0" y="0"/>
          <a:chExt cx="0" cy="0"/>
        </a:xfrm>
      </p:grpSpPr>
      <p:sp>
        <p:nvSpPr>
          <p:cNvPr id="2" name="Title 1"/>
          <p:cNvSpPr>
            <a:spLocks noGrp="1"/>
          </p:cNvSpPr>
          <p:nvPr>
            <p:ph type="title"/>
          </p:nvPr>
        </p:nvSpPr>
        <p:spPr>
          <a:xfrm>
            <a:off x="3671910" y="1285860"/>
            <a:ext cx="3471858" cy="857256"/>
          </a:xfrm>
        </p:spPr>
        <p:txBody>
          <a:bodyPr anchor="t">
            <a:normAutofit/>
          </a:bodyPr>
          <a:lstStyle>
            <a:lvl1pPr algn="l">
              <a:defRPr sz="1800">
                <a:latin typeface="Arial" pitchFamily="34" charset="0"/>
                <a:cs typeface="Arial" pitchFamily="34" charset="0"/>
              </a:defRPr>
            </a:lvl1pPr>
          </a:lstStyle>
          <a:p>
            <a:r>
              <a:rPr lang="en-US" dirty="0" smtClean="0"/>
              <a:t>Click to edit Master title style</a:t>
            </a:r>
            <a:endParaRPr lang="hu-HU" dirty="0"/>
          </a:p>
        </p:txBody>
      </p:sp>
      <p:sp>
        <p:nvSpPr>
          <p:cNvPr id="8" name="Content Placeholder 4"/>
          <p:cNvSpPr>
            <a:spLocks noGrp="1"/>
          </p:cNvSpPr>
          <p:nvPr>
            <p:ph idx="14"/>
          </p:nvPr>
        </p:nvSpPr>
        <p:spPr bwMode="auto">
          <a:xfrm>
            <a:off x="3663561" y="2214554"/>
            <a:ext cx="4714908" cy="4000528"/>
          </a:xfrm>
          <a:noFill/>
          <a:ln>
            <a:miter lim="800000"/>
            <a:headEnd/>
            <a:tailEnd/>
          </a:ln>
        </p:spPr>
        <p:txBody>
          <a:bodyPr>
            <a:normAutofit/>
          </a:bodyPr>
          <a:lstStyle>
            <a:lvl1pPr>
              <a:buFont typeface="Arial" pitchFamily="34" charset="0"/>
              <a:buChar char="•"/>
              <a:defRPr sz="1400">
                <a:latin typeface="Arial" pitchFamily="34" charset="0"/>
                <a:cs typeface="Arial" pitchFamily="34" charset="0"/>
              </a:defRPr>
            </a:lvl1pPr>
          </a:lstStyle>
          <a:p>
            <a:endParaRPr lang="hu-HU" dirty="0" smtClean="0"/>
          </a:p>
        </p:txBody>
      </p:sp>
      <p:sp>
        <p:nvSpPr>
          <p:cNvPr id="10" name="Tartalom helye 2"/>
          <p:cNvSpPr>
            <a:spLocks noGrp="1"/>
          </p:cNvSpPr>
          <p:nvPr>
            <p:ph idx="13"/>
          </p:nvPr>
        </p:nvSpPr>
        <p:spPr>
          <a:xfrm>
            <a:off x="908566" y="1376038"/>
            <a:ext cx="2651379" cy="4802819"/>
          </a:xfrm>
          <a:prstGeom prst="rect">
            <a:avLst/>
          </a:prstGeom>
        </p:spPr>
        <p:txBody>
          <a:bodyPr/>
          <a:lstStyle>
            <a:lvl1pPr>
              <a:buFontTx/>
              <a:buNone/>
              <a:defRPr/>
            </a:lvl1pPr>
          </a:lstStyle>
          <a:p>
            <a:pPr lvl="0"/>
            <a:endParaRPr lang="hu-HU" dirty="0"/>
          </a:p>
        </p:txBody>
      </p:sp>
      <p:sp>
        <p:nvSpPr>
          <p:cNvPr id="5" name="Date Placeholder 3"/>
          <p:cNvSpPr>
            <a:spLocks noGrp="1"/>
          </p:cNvSpPr>
          <p:nvPr>
            <p:ph type="dt" sz="half" idx="15"/>
          </p:nvPr>
        </p:nvSpPr>
        <p:spPr/>
        <p:txBody>
          <a:bodyPr/>
          <a:lstStyle>
            <a:lvl1pPr>
              <a:defRPr/>
            </a:lvl1pPr>
          </a:lstStyle>
          <a:p>
            <a:pPr>
              <a:defRPr/>
            </a:pPr>
            <a:fld id="{B7009E37-DCC6-4ACF-934B-F8AA292C307E}" type="datetimeFigureOut">
              <a:rPr lang="hu-HU">
                <a:solidFill>
                  <a:prstClr val="black">
                    <a:tint val="75000"/>
                  </a:prstClr>
                </a:solidFill>
              </a:rPr>
              <a:pPr>
                <a:defRPr/>
              </a:pPr>
              <a:t>2016.12.14.</a:t>
            </a:fld>
            <a:endParaRPr lang="hu-HU">
              <a:solidFill>
                <a:prstClr val="black">
                  <a:tint val="75000"/>
                </a:prstClr>
              </a:solidFill>
            </a:endParaRPr>
          </a:p>
        </p:txBody>
      </p:sp>
      <p:sp>
        <p:nvSpPr>
          <p:cNvPr id="6" name="Footer Placeholder 4"/>
          <p:cNvSpPr>
            <a:spLocks noGrp="1"/>
          </p:cNvSpPr>
          <p:nvPr>
            <p:ph type="ftr" sz="quarter" idx="16"/>
          </p:nvPr>
        </p:nvSpPr>
        <p:spPr/>
        <p:txBody>
          <a:bodyPr/>
          <a:lstStyle>
            <a:lvl1pPr>
              <a:defRPr/>
            </a:lvl1pPr>
          </a:lstStyle>
          <a:p>
            <a:pPr>
              <a:defRPr/>
            </a:pPr>
            <a:endParaRPr lang="hu-HU">
              <a:solidFill>
                <a:prstClr val="black">
                  <a:tint val="75000"/>
                </a:prstClr>
              </a:solidFill>
            </a:endParaRPr>
          </a:p>
        </p:txBody>
      </p:sp>
    </p:spTree>
    <p:extLst>
      <p:ext uri="{BB962C8B-B14F-4D97-AF65-F5344CB8AC3E}">
        <p14:creationId xmlns:p14="http://schemas.microsoft.com/office/powerpoint/2010/main" val="17200518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p:spPr>
        <p:txBody>
          <a:bodyPr/>
          <a:lstStyle/>
          <a:p>
            <a:r>
              <a:rPr lang="hu-HU" smtClean="0"/>
              <a:t>Mintacím szerkesztése</a:t>
            </a:r>
            <a:endParaRPr lang="hu-HU"/>
          </a:p>
        </p:txBody>
      </p:sp>
      <p:sp>
        <p:nvSpPr>
          <p:cNvPr id="3" name="Alcím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lvl1pPr>
              <a:defRPr/>
            </a:lvl1pPr>
          </a:lstStyle>
          <a:p>
            <a:pPr>
              <a:defRPr/>
            </a:pPr>
            <a:fld id="{16DE7330-55DF-4A9F-9BEA-0AF34CC91DD0}" type="datetimeFigureOut">
              <a:rPr lang="hu-HU"/>
              <a:pPr>
                <a:defRPr/>
              </a:pPr>
              <a:t>2016.12.14.</a:t>
            </a:fld>
            <a:endParaRPr lang="hu-HU"/>
          </a:p>
        </p:txBody>
      </p:sp>
      <p:sp>
        <p:nvSpPr>
          <p:cNvPr id="5" name="Élőláb helye 4"/>
          <p:cNvSpPr>
            <a:spLocks noGrp="1"/>
          </p:cNvSpPr>
          <p:nvPr>
            <p:ph type="ftr" sz="quarter" idx="11"/>
          </p:nvPr>
        </p:nvSpPr>
        <p:spPr/>
        <p:txBody>
          <a:bodyPr/>
          <a:lstStyle>
            <a:lvl1pPr>
              <a:defRPr/>
            </a:lvl1pPr>
          </a:lstStyle>
          <a:p>
            <a:pPr>
              <a:defRPr/>
            </a:pPr>
            <a:endParaRPr lang="hu-HU"/>
          </a:p>
        </p:txBody>
      </p:sp>
      <p:sp>
        <p:nvSpPr>
          <p:cNvPr id="6" name="Dia számának helye 5"/>
          <p:cNvSpPr>
            <a:spLocks noGrp="1"/>
          </p:cNvSpPr>
          <p:nvPr>
            <p:ph type="sldNum" sz="quarter" idx="12"/>
          </p:nvPr>
        </p:nvSpPr>
        <p:spPr/>
        <p:txBody>
          <a:bodyPr/>
          <a:lstStyle>
            <a:lvl1pPr>
              <a:defRPr/>
            </a:lvl1pPr>
          </a:lstStyle>
          <a:p>
            <a:pPr>
              <a:defRPr/>
            </a:pPr>
            <a:fld id="{CFBD1E4B-C3C9-44E0-A5E6-1C8C0FE4ACBD}" type="slidenum">
              <a:rPr lang="hu-HU"/>
              <a:pPr>
                <a:defRPr/>
              </a:pPr>
              <a:t>‹#›</a:t>
            </a:fld>
            <a:endParaRPr lang="hu-HU"/>
          </a:p>
        </p:txBody>
      </p:sp>
    </p:spTree>
    <p:extLst>
      <p:ext uri="{BB962C8B-B14F-4D97-AF65-F5344CB8AC3E}">
        <p14:creationId xmlns:p14="http://schemas.microsoft.com/office/powerpoint/2010/main" val="204594110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lvl1pPr>
              <a:defRPr/>
            </a:lvl1pPr>
          </a:lstStyle>
          <a:p>
            <a:pPr>
              <a:defRPr/>
            </a:pPr>
            <a:fld id="{14CEE3EB-EE66-439E-BB3E-4FB2A30474EA}" type="datetimeFigureOut">
              <a:rPr lang="hu-HU"/>
              <a:pPr>
                <a:defRPr/>
              </a:pPr>
              <a:t>2016.12.14.</a:t>
            </a:fld>
            <a:endParaRPr lang="hu-HU"/>
          </a:p>
        </p:txBody>
      </p:sp>
      <p:sp>
        <p:nvSpPr>
          <p:cNvPr id="5" name="Élőláb helye 4"/>
          <p:cNvSpPr>
            <a:spLocks noGrp="1"/>
          </p:cNvSpPr>
          <p:nvPr>
            <p:ph type="ftr" sz="quarter" idx="11"/>
          </p:nvPr>
        </p:nvSpPr>
        <p:spPr/>
        <p:txBody>
          <a:bodyPr/>
          <a:lstStyle>
            <a:lvl1pPr>
              <a:defRPr/>
            </a:lvl1pPr>
          </a:lstStyle>
          <a:p>
            <a:pPr>
              <a:defRPr/>
            </a:pPr>
            <a:endParaRPr lang="hu-HU"/>
          </a:p>
        </p:txBody>
      </p:sp>
      <p:sp>
        <p:nvSpPr>
          <p:cNvPr id="6" name="Dia számának helye 5"/>
          <p:cNvSpPr>
            <a:spLocks noGrp="1"/>
          </p:cNvSpPr>
          <p:nvPr>
            <p:ph type="sldNum" sz="quarter" idx="12"/>
          </p:nvPr>
        </p:nvSpPr>
        <p:spPr/>
        <p:txBody>
          <a:bodyPr/>
          <a:lstStyle>
            <a:lvl1pPr>
              <a:defRPr/>
            </a:lvl1pPr>
          </a:lstStyle>
          <a:p>
            <a:pPr>
              <a:defRPr/>
            </a:pPr>
            <a:fld id="{3DDBC133-0DB5-4561-9ABB-B2A9A789B578}" type="slidenum">
              <a:rPr lang="hu-HU"/>
              <a:pPr>
                <a:defRPr/>
              </a:pPr>
              <a:t>‹#›</a:t>
            </a:fld>
            <a:endParaRPr lang="hu-HU"/>
          </a:p>
        </p:txBody>
      </p:sp>
    </p:spTree>
    <p:extLst>
      <p:ext uri="{BB962C8B-B14F-4D97-AF65-F5344CB8AC3E}">
        <p14:creationId xmlns:p14="http://schemas.microsoft.com/office/powerpoint/2010/main" val="4889644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lvl1pPr>
              <a:defRPr/>
            </a:lvl1pPr>
          </a:lstStyle>
          <a:p>
            <a:pPr>
              <a:defRPr/>
            </a:pPr>
            <a:fld id="{9B777DAC-0A17-4B9F-B748-1C6176E466F6}" type="datetimeFigureOut">
              <a:rPr lang="hu-HU"/>
              <a:pPr>
                <a:defRPr/>
              </a:pPr>
              <a:t>2016.12.14.</a:t>
            </a:fld>
            <a:endParaRPr lang="hu-HU"/>
          </a:p>
        </p:txBody>
      </p:sp>
      <p:sp>
        <p:nvSpPr>
          <p:cNvPr id="5" name="Élőláb helye 4"/>
          <p:cNvSpPr>
            <a:spLocks noGrp="1"/>
          </p:cNvSpPr>
          <p:nvPr>
            <p:ph type="ftr" sz="quarter" idx="11"/>
          </p:nvPr>
        </p:nvSpPr>
        <p:spPr/>
        <p:txBody>
          <a:bodyPr/>
          <a:lstStyle>
            <a:lvl1pPr>
              <a:defRPr/>
            </a:lvl1pPr>
          </a:lstStyle>
          <a:p>
            <a:pPr>
              <a:defRPr/>
            </a:pPr>
            <a:endParaRPr lang="hu-HU"/>
          </a:p>
        </p:txBody>
      </p:sp>
      <p:sp>
        <p:nvSpPr>
          <p:cNvPr id="6" name="Dia számának helye 5"/>
          <p:cNvSpPr>
            <a:spLocks noGrp="1"/>
          </p:cNvSpPr>
          <p:nvPr>
            <p:ph type="sldNum" sz="quarter" idx="12"/>
          </p:nvPr>
        </p:nvSpPr>
        <p:spPr/>
        <p:txBody>
          <a:bodyPr/>
          <a:lstStyle>
            <a:lvl1pPr>
              <a:defRPr/>
            </a:lvl1pPr>
          </a:lstStyle>
          <a:p>
            <a:pPr>
              <a:defRPr/>
            </a:pPr>
            <a:fld id="{E6BBAB8B-91B3-4167-A935-CA90CD56B97C}" type="slidenum">
              <a:rPr lang="hu-HU"/>
              <a:pPr>
                <a:defRPr/>
              </a:pPr>
              <a:t>‹#›</a:t>
            </a:fld>
            <a:endParaRPr lang="hu-HU"/>
          </a:p>
        </p:txBody>
      </p:sp>
    </p:spTree>
    <p:extLst>
      <p:ext uri="{BB962C8B-B14F-4D97-AF65-F5344CB8AC3E}">
        <p14:creationId xmlns:p14="http://schemas.microsoft.com/office/powerpoint/2010/main" val="26471104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3"/>
          <p:cNvSpPr>
            <a:spLocks noGrp="1"/>
          </p:cNvSpPr>
          <p:nvPr>
            <p:ph type="dt" sz="half" idx="10"/>
          </p:nvPr>
        </p:nvSpPr>
        <p:spPr/>
        <p:txBody>
          <a:bodyPr/>
          <a:lstStyle>
            <a:lvl1pPr>
              <a:defRPr/>
            </a:lvl1pPr>
          </a:lstStyle>
          <a:p>
            <a:pPr>
              <a:defRPr/>
            </a:pPr>
            <a:fld id="{5E06C8C1-B1E2-4182-93EF-AF8E0E219409}" type="datetimeFigureOut">
              <a:rPr lang="hu-HU"/>
              <a:pPr>
                <a:defRPr/>
              </a:pPr>
              <a:t>2016.12.14.</a:t>
            </a:fld>
            <a:endParaRPr lang="hu-HU"/>
          </a:p>
        </p:txBody>
      </p:sp>
      <p:sp>
        <p:nvSpPr>
          <p:cNvPr id="6" name="Élőláb helye 4"/>
          <p:cNvSpPr>
            <a:spLocks noGrp="1"/>
          </p:cNvSpPr>
          <p:nvPr>
            <p:ph type="ftr" sz="quarter" idx="11"/>
          </p:nvPr>
        </p:nvSpPr>
        <p:spPr/>
        <p:txBody>
          <a:bodyPr/>
          <a:lstStyle>
            <a:lvl1pPr>
              <a:defRPr/>
            </a:lvl1pPr>
          </a:lstStyle>
          <a:p>
            <a:pPr>
              <a:defRPr/>
            </a:pPr>
            <a:endParaRPr lang="hu-HU"/>
          </a:p>
        </p:txBody>
      </p:sp>
      <p:sp>
        <p:nvSpPr>
          <p:cNvPr id="7" name="Dia számának helye 5"/>
          <p:cNvSpPr>
            <a:spLocks noGrp="1"/>
          </p:cNvSpPr>
          <p:nvPr>
            <p:ph type="sldNum" sz="quarter" idx="12"/>
          </p:nvPr>
        </p:nvSpPr>
        <p:spPr/>
        <p:txBody>
          <a:bodyPr/>
          <a:lstStyle>
            <a:lvl1pPr>
              <a:defRPr/>
            </a:lvl1pPr>
          </a:lstStyle>
          <a:p>
            <a:pPr>
              <a:defRPr/>
            </a:pPr>
            <a:fld id="{5A27502B-5327-422F-9B1B-A1F18CDE8620}" type="slidenum">
              <a:rPr lang="hu-HU"/>
              <a:pPr>
                <a:defRPr/>
              </a:pPr>
              <a:t>‹#›</a:t>
            </a:fld>
            <a:endParaRPr lang="hu-HU"/>
          </a:p>
        </p:txBody>
      </p:sp>
    </p:spTree>
    <p:extLst>
      <p:ext uri="{BB962C8B-B14F-4D97-AF65-F5344CB8AC3E}">
        <p14:creationId xmlns:p14="http://schemas.microsoft.com/office/powerpoint/2010/main" val="31741770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3"/>
          <p:cNvSpPr>
            <a:spLocks noGrp="1"/>
          </p:cNvSpPr>
          <p:nvPr>
            <p:ph type="dt" sz="half" idx="10"/>
          </p:nvPr>
        </p:nvSpPr>
        <p:spPr/>
        <p:txBody>
          <a:bodyPr/>
          <a:lstStyle>
            <a:lvl1pPr>
              <a:defRPr/>
            </a:lvl1pPr>
          </a:lstStyle>
          <a:p>
            <a:pPr>
              <a:defRPr/>
            </a:pPr>
            <a:fld id="{5CA2FC81-20CC-4830-88A5-2EC3A06D67E9}" type="datetimeFigureOut">
              <a:rPr lang="hu-HU"/>
              <a:pPr>
                <a:defRPr/>
              </a:pPr>
              <a:t>2016.12.14.</a:t>
            </a:fld>
            <a:endParaRPr lang="hu-HU"/>
          </a:p>
        </p:txBody>
      </p:sp>
      <p:sp>
        <p:nvSpPr>
          <p:cNvPr id="8" name="Élőláb helye 4"/>
          <p:cNvSpPr>
            <a:spLocks noGrp="1"/>
          </p:cNvSpPr>
          <p:nvPr>
            <p:ph type="ftr" sz="quarter" idx="11"/>
          </p:nvPr>
        </p:nvSpPr>
        <p:spPr/>
        <p:txBody>
          <a:bodyPr/>
          <a:lstStyle>
            <a:lvl1pPr>
              <a:defRPr/>
            </a:lvl1pPr>
          </a:lstStyle>
          <a:p>
            <a:pPr>
              <a:defRPr/>
            </a:pPr>
            <a:endParaRPr lang="hu-HU"/>
          </a:p>
        </p:txBody>
      </p:sp>
      <p:sp>
        <p:nvSpPr>
          <p:cNvPr id="9" name="Dia számának helye 5"/>
          <p:cNvSpPr>
            <a:spLocks noGrp="1"/>
          </p:cNvSpPr>
          <p:nvPr>
            <p:ph type="sldNum" sz="quarter" idx="12"/>
          </p:nvPr>
        </p:nvSpPr>
        <p:spPr/>
        <p:txBody>
          <a:bodyPr/>
          <a:lstStyle>
            <a:lvl1pPr>
              <a:defRPr/>
            </a:lvl1pPr>
          </a:lstStyle>
          <a:p>
            <a:pPr>
              <a:defRPr/>
            </a:pPr>
            <a:fld id="{4ADE090C-08AF-4604-AC06-76EDB670A9B3}" type="slidenum">
              <a:rPr lang="hu-HU"/>
              <a:pPr>
                <a:defRPr/>
              </a:pPr>
              <a:t>‹#›</a:t>
            </a:fld>
            <a:endParaRPr lang="hu-HU"/>
          </a:p>
        </p:txBody>
      </p:sp>
    </p:spTree>
    <p:extLst>
      <p:ext uri="{BB962C8B-B14F-4D97-AF65-F5344CB8AC3E}">
        <p14:creationId xmlns:p14="http://schemas.microsoft.com/office/powerpoint/2010/main" val="78076325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3"/>
          <p:cNvSpPr>
            <a:spLocks noGrp="1"/>
          </p:cNvSpPr>
          <p:nvPr>
            <p:ph type="dt" sz="half" idx="10"/>
          </p:nvPr>
        </p:nvSpPr>
        <p:spPr/>
        <p:txBody>
          <a:bodyPr/>
          <a:lstStyle>
            <a:lvl1pPr>
              <a:defRPr/>
            </a:lvl1pPr>
          </a:lstStyle>
          <a:p>
            <a:pPr>
              <a:defRPr/>
            </a:pPr>
            <a:fld id="{E109F730-9686-4419-BB06-FE5F55C09B64}" type="datetimeFigureOut">
              <a:rPr lang="hu-HU"/>
              <a:pPr>
                <a:defRPr/>
              </a:pPr>
              <a:t>2016.12.14.</a:t>
            </a:fld>
            <a:endParaRPr lang="hu-HU"/>
          </a:p>
        </p:txBody>
      </p:sp>
      <p:sp>
        <p:nvSpPr>
          <p:cNvPr id="4" name="Élőláb helye 4"/>
          <p:cNvSpPr>
            <a:spLocks noGrp="1"/>
          </p:cNvSpPr>
          <p:nvPr>
            <p:ph type="ftr" sz="quarter" idx="11"/>
          </p:nvPr>
        </p:nvSpPr>
        <p:spPr/>
        <p:txBody>
          <a:bodyPr/>
          <a:lstStyle>
            <a:lvl1pPr>
              <a:defRPr/>
            </a:lvl1pPr>
          </a:lstStyle>
          <a:p>
            <a:pPr>
              <a:defRPr/>
            </a:pPr>
            <a:endParaRPr lang="hu-HU"/>
          </a:p>
        </p:txBody>
      </p:sp>
      <p:sp>
        <p:nvSpPr>
          <p:cNvPr id="5" name="Dia számának helye 5"/>
          <p:cNvSpPr>
            <a:spLocks noGrp="1"/>
          </p:cNvSpPr>
          <p:nvPr>
            <p:ph type="sldNum" sz="quarter" idx="12"/>
          </p:nvPr>
        </p:nvSpPr>
        <p:spPr/>
        <p:txBody>
          <a:bodyPr/>
          <a:lstStyle>
            <a:lvl1pPr>
              <a:defRPr/>
            </a:lvl1pPr>
          </a:lstStyle>
          <a:p>
            <a:pPr>
              <a:defRPr/>
            </a:pPr>
            <a:fld id="{0F617656-5EE6-418B-8CA5-DCC9E614D7F8}" type="slidenum">
              <a:rPr lang="hu-HU"/>
              <a:pPr>
                <a:defRPr/>
              </a:pPr>
              <a:t>‹#›</a:t>
            </a:fld>
            <a:endParaRPr lang="hu-HU"/>
          </a:p>
        </p:txBody>
      </p:sp>
    </p:spTree>
    <p:extLst>
      <p:ext uri="{BB962C8B-B14F-4D97-AF65-F5344CB8AC3E}">
        <p14:creationId xmlns:p14="http://schemas.microsoft.com/office/powerpoint/2010/main" val="313046080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3"/>
          <p:cNvSpPr>
            <a:spLocks noGrp="1"/>
          </p:cNvSpPr>
          <p:nvPr>
            <p:ph type="dt" sz="half" idx="10"/>
          </p:nvPr>
        </p:nvSpPr>
        <p:spPr/>
        <p:txBody>
          <a:bodyPr/>
          <a:lstStyle>
            <a:lvl1pPr>
              <a:defRPr/>
            </a:lvl1pPr>
          </a:lstStyle>
          <a:p>
            <a:pPr>
              <a:defRPr/>
            </a:pPr>
            <a:fld id="{C1545498-4A46-4FFD-8F54-0D1FA9E47FDF}" type="datetimeFigureOut">
              <a:rPr lang="hu-HU"/>
              <a:pPr>
                <a:defRPr/>
              </a:pPr>
              <a:t>2016.12.14.</a:t>
            </a:fld>
            <a:endParaRPr lang="hu-HU"/>
          </a:p>
        </p:txBody>
      </p:sp>
      <p:sp>
        <p:nvSpPr>
          <p:cNvPr id="3" name="Élőláb helye 4"/>
          <p:cNvSpPr>
            <a:spLocks noGrp="1"/>
          </p:cNvSpPr>
          <p:nvPr>
            <p:ph type="ftr" sz="quarter" idx="11"/>
          </p:nvPr>
        </p:nvSpPr>
        <p:spPr/>
        <p:txBody>
          <a:bodyPr/>
          <a:lstStyle>
            <a:lvl1pPr>
              <a:defRPr/>
            </a:lvl1pPr>
          </a:lstStyle>
          <a:p>
            <a:pPr>
              <a:defRPr/>
            </a:pPr>
            <a:endParaRPr lang="hu-HU"/>
          </a:p>
        </p:txBody>
      </p:sp>
      <p:sp>
        <p:nvSpPr>
          <p:cNvPr id="4" name="Dia számának helye 5"/>
          <p:cNvSpPr>
            <a:spLocks noGrp="1"/>
          </p:cNvSpPr>
          <p:nvPr>
            <p:ph type="sldNum" sz="quarter" idx="12"/>
          </p:nvPr>
        </p:nvSpPr>
        <p:spPr/>
        <p:txBody>
          <a:bodyPr/>
          <a:lstStyle>
            <a:lvl1pPr>
              <a:defRPr/>
            </a:lvl1pPr>
          </a:lstStyle>
          <a:p>
            <a:pPr>
              <a:defRPr/>
            </a:pPr>
            <a:fld id="{21C520A3-BB0F-462C-8E3C-26B7F218A84B}" type="slidenum">
              <a:rPr lang="hu-HU"/>
              <a:pPr>
                <a:defRPr/>
              </a:pPr>
              <a:t>‹#›</a:t>
            </a:fld>
            <a:endParaRPr lang="hu-HU"/>
          </a:p>
        </p:txBody>
      </p:sp>
    </p:spTree>
    <p:extLst>
      <p:ext uri="{BB962C8B-B14F-4D97-AF65-F5344CB8AC3E}">
        <p14:creationId xmlns:p14="http://schemas.microsoft.com/office/powerpoint/2010/main" val="446127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p>
            <a:fld id="{B1049448-F6D5-4A0E-BA3B-A979310BDC26}" type="datetimeFigureOut">
              <a:rPr lang="hu-HU" smtClean="0">
                <a:solidFill>
                  <a:prstClr val="black">
                    <a:tint val="75000"/>
                  </a:prstClr>
                </a:solidFill>
              </a:rPr>
              <a:pPr/>
              <a:t>2016.12.14.</a:t>
            </a:fld>
            <a:endParaRPr lang="hu-HU">
              <a:solidFill>
                <a:prstClr val="black">
                  <a:tint val="75000"/>
                </a:prstClr>
              </a:solidFill>
            </a:endParaRPr>
          </a:p>
        </p:txBody>
      </p:sp>
      <p:sp>
        <p:nvSpPr>
          <p:cNvPr id="5" name="Élőláb helye 4"/>
          <p:cNvSpPr>
            <a:spLocks noGrp="1"/>
          </p:cNvSpPr>
          <p:nvPr>
            <p:ph type="ftr" sz="quarter" idx="11"/>
          </p:nvPr>
        </p:nvSpPr>
        <p:spPr/>
        <p:txBody>
          <a:bodyPr/>
          <a:lstStyle/>
          <a:p>
            <a:endParaRPr lang="hu-HU">
              <a:solidFill>
                <a:prstClr val="black">
                  <a:tint val="75000"/>
                </a:prstClr>
              </a:solidFill>
            </a:endParaRPr>
          </a:p>
        </p:txBody>
      </p:sp>
      <p:sp>
        <p:nvSpPr>
          <p:cNvPr id="6" name="Dia számának helye 5"/>
          <p:cNvSpPr>
            <a:spLocks noGrp="1"/>
          </p:cNvSpPr>
          <p:nvPr>
            <p:ph type="sldNum" sz="quarter" idx="12"/>
          </p:nvPr>
        </p:nvSpPr>
        <p:spPr/>
        <p:txBody>
          <a:bodyPr/>
          <a:lstStyle/>
          <a:p>
            <a:fld id="{300E392F-423A-4B2F-819A-04E49CF4C524}" type="slidenum">
              <a:rPr lang="hu-HU" smtClean="0">
                <a:solidFill>
                  <a:prstClr val="black">
                    <a:tint val="75000"/>
                  </a:prstClr>
                </a:solidFill>
              </a:rPr>
              <a:pPr/>
              <a:t>‹#›</a:t>
            </a:fld>
            <a:endParaRPr lang="hu-HU">
              <a:solidFill>
                <a:prstClr val="black">
                  <a:tint val="75000"/>
                </a:prstClr>
              </a:solidFill>
            </a:endParaRPr>
          </a:p>
        </p:txBody>
      </p:sp>
    </p:spTree>
    <p:extLst>
      <p:ext uri="{BB962C8B-B14F-4D97-AF65-F5344CB8AC3E}">
        <p14:creationId xmlns:p14="http://schemas.microsoft.com/office/powerpoint/2010/main" val="386288704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3"/>
          <p:cNvSpPr>
            <a:spLocks noGrp="1"/>
          </p:cNvSpPr>
          <p:nvPr>
            <p:ph type="dt" sz="half" idx="10"/>
          </p:nvPr>
        </p:nvSpPr>
        <p:spPr/>
        <p:txBody>
          <a:bodyPr/>
          <a:lstStyle>
            <a:lvl1pPr>
              <a:defRPr/>
            </a:lvl1pPr>
          </a:lstStyle>
          <a:p>
            <a:pPr>
              <a:defRPr/>
            </a:pPr>
            <a:fld id="{FA1D8B13-3AE6-4ED4-A54B-F9D1D7D87908}" type="datetimeFigureOut">
              <a:rPr lang="hu-HU"/>
              <a:pPr>
                <a:defRPr/>
              </a:pPr>
              <a:t>2016.12.14.</a:t>
            </a:fld>
            <a:endParaRPr lang="hu-HU"/>
          </a:p>
        </p:txBody>
      </p:sp>
      <p:sp>
        <p:nvSpPr>
          <p:cNvPr id="6" name="Élőláb helye 4"/>
          <p:cNvSpPr>
            <a:spLocks noGrp="1"/>
          </p:cNvSpPr>
          <p:nvPr>
            <p:ph type="ftr" sz="quarter" idx="11"/>
          </p:nvPr>
        </p:nvSpPr>
        <p:spPr/>
        <p:txBody>
          <a:bodyPr/>
          <a:lstStyle>
            <a:lvl1pPr>
              <a:defRPr/>
            </a:lvl1pPr>
          </a:lstStyle>
          <a:p>
            <a:pPr>
              <a:defRPr/>
            </a:pPr>
            <a:endParaRPr lang="hu-HU"/>
          </a:p>
        </p:txBody>
      </p:sp>
      <p:sp>
        <p:nvSpPr>
          <p:cNvPr id="7" name="Dia számának helye 5"/>
          <p:cNvSpPr>
            <a:spLocks noGrp="1"/>
          </p:cNvSpPr>
          <p:nvPr>
            <p:ph type="sldNum" sz="quarter" idx="12"/>
          </p:nvPr>
        </p:nvSpPr>
        <p:spPr/>
        <p:txBody>
          <a:bodyPr/>
          <a:lstStyle>
            <a:lvl1pPr>
              <a:defRPr/>
            </a:lvl1pPr>
          </a:lstStyle>
          <a:p>
            <a:pPr>
              <a:defRPr/>
            </a:pPr>
            <a:fld id="{BA77A6DD-BE9F-483B-B71A-01E4EF972DE7}" type="slidenum">
              <a:rPr lang="hu-HU"/>
              <a:pPr>
                <a:defRPr/>
              </a:pPr>
              <a:t>‹#›</a:t>
            </a:fld>
            <a:endParaRPr lang="hu-HU"/>
          </a:p>
        </p:txBody>
      </p:sp>
    </p:spTree>
    <p:extLst>
      <p:ext uri="{BB962C8B-B14F-4D97-AF65-F5344CB8AC3E}">
        <p14:creationId xmlns:p14="http://schemas.microsoft.com/office/powerpoint/2010/main" val="26508915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hu-HU" noProof="0"/>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3"/>
          <p:cNvSpPr>
            <a:spLocks noGrp="1"/>
          </p:cNvSpPr>
          <p:nvPr>
            <p:ph type="dt" sz="half" idx="10"/>
          </p:nvPr>
        </p:nvSpPr>
        <p:spPr/>
        <p:txBody>
          <a:bodyPr/>
          <a:lstStyle>
            <a:lvl1pPr>
              <a:defRPr/>
            </a:lvl1pPr>
          </a:lstStyle>
          <a:p>
            <a:pPr>
              <a:defRPr/>
            </a:pPr>
            <a:fld id="{39E1FFAB-7FBB-40C7-9070-147792B08EA8}" type="datetimeFigureOut">
              <a:rPr lang="hu-HU"/>
              <a:pPr>
                <a:defRPr/>
              </a:pPr>
              <a:t>2016.12.14.</a:t>
            </a:fld>
            <a:endParaRPr lang="hu-HU"/>
          </a:p>
        </p:txBody>
      </p:sp>
      <p:sp>
        <p:nvSpPr>
          <p:cNvPr id="6" name="Élőláb helye 4"/>
          <p:cNvSpPr>
            <a:spLocks noGrp="1"/>
          </p:cNvSpPr>
          <p:nvPr>
            <p:ph type="ftr" sz="quarter" idx="11"/>
          </p:nvPr>
        </p:nvSpPr>
        <p:spPr/>
        <p:txBody>
          <a:bodyPr/>
          <a:lstStyle>
            <a:lvl1pPr>
              <a:defRPr/>
            </a:lvl1pPr>
          </a:lstStyle>
          <a:p>
            <a:pPr>
              <a:defRPr/>
            </a:pPr>
            <a:endParaRPr lang="hu-HU"/>
          </a:p>
        </p:txBody>
      </p:sp>
      <p:sp>
        <p:nvSpPr>
          <p:cNvPr id="7" name="Dia számának helye 5"/>
          <p:cNvSpPr>
            <a:spLocks noGrp="1"/>
          </p:cNvSpPr>
          <p:nvPr>
            <p:ph type="sldNum" sz="quarter" idx="12"/>
          </p:nvPr>
        </p:nvSpPr>
        <p:spPr/>
        <p:txBody>
          <a:bodyPr/>
          <a:lstStyle>
            <a:lvl1pPr>
              <a:defRPr/>
            </a:lvl1pPr>
          </a:lstStyle>
          <a:p>
            <a:pPr>
              <a:defRPr/>
            </a:pPr>
            <a:fld id="{F851B438-B166-4232-9E76-FCB1278F54E7}" type="slidenum">
              <a:rPr lang="hu-HU"/>
              <a:pPr>
                <a:defRPr/>
              </a:pPr>
              <a:t>‹#›</a:t>
            </a:fld>
            <a:endParaRPr lang="hu-HU"/>
          </a:p>
        </p:txBody>
      </p:sp>
    </p:spTree>
    <p:extLst>
      <p:ext uri="{BB962C8B-B14F-4D97-AF65-F5344CB8AC3E}">
        <p14:creationId xmlns:p14="http://schemas.microsoft.com/office/powerpoint/2010/main" val="15092566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lvl1pPr>
              <a:defRPr/>
            </a:lvl1pPr>
          </a:lstStyle>
          <a:p>
            <a:pPr>
              <a:defRPr/>
            </a:pPr>
            <a:fld id="{1D25B393-50A3-4E58-8012-7794BEABE1FC}" type="datetimeFigureOut">
              <a:rPr lang="hu-HU"/>
              <a:pPr>
                <a:defRPr/>
              </a:pPr>
              <a:t>2016.12.14.</a:t>
            </a:fld>
            <a:endParaRPr lang="hu-HU"/>
          </a:p>
        </p:txBody>
      </p:sp>
      <p:sp>
        <p:nvSpPr>
          <p:cNvPr id="5" name="Élőláb helye 4"/>
          <p:cNvSpPr>
            <a:spLocks noGrp="1"/>
          </p:cNvSpPr>
          <p:nvPr>
            <p:ph type="ftr" sz="quarter" idx="11"/>
          </p:nvPr>
        </p:nvSpPr>
        <p:spPr/>
        <p:txBody>
          <a:bodyPr/>
          <a:lstStyle>
            <a:lvl1pPr>
              <a:defRPr/>
            </a:lvl1pPr>
          </a:lstStyle>
          <a:p>
            <a:pPr>
              <a:defRPr/>
            </a:pPr>
            <a:endParaRPr lang="hu-HU"/>
          </a:p>
        </p:txBody>
      </p:sp>
      <p:sp>
        <p:nvSpPr>
          <p:cNvPr id="6" name="Dia számának helye 5"/>
          <p:cNvSpPr>
            <a:spLocks noGrp="1"/>
          </p:cNvSpPr>
          <p:nvPr>
            <p:ph type="sldNum" sz="quarter" idx="12"/>
          </p:nvPr>
        </p:nvSpPr>
        <p:spPr/>
        <p:txBody>
          <a:bodyPr/>
          <a:lstStyle>
            <a:lvl1pPr>
              <a:defRPr/>
            </a:lvl1pPr>
          </a:lstStyle>
          <a:p>
            <a:pPr>
              <a:defRPr/>
            </a:pPr>
            <a:fld id="{420EAB00-EABF-4167-AE54-3551BB371979}" type="slidenum">
              <a:rPr lang="hu-HU"/>
              <a:pPr>
                <a:defRPr/>
              </a:pPr>
              <a:t>‹#›</a:t>
            </a:fld>
            <a:endParaRPr lang="hu-HU"/>
          </a:p>
        </p:txBody>
      </p:sp>
    </p:spTree>
    <p:extLst>
      <p:ext uri="{BB962C8B-B14F-4D97-AF65-F5344CB8AC3E}">
        <p14:creationId xmlns:p14="http://schemas.microsoft.com/office/powerpoint/2010/main" val="324976463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457200" y="274638"/>
            <a:ext cx="6019800" cy="5851525"/>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lvl1pPr>
              <a:defRPr/>
            </a:lvl1pPr>
          </a:lstStyle>
          <a:p>
            <a:pPr>
              <a:defRPr/>
            </a:pPr>
            <a:fld id="{67E64A1B-6C63-45CC-9C35-BFE3D029B104}" type="datetimeFigureOut">
              <a:rPr lang="hu-HU"/>
              <a:pPr>
                <a:defRPr/>
              </a:pPr>
              <a:t>2016.12.14.</a:t>
            </a:fld>
            <a:endParaRPr lang="hu-HU"/>
          </a:p>
        </p:txBody>
      </p:sp>
      <p:sp>
        <p:nvSpPr>
          <p:cNvPr id="5" name="Élőláb helye 4"/>
          <p:cNvSpPr>
            <a:spLocks noGrp="1"/>
          </p:cNvSpPr>
          <p:nvPr>
            <p:ph type="ftr" sz="quarter" idx="11"/>
          </p:nvPr>
        </p:nvSpPr>
        <p:spPr/>
        <p:txBody>
          <a:bodyPr/>
          <a:lstStyle>
            <a:lvl1pPr>
              <a:defRPr/>
            </a:lvl1pPr>
          </a:lstStyle>
          <a:p>
            <a:pPr>
              <a:defRPr/>
            </a:pPr>
            <a:endParaRPr lang="hu-HU"/>
          </a:p>
        </p:txBody>
      </p:sp>
      <p:sp>
        <p:nvSpPr>
          <p:cNvPr id="6" name="Dia számának helye 5"/>
          <p:cNvSpPr>
            <a:spLocks noGrp="1"/>
          </p:cNvSpPr>
          <p:nvPr>
            <p:ph type="sldNum" sz="quarter" idx="12"/>
          </p:nvPr>
        </p:nvSpPr>
        <p:spPr/>
        <p:txBody>
          <a:bodyPr/>
          <a:lstStyle>
            <a:lvl1pPr>
              <a:defRPr/>
            </a:lvl1pPr>
          </a:lstStyle>
          <a:p>
            <a:pPr>
              <a:defRPr/>
            </a:pPr>
            <a:fld id="{F0F439BD-D6E2-4A83-A89F-2506B2FBE920}" type="slidenum">
              <a:rPr lang="hu-HU"/>
              <a:pPr>
                <a:defRPr/>
              </a:pPr>
              <a:t>‹#›</a:t>
            </a:fld>
            <a:endParaRPr lang="hu-HU"/>
          </a:p>
        </p:txBody>
      </p:sp>
    </p:spTree>
    <p:extLst>
      <p:ext uri="{BB962C8B-B14F-4D97-AF65-F5344CB8AC3E}">
        <p14:creationId xmlns:p14="http://schemas.microsoft.com/office/powerpoint/2010/main" val="111729085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pic>
        <p:nvPicPr>
          <p:cNvPr id="4" name="Picture 7" descr="prezentacio_2020_borito_bg_ME.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itle 8"/>
          <p:cNvSpPr>
            <a:spLocks noGrp="1"/>
          </p:cNvSpPr>
          <p:nvPr>
            <p:ph type="title"/>
          </p:nvPr>
        </p:nvSpPr>
        <p:spPr>
          <a:xfrm>
            <a:off x="4495800" y="2286000"/>
            <a:ext cx="4419600" cy="1143000"/>
          </a:xfrm>
        </p:spPr>
        <p:txBody>
          <a:bodyPr anchor="t">
            <a:noAutofit/>
          </a:bodyPr>
          <a:lstStyle>
            <a:lvl1pPr algn="l">
              <a:defRPr sz="4400" b="1" cap="all" baseline="0">
                <a:solidFill>
                  <a:schemeClr val="bg1"/>
                </a:solidFill>
                <a:latin typeface="Arial"/>
                <a:cs typeface="Arial"/>
              </a:defRPr>
            </a:lvl1pPr>
          </a:lstStyle>
          <a:p>
            <a:r>
              <a:rPr lang="en-US" dirty="0" smtClean="0"/>
              <a:t>Mintacím szerkesztése</a:t>
            </a:r>
            <a:endParaRPr lang="en-US" dirty="0"/>
          </a:p>
        </p:txBody>
      </p:sp>
      <p:sp>
        <p:nvSpPr>
          <p:cNvPr id="17" name="Text Placeholder 15"/>
          <p:cNvSpPr>
            <a:spLocks noGrp="1"/>
          </p:cNvSpPr>
          <p:nvPr>
            <p:ph type="body" sz="quarter" idx="10"/>
          </p:nvPr>
        </p:nvSpPr>
        <p:spPr>
          <a:xfrm>
            <a:off x="4495800" y="3886200"/>
            <a:ext cx="4343400" cy="914400"/>
          </a:xfrm>
        </p:spPr>
        <p:txBody>
          <a:bodyPr/>
          <a:lstStyle>
            <a:lvl1pPr marL="514350" indent="-514350" algn="l">
              <a:spcAft>
                <a:spcPts val="600"/>
              </a:spcAft>
              <a:buFontTx/>
              <a:buNone/>
              <a:defRPr cap="all" baseline="0">
                <a:solidFill>
                  <a:srgbClr val="FFFFFF"/>
                </a:solidFill>
                <a:latin typeface="Arial"/>
                <a:cs typeface="Arial"/>
              </a:defRPr>
            </a:lvl1pPr>
            <a:lvl2pPr>
              <a:buNone/>
              <a:defRPr/>
            </a:lvl2pPr>
          </a:lstStyle>
          <a:p>
            <a:pPr lvl="0"/>
            <a:r>
              <a:rPr lang="en-US" dirty="0" smtClean="0"/>
              <a:t>Mintaszöveg szerkesztése</a:t>
            </a:r>
          </a:p>
          <a:p>
            <a:pPr lvl="1"/>
            <a:r>
              <a:rPr lang="en-US" dirty="0" smtClean="0"/>
              <a:t>Második szint</a:t>
            </a:r>
          </a:p>
        </p:txBody>
      </p:sp>
    </p:spTree>
    <p:extLst>
      <p:ext uri="{BB962C8B-B14F-4D97-AF65-F5344CB8AC3E}">
        <p14:creationId xmlns:p14="http://schemas.microsoft.com/office/powerpoint/2010/main" val="173251078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1"/>
          <p:cNvSpPr>
            <a:spLocks noGrp="1"/>
          </p:cNvSpPr>
          <p:nvPr>
            <p:ph type="title"/>
          </p:nvPr>
        </p:nvSpPr>
        <p:spPr>
          <a:xfrm>
            <a:off x="457200" y="381000"/>
            <a:ext cx="8229600" cy="609600"/>
          </a:xfrm>
        </p:spPr>
        <p:txBody>
          <a:bodyPr/>
          <a:lstStyle/>
          <a:p>
            <a:r>
              <a:rPr lang="hu-HU" smtClean="0"/>
              <a:t>Click to edit Master title style</a:t>
            </a:r>
            <a:endParaRPr lang="en-US"/>
          </a:p>
        </p:txBody>
      </p:sp>
    </p:spTree>
    <p:extLst>
      <p:ext uri="{BB962C8B-B14F-4D97-AF65-F5344CB8AC3E}">
        <p14:creationId xmlns:p14="http://schemas.microsoft.com/office/powerpoint/2010/main" val="224511068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4" name="Title 1"/>
          <p:cNvSpPr txBox="1">
            <a:spLocks/>
          </p:cNvSpPr>
          <p:nvPr userDrawn="1"/>
        </p:nvSpPr>
        <p:spPr>
          <a:xfrm>
            <a:off x="457200" y="381000"/>
            <a:ext cx="8229600" cy="609600"/>
          </a:xfrm>
          <a:prstGeom prst="rect">
            <a:avLst/>
          </a:prstGeom>
        </p:spPr>
        <p:txBody>
          <a:bodyPr>
            <a:normAutofit/>
          </a:bodyPr>
          <a:lstStyle/>
          <a:p>
            <a:pPr defTabSz="457200">
              <a:spcBef>
                <a:spcPct val="0"/>
              </a:spcBef>
              <a:defRPr/>
            </a:pPr>
            <a:r>
              <a:rPr lang="hu-HU" sz="2400" b="1" cap="all">
                <a:solidFill>
                  <a:srgbClr val="FFFFFF"/>
                </a:solidFill>
                <a:latin typeface="Arial"/>
                <a:cs typeface="Arial"/>
              </a:rPr>
              <a:t>Click to edit Master title style</a:t>
            </a:r>
            <a:endParaRPr lang="en-US" sz="2400" b="1" cap="all">
              <a:solidFill>
                <a:srgbClr val="FFFFFF"/>
              </a:solidFill>
              <a:latin typeface="Arial"/>
              <a:cs typeface="Arial"/>
            </a:endParaRP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hu-HU" smtClean="0"/>
              <a:t>Click to edit Master title style</a:t>
            </a:r>
            <a:endParaRPr lang="en-US"/>
          </a:p>
        </p:txBody>
      </p:sp>
      <p:sp>
        <p:nvSpPr>
          <p:cNvPr id="3" name="Picture Placeholder 2"/>
          <p:cNvSpPr>
            <a:spLocks noGrp="1"/>
          </p:cNvSpPr>
          <p:nvPr>
            <p:ph type="pic" idx="1"/>
          </p:nvPr>
        </p:nvSpPr>
        <p:spPr>
          <a:xfrm>
            <a:off x="1792288" y="1524000"/>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5" name="Date Placeholder 4"/>
          <p:cNvSpPr>
            <a:spLocks noGrp="1"/>
          </p:cNvSpPr>
          <p:nvPr>
            <p:ph type="dt" sz="half" idx="10"/>
          </p:nvPr>
        </p:nvSpPr>
        <p:spPr/>
        <p:txBody>
          <a:bodyPr/>
          <a:lstStyle>
            <a:lvl1pPr>
              <a:defRPr/>
            </a:lvl1pPr>
          </a:lstStyle>
          <a:p>
            <a:pPr>
              <a:defRPr/>
            </a:pPr>
            <a:fld id="{F99BEA41-A37F-4BB0-83E2-C3707E84DA90}" type="datetimeFigureOut">
              <a:rPr lang="en-US"/>
              <a:pPr>
                <a:defRPr/>
              </a:pPr>
              <a:t>12/14/2016</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1EB8C256-230E-4752-B590-57C514EDD5FB}" type="slidenum">
              <a:rPr lang="en-US"/>
              <a:pPr>
                <a:defRPr/>
              </a:pPr>
              <a:t>‹#›</a:t>
            </a:fld>
            <a:endParaRPr lang="en-US"/>
          </a:p>
        </p:txBody>
      </p:sp>
    </p:spTree>
    <p:extLst>
      <p:ext uri="{BB962C8B-B14F-4D97-AF65-F5344CB8AC3E}">
        <p14:creationId xmlns:p14="http://schemas.microsoft.com/office/powerpoint/2010/main" val="8414625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Elköszönő oldal">
    <p:spTree>
      <p:nvGrpSpPr>
        <p:cNvPr id="1" name=""/>
        <p:cNvGrpSpPr/>
        <p:nvPr/>
      </p:nvGrpSpPr>
      <p:grpSpPr>
        <a:xfrm>
          <a:off x="0" y="0"/>
          <a:ext cx="0" cy="0"/>
          <a:chOff x="0" y="0"/>
          <a:chExt cx="0" cy="0"/>
        </a:xfrm>
      </p:grpSpPr>
      <p:sp>
        <p:nvSpPr>
          <p:cNvPr id="2" name="Title 1"/>
          <p:cNvSpPr txBox="1">
            <a:spLocks/>
          </p:cNvSpPr>
          <p:nvPr userDrawn="1"/>
        </p:nvSpPr>
        <p:spPr>
          <a:xfrm>
            <a:off x="6099175" y="428625"/>
            <a:ext cx="2522538" cy="582613"/>
          </a:xfrm>
          <a:prstGeom prst="rect">
            <a:avLst/>
          </a:prstGeom>
        </p:spPr>
        <p:txBody>
          <a:bodyPr anchor="ctr">
            <a:normAutofit/>
          </a:bodyPr>
          <a:lstStyle>
            <a:lvl1pPr algn="ctr" defTabSz="457200" rtl="0" eaLnBrk="1" latinLnBrk="0" hangingPunct="1">
              <a:spcBef>
                <a:spcPct val="0"/>
              </a:spcBef>
              <a:buNone/>
              <a:defRPr sz="1200" kern="1200">
                <a:solidFill>
                  <a:schemeClr val="accent1">
                    <a:lumMod val="75000"/>
                  </a:schemeClr>
                </a:solidFill>
                <a:latin typeface="+mj-lt"/>
                <a:ea typeface="+mj-ea"/>
                <a:cs typeface="+mj-cs"/>
              </a:defRPr>
            </a:lvl1pPr>
          </a:lstStyle>
          <a:p>
            <a:pPr algn="r" fontAlgn="base">
              <a:spcAft>
                <a:spcPct val="0"/>
              </a:spcAft>
              <a:defRPr/>
            </a:pPr>
            <a:endParaRPr lang="en-US" dirty="0">
              <a:solidFill>
                <a:prstClr val="black"/>
              </a:solidFill>
            </a:endParaRPr>
          </a:p>
        </p:txBody>
      </p:sp>
    </p:spTree>
    <p:extLst>
      <p:ext uri="{BB962C8B-B14F-4D97-AF65-F5344CB8AC3E}">
        <p14:creationId xmlns:p14="http://schemas.microsoft.com/office/powerpoint/2010/main" val="262327468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Belső oldal 1">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28736"/>
            <a:ext cx="7772400" cy="1285884"/>
          </a:xfrm>
        </p:spPr>
        <p:txBody>
          <a:bodyPr anchor="t">
            <a:normAutofit/>
          </a:bodyPr>
          <a:lstStyle>
            <a:lvl1pPr>
              <a:defRPr sz="3000">
                <a:solidFill>
                  <a:srgbClr val="A69765"/>
                </a:solidFill>
                <a:latin typeface="Times New Roman" pitchFamily="18" charset="0"/>
                <a:cs typeface="Times New Roman" pitchFamily="18" charset="0"/>
              </a:defRPr>
            </a:lvl1pPr>
          </a:lstStyle>
          <a:p>
            <a:r>
              <a:rPr lang="en-US" dirty="0" smtClean="0"/>
              <a:t>Click to edit Master title style</a:t>
            </a:r>
            <a:endParaRPr lang="hu-HU" dirty="0"/>
          </a:p>
        </p:txBody>
      </p:sp>
      <p:sp>
        <p:nvSpPr>
          <p:cNvPr id="3" name="Subtitle 2"/>
          <p:cNvSpPr>
            <a:spLocks noGrp="1"/>
          </p:cNvSpPr>
          <p:nvPr>
            <p:ph type="subTitle" idx="1"/>
          </p:nvPr>
        </p:nvSpPr>
        <p:spPr>
          <a:xfrm>
            <a:off x="1371600" y="2786058"/>
            <a:ext cx="6400800" cy="714380"/>
          </a:xfrm>
        </p:spPr>
        <p:txBody>
          <a:bodyPr>
            <a:normAutofit/>
          </a:bodyPr>
          <a:lstStyle>
            <a:lvl1pPr marL="0" indent="0" algn="ctr">
              <a:buNone/>
              <a:defRPr sz="180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hu-HU" dirty="0"/>
          </a:p>
        </p:txBody>
      </p:sp>
      <p:sp>
        <p:nvSpPr>
          <p:cNvPr id="8" name="Content Placeholder 4"/>
          <p:cNvSpPr>
            <a:spLocks noGrp="1"/>
          </p:cNvSpPr>
          <p:nvPr>
            <p:ph idx="13"/>
          </p:nvPr>
        </p:nvSpPr>
        <p:spPr bwMode="auto">
          <a:xfrm>
            <a:off x="785786" y="3571876"/>
            <a:ext cx="7572428" cy="1143008"/>
          </a:xfrm>
          <a:noFill/>
          <a:ln>
            <a:miter lim="800000"/>
            <a:headEnd/>
            <a:tailEnd/>
          </a:ln>
        </p:spPr>
        <p:txBody>
          <a:bodyPr>
            <a:normAutofit/>
          </a:bodyPr>
          <a:lstStyle>
            <a:lvl1pPr>
              <a:buNone/>
              <a:defRPr sz="1400">
                <a:latin typeface="Arial" pitchFamily="34" charset="0"/>
                <a:cs typeface="Arial" pitchFamily="34" charset="0"/>
              </a:defRPr>
            </a:lvl1pPr>
          </a:lstStyle>
          <a:p>
            <a:endParaRPr lang="hu-HU" dirty="0" smtClean="0"/>
          </a:p>
        </p:txBody>
      </p:sp>
      <p:sp>
        <p:nvSpPr>
          <p:cNvPr id="9" name="Content Placeholder 4"/>
          <p:cNvSpPr>
            <a:spLocks noGrp="1"/>
          </p:cNvSpPr>
          <p:nvPr>
            <p:ph idx="14"/>
          </p:nvPr>
        </p:nvSpPr>
        <p:spPr bwMode="auto">
          <a:xfrm>
            <a:off x="785786" y="4786322"/>
            <a:ext cx="7572428" cy="1000132"/>
          </a:xfrm>
          <a:noFill/>
          <a:ln>
            <a:miter lim="800000"/>
            <a:headEnd/>
            <a:tailEnd/>
          </a:ln>
        </p:spPr>
        <p:txBody>
          <a:bodyPr>
            <a:normAutofit/>
          </a:bodyPr>
          <a:lstStyle>
            <a:lvl1pPr algn="l">
              <a:buFont typeface="+mj-lt"/>
              <a:buAutoNum type="arabicPeriod"/>
              <a:defRPr sz="1400">
                <a:latin typeface="Arial" pitchFamily="34" charset="0"/>
                <a:cs typeface="Arial" pitchFamily="34" charset="0"/>
              </a:defRPr>
            </a:lvl1pPr>
          </a:lstStyle>
          <a:p>
            <a:endParaRPr lang="hu-HU" dirty="0" smtClean="0"/>
          </a:p>
        </p:txBody>
      </p:sp>
      <p:sp>
        <p:nvSpPr>
          <p:cNvPr id="6" name="Date Placeholder 3"/>
          <p:cNvSpPr>
            <a:spLocks noGrp="1"/>
          </p:cNvSpPr>
          <p:nvPr>
            <p:ph type="dt" sz="half" idx="15"/>
          </p:nvPr>
        </p:nvSpPr>
        <p:spPr/>
        <p:txBody>
          <a:bodyPr/>
          <a:lstStyle>
            <a:lvl1pPr>
              <a:defRPr/>
            </a:lvl1pPr>
          </a:lstStyle>
          <a:p>
            <a:pPr>
              <a:defRPr/>
            </a:pPr>
            <a:fld id="{D4E1AED4-0BC7-47F3-984C-D8E431225439}" type="datetimeFigureOut">
              <a:rPr lang="hu-HU"/>
              <a:pPr>
                <a:defRPr/>
              </a:pPr>
              <a:t>2016.12.14.</a:t>
            </a:fld>
            <a:endParaRPr lang="hu-HU"/>
          </a:p>
        </p:txBody>
      </p:sp>
      <p:sp>
        <p:nvSpPr>
          <p:cNvPr id="7" name="Footer Placeholder 4"/>
          <p:cNvSpPr>
            <a:spLocks noGrp="1"/>
          </p:cNvSpPr>
          <p:nvPr>
            <p:ph type="ftr" sz="quarter" idx="16"/>
          </p:nvPr>
        </p:nvSpPr>
        <p:spPr/>
        <p:txBody>
          <a:bodyPr/>
          <a:lstStyle>
            <a:lvl1pPr>
              <a:defRPr/>
            </a:lvl1pPr>
          </a:lstStyle>
          <a:p>
            <a:pPr>
              <a:defRPr/>
            </a:pPr>
            <a:endParaRPr lang="hu-HU"/>
          </a:p>
        </p:txBody>
      </p:sp>
    </p:spTree>
    <p:extLst>
      <p:ext uri="{BB962C8B-B14F-4D97-AF65-F5344CB8AC3E}">
        <p14:creationId xmlns:p14="http://schemas.microsoft.com/office/powerpoint/2010/main" val="71903686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Belső oldal 2">
    <p:spTree>
      <p:nvGrpSpPr>
        <p:cNvPr id="1" name=""/>
        <p:cNvGrpSpPr/>
        <p:nvPr/>
      </p:nvGrpSpPr>
      <p:grpSpPr>
        <a:xfrm>
          <a:off x="0" y="0"/>
          <a:ext cx="0" cy="0"/>
          <a:chOff x="0" y="0"/>
          <a:chExt cx="0" cy="0"/>
        </a:xfrm>
      </p:grpSpPr>
      <p:sp>
        <p:nvSpPr>
          <p:cNvPr id="2" name="Title 1"/>
          <p:cNvSpPr>
            <a:spLocks noGrp="1"/>
          </p:cNvSpPr>
          <p:nvPr>
            <p:ph type="title"/>
          </p:nvPr>
        </p:nvSpPr>
        <p:spPr>
          <a:xfrm>
            <a:off x="3671910" y="1285860"/>
            <a:ext cx="3471858" cy="857256"/>
          </a:xfrm>
        </p:spPr>
        <p:txBody>
          <a:bodyPr anchor="t">
            <a:normAutofit/>
          </a:bodyPr>
          <a:lstStyle>
            <a:lvl1pPr algn="l">
              <a:defRPr sz="1800">
                <a:latin typeface="Arial" pitchFamily="34" charset="0"/>
                <a:cs typeface="Arial" pitchFamily="34" charset="0"/>
              </a:defRPr>
            </a:lvl1pPr>
          </a:lstStyle>
          <a:p>
            <a:r>
              <a:rPr lang="en-US" dirty="0" smtClean="0"/>
              <a:t>Click to edit Master title style</a:t>
            </a:r>
            <a:endParaRPr lang="hu-HU" dirty="0"/>
          </a:p>
        </p:txBody>
      </p:sp>
      <p:sp>
        <p:nvSpPr>
          <p:cNvPr id="8" name="Content Placeholder 4"/>
          <p:cNvSpPr>
            <a:spLocks noGrp="1"/>
          </p:cNvSpPr>
          <p:nvPr>
            <p:ph idx="14"/>
          </p:nvPr>
        </p:nvSpPr>
        <p:spPr bwMode="auto">
          <a:xfrm>
            <a:off x="3663561" y="2214554"/>
            <a:ext cx="4714908" cy="4000528"/>
          </a:xfrm>
          <a:noFill/>
          <a:ln>
            <a:miter lim="800000"/>
            <a:headEnd/>
            <a:tailEnd/>
          </a:ln>
        </p:spPr>
        <p:txBody>
          <a:bodyPr>
            <a:normAutofit/>
          </a:bodyPr>
          <a:lstStyle>
            <a:lvl1pPr>
              <a:buFont typeface="Arial" pitchFamily="34" charset="0"/>
              <a:buChar char="•"/>
              <a:defRPr sz="1400">
                <a:latin typeface="Arial" pitchFamily="34" charset="0"/>
                <a:cs typeface="Arial" pitchFamily="34" charset="0"/>
              </a:defRPr>
            </a:lvl1pPr>
          </a:lstStyle>
          <a:p>
            <a:endParaRPr lang="hu-HU" dirty="0" smtClean="0"/>
          </a:p>
        </p:txBody>
      </p:sp>
      <p:sp>
        <p:nvSpPr>
          <p:cNvPr id="10" name="Tartalom helye 2"/>
          <p:cNvSpPr>
            <a:spLocks noGrp="1"/>
          </p:cNvSpPr>
          <p:nvPr>
            <p:ph idx="13"/>
          </p:nvPr>
        </p:nvSpPr>
        <p:spPr>
          <a:xfrm>
            <a:off x="908566" y="1376038"/>
            <a:ext cx="2651379" cy="4802819"/>
          </a:xfrm>
          <a:prstGeom prst="rect">
            <a:avLst/>
          </a:prstGeom>
        </p:spPr>
        <p:txBody>
          <a:bodyPr/>
          <a:lstStyle>
            <a:lvl1pPr>
              <a:buFontTx/>
              <a:buNone/>
              <a:defRPr/>
            </a:lvl1pPr>
          </a:lstStyle>
          <a:p>
            <a:pPr lvl="0"/>
            <a:endParaRPr lang="hu-HU" dirty="0"/>
          </a:p>
        </p:txBody>
      </p:sp>
      <p:sp>
        <p:nvSpPr>
          <p:cNvPr id="5" name="Date Placeholder 3"/>
          <p:cNvSpPr>
            <a:spLocks noGrp="1"/>
          </p:cNvSpPr>
          <p:nvPr>
            <p:ph type="dt" sz="half" idx="15"/>
          </p:nvPr>
        </p:nvSpPr>
        <p:spPr/>
        <p:txBody>
          <a:bodyPr/>
          <a:lstStyle>
            <a:lvl1pPr>
              <a:defRPr>
                <a:solidFill>
                  <a:prstClr val="black">
                    <a:tint val="75000"/>
                  </a:prstClr>
                </a:solidFill>
              </a:defRPr>
            </a:lvl1pPr>
          </a:lstStyle>
          <a:p>
            <a:pPr>
              <a:defRPr/>
            </a:pPr>
            <a:fld id="{189399FD-8CAE-4AD3-BAA0-CE57FD9840D6}" type="datetimeFigureOut">
              <a:rPr lang="hu-HU"/>
              <a:pPr>
                <a:defRPr/>
              </a:pPr>
              <a:t>2016.12.14.</a:t>
            </a:fld>
            <a:endParaRPr lang="hu-HU"/>
          </a:p>
        </p:txBody>
      </p:sp>
      <p:sp>
        <p:nvSpPr>
          <p:cNvPr id="6" name="Footer Placeholder 4"/>
          <p:cNvSpPr>
            <a:spLocks noGrp="1"/>
          </p:cNvSpPr>
          <p:nvPr>
            <p:ph type="ftr" sz="quarter" idx="16"/>
          </p:nvPr>
        </p:nvSpPr>
        <p:spPr/>
        <p:txBody>
          <a:bodyPr/>
          <a:lstStyle>
            <a:lvl1pPr>
              <a:defRPr>
                <a:solidFill>
                  <a:prstClr val="black">
                    <a:tint val="75000"/>
                  </a:prstClr>
                </a:solidFill>
              </a:defRPr>
            </a:lvl1pPr>
          </a:lstStyle>
          <a:p>
            <a:pPr>
              <a:defRPr/>
            </a:pPr>
            <a:endParaRPr lang="hu-HU"/>
          </a:p>
        </p:txBody>
      </p:sp>
    </p:spTree>
    <p:extLst>
      <p:ext uri="{BB962C8B-B14F-4D97-AF65-F5344CB8AC3E}">
        <p14:creationId xmlns:p14="http://schemas.microsoft.com/office/powerpoint/2010/main" val="36696581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4"/>
          <p:cNvSpPr>
            <a:spLocks noGrp="1"/>
          </p:cNvSpPr>
          <p:nvPr>
            <p:ph type="dt" sz="half" idx="10"/>
          </p:nvPr>
        </p:nvSpPr>
        <p:spPr/>
        <p:txBody>
          <a:bodyPr/>
          <a:lstStyle/>
          <a:p>
            <a:fld id="{B1049448-F6D5-4A0E-BA3B-A979310BDC26}" type="datetimeFigureOut">
              <a:rPr lang="hu-HU" smtClean="0">
                <a:solidFill>
                  <a:prstClr val="black">
                    <a:tint val="75000"/>
                  </a:prstClr>
                </a:solidFill>
              </a:rPr>
              <a:pPr/>
              <a:t>2016.12.14.</a:t>
            </a:fld>
            <a:endParaRPr lang="hu-HU">
              <a:solidFill>
                <a:prstClr val="black">
                  <a:tint val="75000"/>
                </a:prstClr>
              </a:solidFill>
            </a:endParaRPr>
          </a:p>
        </p:txBody>
      </p:sp>
      <p:sp>
        <p:nvSpPr>
          <p:cNvPr id="6" name="Élőláb helye 5"/>
          <p:cNvSpPr>
            <a:spLocks noGrp="1"/>
          </p:cNvSpPr>
          <p:nvPr>
            <p:ph type="ftr" sz="quarter" idx="11"/>
          </p:nvPr>
        </p:nvSpPr>
        <p:spPr/>
        <p:txBody>
          <a:bodyPr/>
          <a:lstStyle/>
          <a:p>
            <a:endParaRPr lang="hu-HU">
              <a:solidFill>
                <a:prstClr val="black">
                  <a:tint val="75000"/>
                </a:prstClr>
              </a:solidFill>
            </a:endParaRPr>
          </a:p>
        </p:txBody>
      </p:sp>
      <p:sp>
        <p:nvSpPr>
          <p:cNvPr id="7" name="Dia számának helye 6"/>
          <p:cNvSpPr>
            <a:spLocks noGrp="1"/>
          </p:cNvSpPr>
          <p:nvPr>
            <p:ph type="sldNum" sz="quarter" idx="12"/>
          </p:nvPr>
        </p:nvSpPr>
        <p:spPr/>
        <p:txBody>
          <a:bodyPr/>
          <a:lstStyle/>
          <a:p>
            <a:fld id="{300E392F-423A-4B2F-819A-04E49CF4C524}" type="slidenum">
              <a:rPr lang="hu-HU" smtClean="0">
                <a:solidFill>
                  <a:prstClr val="black">
                    <a:tint val="75000"/>
                  </a:prstClr>
                </a:solidFill>
              </a:rPr>
              <a:pPr/>
              <a:t>‹#›</a:t>
            </a:fld>
            <a:endParaRPr lang="hu-HU">
              <a:solidFill>
                <a:prstClr val="black">
                  <a:tint val="75000"/>
                </a:prstClr>
              </a:solidFill>
            </a:endParaRPr>
          </a:p>
        </p:txBody>
      </p:sp>
    </p:spTree>
    <p:extLst>
      <p:ext uri="{BB962C8B-B14F-4D97-AF65-F5344CB8AC3E}">
        <p14:creationId xmlns:p14="http://schemas.microsoft.com/office/powerpoint/2010/main" val="100037306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Belső oldal 3">
    <p:spTree>
      <p:nvGrpSpPr>
        <p:cNvPr id="1" name=""/>
        <p:cNvGrpSpPr/>
        <p:nvPr/>
      </p:nvGrpSpPr>
      <p:grpSpPr>
        <a:xfrm>
          <a:off x="0" y="0"/>
          <a:ext cx="0" cy="0"/>
          <a:chOff x="0" y="0"/>
          <a:chExt cx="0" cy="0"/>
        </a:xfrm>
      </p:grpSpPr>
      <p:sp>
        <p:nvSpPr>
          <p:cNvPr id="2" name="Title 1"/>
          <p:cNvSpPr>
            <a:spLocks noGrp="1"/>
          </p:cNvSpPr>
          <p:nvPr>
            <p:ph type="title"/>
          </p:nvPr>
        </p:nvSpPr>
        <p:spPr>
          <a:xfrm>
            <a:off x="722313" y="1281107"/>
            <a:ext cx="7772400" cy="504819"/>
          </a:xfrm>
        </p:spPr>
        <p:txBody>
          <a:bodyPr anchor="t">
            <a:normAutofit/>
          </a:bodyPr>
          <a:lstStyle>
            <a:lvl1pPr algn="ctr">
              <a:defRPr sz="1800" b="0" cap="none">
                <a:latin typeface="Arial" pitchFamily="34" charset="0"/>
                <a:cs typeface="Arial" pitchFamily="34" charset="0"/>
              </a:defRPr>
            </a:lvl1pPr>
          </a:lstStyle>
          <a:p>
            <a:r>
              <a:rPr lang="en-US" smtClean="0"/>
              <a:t>Click to edit Master title style</a:t>
            </a:r>
            <a:endParaRPr lang="hu-HU" dirty="0"/>
          </a:p>
        </p:txBody>
      </p:sp>
      <p:sp>
        <p:nvSpPr>
          <p:cNvPr id="8" name="Content Placeholder 4"/>
          <p:cNvSpPr>
            <a:spLocks noGrp="1"/>
          </p:cNvSpPr>
          <p:nvPr>
            <p:ph idx="13"/>
          </p:nvPr>
        </p:nvSpPr>
        <p:spPr bwMode="auto">
          <a:xfrm>
            <a:off x="785786" y="4786322"/>
            <a:ext cx="7572428" cy="1500198"/>
          </a:xfrm>
          <a:noFill/>
          <a:ln>
            <a:miter lim="800000"/>
            <a:headEnd/>
            <a:tailEnd/>
          </a:ln>
        </p:spPr>
        <p:txBody>
          <a:bodyPr>
            <a:normAutofit/>
          </a:bodyPr>
          <a:lstStyle>
            <a:lvl1pPr>
              <a:buNone/>
              <a:defRPr sz="1400">
                <a:latin typeface="Arial" pitchFamily="34" charset="0"/>
                <a:cs typeface="Arial" pitchFamily="34" charset="0"/>
              </a:defRPr>
            </a:lvl1pPr>
          </a:lstStyle>
          <a:p>
            <a:endParaRPr lang="hu-HU" dirty="0" smtClean="0"/>
          </a:p>
        </p:txBody>
      </p:sp>
      <p:sp>
        <p:nvSpPr>
          <p:cNvPr id="9" name="Tartalom helye 2"/>
          <p:cNvSpPr>
            <a:spLocks noGrp="1"/>
          </p:cNvSpPr>
          <p:nvPr>
            <p:ph idx="14"/>
          </p:nvPr>
        </p:nvSpPr>
        <p:spPr>
          <a:xfrm>
            <a:off x="908566" y="1928803"/>
            <a:ext cx="3601290" cy="2696464"/>
          </a:xfrm>
          <a:prstGeom prst="rect">
            <a:avLst/>
          </a:prstGeom>
        </p:spPr>
        <p:txBody>
          <a:bodyPr/>
          <a:lstStyle>
            <a:lvl1pPr>
              <a:buFontTx/>
              <a:buNone/>
              <a:defRPr/>
            </a:lvl1pPr>
          </a:lstStyle>
          <a:p>
            <a:pPr lvl="0"/>
            <a:endParaRPr lang="hu-HU" dirty="0"/>
          </a:p>
        </p:txBody>
      </p:sp>
      <p:sp>
        <p:nvSpPr>
          <p:cNvPr id="12" name="Tartalom helye 2"/>
          <p:cNvSpPr>
            <a:spLocks noGrp="1"/>
          </p:cNvSpPr>
          <p:nvPr>
            <p:ph idx="15"/>
          </p:nvPr>
        </p:nvSpPr>
        <p:spPr>
          <a:xfrm>
            <a:off x="4643438" y="1928803"/>
            <a:ext cx="3601290" cy="2696464"/>
          </a:xfrm>
          <a:prstGeom prst="rect">
            <a:avLst/>
          </a:prstGeom>
        </p:spPr>
        <p:txBody>
          <a:bodyPr/>
          <a:lstStyle>
            <a:lvl1pPr>
              <a:buFontTx/>
              <a:buNone/>
              <a:defRPr/>
            </a:lvl1pPr>
          </a:lstStyle>
          <a:p>
            <a:pPr lvl="0"/>
            <a:endParaRPr lang="hu-HU" dirty="0"/>
          </a:p>
        </p:txBody>
      </p:sp>
      <p:sp>
        <p:nvSpPr>
          <p:cNvPr id="6" name="Date Placeholder 3"/>
          <p:cNvSpPr>
            <a:spLocks noGrp="1"/>
          </p:cNvSpPr>
          <p:nvPr>
            <p:ph type="dt" sz="half" idx="16"/>
          </p:nvPr>
        </p:nvSpPr>
        <p:spPr/>
        <p:txBody>
          <a:bodyPr/>
          <a:lstStyle>
            <a:lvl1pPr>
              <a:defRPr>
                <a:solidFill>
                  <a:prstClr val="black">
                    <a:tint val="75000"/>
                  </a:prstClr>
                </a:solidFill>
              </a:defRPr>
            </a:lvl1pPr>
          </a:lstStyle>
          <a:p>
            <a:pPr>
              <a:defRPr/>
            </a:pPr>
            <a:fld id="{2425446D-5D37-4D1D-8691-DAFFF7720B5F}" type="datetimeFigureOut">
              <a:rPr lang="hu-HU"/>
              <a:pPr>
                <a:defRPr/>
              </a:pPr>
              <a:t>2016.12.14.</a:t>
            </a:fld>
            <a:endParaRPr lang="hu-HU"/>
          </a:p>
        </p:txBody>
      </p:sp>
      <p:sp>
        <p:nvSpPr>
          <p:cNvPr id="7" name="Footer Placeholder 4"/>
          <p:cNvSpPr>
            <a:spLocks noGrp="1"/>
          </p:cNvSpPr>
          <p:nvPr>
            <p:ph type="ftr" sz="quarter" idx="17"/>
          </p:nvPr>
        </p:nvSpPr>
        <p:spPr/>
        <p:txBody>
          <a:bodyPr/>
          <a:lstStyle>
            <a:lvl1pPr>
              <a:defRPr>
                <a:solidFill>
                  <a:prstClr val="black">
                    <a:tint val="75000"/>
                  </a:prstClr>
                </a:solidFill>
              </a:defRPr>
            </a:lvl1pPr>
          </a:lstStyle>
          <a:p>
            <a:pPr>
              <a:defRPr/>
            </a:pPr>
            <a:endParaRPr lang="hu-HU"/>
          </a:p>
        </p:txBody>
      </p:sp>
    </p:spTree>
    <p:extLst>
      <p:ext uri="{BB962C8B-B14F-4D97-AF65-F5344CB8AC3E}">
        <p14:creationId xmlns:p14="http://schemas.microsoft.com/office/powerpoint/2010/main" val="291306569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 name="Shape 31"/>
          <p:cNvSpPr>
            <a:spLocks noGrp="1"/>
          </p:cNvSpPr>
          <p:nvPr>
            <p:ph type="sldNum" sz="quarter" idx="10"/>
          </p:nvPr>
        </p:nvSpPr>
        <p:spPr bwMode="auto">
          <a:xfrm>
            <a:off x="6740525" y="6421438"/>
            <a:ext cx="2133600" cy="246062"/>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45717" tIns="45717" rIns="45717" bIns="45717" numCol="1" anchorCtr="0" compatLnSpc="1">
            <a:prstTxWarp prst="textNoShape">
              <a:avLst/>
            </a:prstTxWarp>
            <a:spAutoFit/>
          </a:bodyPr>
          <a:lstStyle>
            <a:lvl1pPr defTabSz="641350" fontAlgn="base">
              <a:spcBef>
                <a:spcPct val="0"/>
              </a:spcBef>
              <a:spcAft>
                <a:spcPct val="0"/>
              </a:spcAft>
              <a:defRPr sz="1000">
                <a:solidFill>
                  <a:srgbClr val="A69765"/>
                </a:solidFill>
                <a:latin typeface="Times New Roman" pitchFamily="18" charset="0"/>
                <a:cs typeface="Times New Roman" pitchFamily="18" charset="0"/>
                <a:sym typeface="Times New Roman" pitchFamily="18" charset="0"/>
              </a:defRPr>
            </a:lvl1pPr>
          </a:lstStyle>
          <a:p>
            <a:pPr>
              <a:defRPr/>
            </a:pPr>
            <a:fld id="{81E73348-9F4D-49F4-9258-7F47A83465FA}" type="slidenum">
              <a:rPr lang="hu-HU"/>
              <a:pPr>
                <a:defRPr/>
              </a:pPr>
              <a:t>‹#›</a:t>
            </a:fld>
            <a:endParaRPr lang="hu-HU"/>
          </a:p>
        </p:txBody>
      </p:sp>
    </p:spTree>
    <p:extLst>
      <p:ext uri="{BB962C8B-B14F-4D97-AF65-F5344CB8AC3E}">
        <p14:creationId xmlns:p14="http://schemas.microsoft.com/office/powerpoint/2010/main" val="875062787"/>
      </p:ext>
    </p:extLst>
  </p:cSld>
  <p:clrMapOvr>
    <a:masterClrMapping/>
  </p:clrMapOvr>
  <p:transition spd="med"/>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p:spPr>
        <p:txBody>
          <a:bodyPr/>
          <a:lstStyle/>
          <a:p>
            <a:r>
              <a:rPr lang="hu-HU" smtClean="0"/>
              <a:t>Mintacím szerkesztése</a:t>
            </a:r>
            <a:endParaRPr lang="hu-HU"/>
          </a:p>
        </p:txBody>
      </p:sp>
      <p:sp>
        <p:nvSpPr>
          <p:cNvPr id="3" name="Alcím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lvl1pPr>
              <a:defRPr/>
            </a:lvl1pPr>
          </a:lstStyle>
          <a:p>
            <a:pPr>
              <a:defRPr/>
            </a:pPr>
            <a:fld id="{AC82DC93-DDAF-4E37-89DF-69F305F4BD5B}" type="datetimeFigureOut">
              <a:rPr lang="hu-HU"/>
              <a:pPr>
                <a:defRPr/>
              </a:pPr>
              <a:t>2016.12.14.</a:t>
            </a:fld>
            <a:endParaRPr lang="hu-HU"/>
          </a:p>
        </p:txBody>
      </p:sp>
      <p:sp>
        <p:nvSpPr>
          <p:cNvPr id="5" name="Élőláb helye 4"/>
          <p:cNvSpPr>
            <a:spLocks noGrp="1"/>
          </p:cNvSpPr>
          <p:nvPr>
            <p:ph type="ftr" sz="quarter" idx="11"/>
          </p:nvPr>
        </p:nvSpPr>
        <p:spPr/>
        <p:txBody>
          <a:bodyPr/>
          <a:lstStyle>
            <a:lvl1pPr>
              <a:defRPr/>
            </a:lvl1pPr>
          </a:lstStyle>
          <a:p>
            <a:pPr>
              <a:defRPr/>
            </a:pPr>
            <a:endParaRPr lang="hu-HU"/>
          </a:p>
        </p:txBody>
      </p:sp>
      <p:sp>
        <p:nvSpPr>
          <p:cNvPr id="6" name="Dia számának helye 5"/>
          <p:cNvSpPr>
            <a:spLocks noGrp="1"/>
          </p:cNvSpPr>
          <p:nvPr>
            <p:ph type="sldNum" sz="quarter" idx="12"/>
          </p:nvPr>
        </p:nvSpPr>
        <p:spPr/>
        <p:txBody>
          <a:bodyPr/>
          <a:lstStyle>
            <a:lvl1pPr>
              <a:defRPr/>
            </a:lvl1pPr>
          </a:lstStyle>
          <a:p>
            <a:pPr>
              <a:defRPr/>
            </a:pPr>
            <a:fld id="{BAE0F810-51D7-4778-B63F-533DC97705A0}" type="slidenum">
              <a:rPr lang="hu-HU"/>
              <a:pPr>
                <a:defRPr/>
              </a:pPr>
              <a:t>‹#›</a:t>
            </a:fld>
            <a:endParaRPr lang="hu-HU"/>
          </a:p>
        </p:txBody>
      </p:sp>
    </p:spTree>
    <p:extLst>
      <p:ext uri="{BB962C8B-B14F-4D97-AF65-F5344CB8AC3E}">
        <p14:creationId xmlns:p14="http://schemas.microsoft.com/office/powerpoint/2010/main" val="2957865228"/>
      </p:ext>
    </p:extLst>
  </p:cSld>
  <p:clrMapOvr>
    <a:masterClrMapping/>
  </p:clrMapOvr>
  <p:transition spd="slow">
    <p:push/>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lvl1pPr>
              <a:defRPr/>
            </a:lvl1pPr>
          </a:lstStyle>
          <a:p>
            <a:pPr>
              <a:defRPr/>
            </a:pPr>
            <a:fld id="{09434706-5B9D-4C70-9702-9B6D7308C14C}" type="datetimeFigureOut">
              <a:rPr lang="hu-HU"/>
              <a:pPr>
                <a:defRPr/>
              </a:pPr>
              <a:t>2016.12.14.</a:t>
            </a:fld>
            <a:endParaRPr lang="hu-HU"/>
          </a:p>
        </p:txBody>
      </p:sp>
      <p:sp>
        <p:nvSpPr>
          <p:cNvPr id="5" name="Élőláb helye 4"/>
          <p:cNvSpPr>
            <a:spLocks noGrp="1"/>
          </p:cNvSpPr>
          <p:nvPr>
            <p:ph type="ftr" sz="quarter" idx="11"/>
          </p:nvPr>
        </p:nvSpPr>
        <p:spPr/>
        <p:txBody>
          <a:bodyPr/>
          <a:lstStyle>
            <a:lvl1pPr>
              <a:defRPr/>
            </a:lvl1pPr>
          </a:lstStyle>
          <a:p>
            <a:pPr>
              <a:defRPr/>
            </a:pPr>
            <a:endParaRPr lang="hu-HU"/>
          </a:p>
        </p:txBody>
      </p:sp>
      <p:sp>
        <p:nvSpPr>
          <p:cNvPr id="6" name="Dia számának helye 5"/>
          <p:cNvSpPr>
            <a:spLocks noGrp="1"/>
          </p:cNvSpPr>
          <p:nvPr>
            <p:ph type="sldNum" sz="quarter" idx="12"/>
          </p:nvPr>
        </p:nvSpPr>
        <p:spPr/>
        <p:txBody>
          <a:bodyPr/>
          <a:lstStyle>
            <a:lvl1pPr>
              <a:defRPr/>
            </a:lvl1pPr>
          </a:lstStyle>
          <a:p>
            <a:pPr>
              <a:defRPr/>
            </a:pPr>
            <a:fld id="{E169FF10-FD6D-4293-A7B5-AB09C0604DDD}" type="slidenum">
              <a:rPr lang="hu-HU"/>
              <a:pPr>
                <a:defRPr/>
              </a:pPr>
              <a:t>‹#›</a:t>
            </a:fld>
            <a:endParaRPr lang="hu-HU"/>
          </a:p>
        </p:txBody>
      </p:sp>
    </p:spTree>
    <p:extLst>
      <p:ext uri="{BB962C8B-B14F-4D97-AF65-F5344CB8AC3E}">
        <p14:creationId xmlns:p14="http://schemas.microsoft.com/office/powerpoint/2010/main" val="1275378681"/>
      </p:ext>
    </p:extLst>
  </p:cSld>
  <p:clrMapOvr>
    <a:masterClrMapping/>
  </p:clrMapOvr>
  <p:transition spd="slow">
    <p:push/>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lvl1pPr>
              <a:defRPr/>
            </a:lvl1pPr>
          </a:lstStyle>
          <a:p>
            <a:pPr>
              <a:defRPr/>
            </a:pPr>
            <a:fld id="{D835474C-0A5F-460F-839A-B06C552D0522}" type="datetimeFigureOut">
              <a:rPr lang="hu-HU"/>
              <a:pPr>
                <a:defRPr/>
              </a:pPr>
              <a:t>2016.12.14.</a:t>
            </a:fld>
            <a:endParaRPr lang="hu-HU"/>
          </a:p>
        </p:txBody>
      </p:sp>
      <p:sp>
        <p:nvSpPr>
          <p:cNvPr id="5" name="Élőláb helye 4"/>
          <p:cNvSpPr>
            <a:spLocks noGrp="1"/>
          </p:cNvSpPr>
          <p:nvPr>
            <p:ph type="ftr" sz="quarter" idx="11"/>
          </p:nvPr>
        </p:nvSpPr>
        <p:spPr/>
        <p:txBody>
          <a:bodyPr/>
          <a:lstStyle>
            <a:lvl1pPr>
              <a:defRPr/>
            </a:lvl1pPr>
          </a:lstStyle>
          <a:p>
            <a:pPr>
              <a:defRPr/>
            </a:pPr>
            <a:endParaRPr lang="hu-HU"/>
          </a:p>
        </p:txBody>
      </p:sp>
      <p:sp>
        <p:nvSpPr>
          <p:cNvPr id="6" name="Dia számának helye 5"/>
          <p:cNvSpPr>
            <a:spLocks noGrp="1"/>
          </p:cNvSpPr>
          <p:nvPr>
            <p:ph type="sldNum" sz="quarter" idx="12"/>
          </p:nvPr>
        </p:nvSpPr>
        <p:spPr/>
        <p:txBody>
          <a:bodyPr/>
          <a:lstStyle>
            <a:lvl1pPr>
              <a:defRPr/>
            </a:lvl1pPr>
          </a:lstStyle>
          <a:p>
            <a:pPr>
              <a:defRPr/>
            </a:pPr>
            <a:fld id="{6598B4D1-F891-47B4-B676-5B4B17F0032C}" type="slidenum">
              <a:rPr lang="hu-HU"/>
              <a:pPr>
                <a:defRPr/>
              </a:pPr>
              <a:t>‹#›</a:t>
            </a:fld>
            <a:endParaRPr lang="hu-HU"/>
          </a:p>
        </p:txBody>
      </p:sp>
    </p:spTree>
    <p:extLst>
      <p:ext uri="{BB962C8B-B14F-4D97-AF65-F5344CB8AC3E}">
        <p14:creationId xmlns:p14="http://schemas.microsoft.com/office/powerpoint/2010/main" val="2102968114"/>
      </p:ext>
    </p:extLst>
  </p:cSld>
  <p:clrMapOvr>
    <a:masterClrMapping/>
  </p:clrMapOvr>
  <p:transition spd="slow">
    <p:push/>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3"/>
          <p:cNvSpPr>
            <a:spLocks noGrp="1"/>
          </p:cNvSpPr>
          <p:nvPr>
            <p:ph type="dt" sz="half" idx="10"/>
          </p:nvPr>
        </p:nvSpPr>
        <p:spPr/>
        <p:txBody>
          <a:bodyPr/>
          <a:lstStyle>
            <a:lvl1pPr>
              <a:defRPr/>
            </a:lvl1pPr>
          </a:lstStyle>
          <a:p>
            <a:pPr>
              <a:defRPr/>
            </a:pPr>
            <a:fld id="{9D933068-2E73-46A7-B1C8-33EE922F2A7C}" type="datetimeFigureOut">
              <a:rPr lang="hu-HU"/>
              <a:pPr>
                <a:defRPr/>
              </a:pPr>
              <a:t>2016.12.14.</a:t>
            </a:fld>
            <a:endParaRPr lang="hu-HU"/>
          </a:p>
        </p:txBody>
      </p:sp>
      <p:sp>
        <p:nvSpPr>
          <p:cNvPr id="6" name="Élőláb helye 4"/>
          <p:cNvSpPr>
            <a:spLocks noGrp="1"/>
          </p:cNvSpPr>
          <p:nvPr>
            <p:ph type="ftr" sz="quarter" idx="11"/>
          </p:nvPr>
        </p:nvSpPr>
        <p:spPr/>
        <p:txBody>
          <a:bodyPr/>
          <a:lstStyle>
            <a:lvl1pPr>
              <a:defRPr/>
            </a:lvl1pPr>
          </a:lstStyle>
          <a:p>
            <a:pPr>
              <a:defRPr/>
            </a:pPr>
            <a:endParaRPr lang="hu-HU"/>
          </a:p>
        </p:txBody>
      </p:sp>
      <p:sp>
        <p:nvSpPr>
          <p:cNvPr id="7" name="Dia számának helye 5"/>
          <p:cNvSpPr>
            <a:spLocks noGrp="1"/>
          </p:cNvSpPr>
          <p:nvPr>
            <p:ph type="sldNum" sz="quarter" idx="12"/>
          </p:nvPr>
        </p:nvSpPr>
        <p:spPr/>
        <p:txBody>
          <a:bodyPr/>
          <a:lstStyle>
            <a:lvl1pPr>
              <a:defRPr/>
            </a:lvl1pPr>
          </a:lstStyle>
          <a:p>
            <a:pPr>
              <a:defRPr/>
            </a:pPr>
            <a:fld id="{03F1BACD-8EF2-4CEB-8122-68472D365DB1}" type="slidenum">
              <a:rPr lang="hu-HU"/>
              <a:pPr>
                <a:defRPr/>
              </a:pPr>
              <a:t>‹#›</a:t>
            </a:fld>
            <a:endParaRPr lang="hu-HU"/>
          </a:p>
        </p:txBody>
      </p:sp>
    </p:spTree>
    <p:extLst>
      <p:ext uri="{BB962C8B-B14F-4D97-AF65-F5344CB8AC3E}">
        <p14:creationId xmlns:p14="http://schemas.microsoft.com/office/powerpoint/2010/main" val="2041316241"/>
      </p:ext>
    </p:extLst>
  </p:cSld>
  <p:clrMapOvr>
    <a:masterClrMapping/>
  </p:clrMapOvr>
  <p:transition spd="slow">
    <p:push/>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3"/>
          <p:cNvSpPr>
            <a:spLocks noGrp="1"/>
          </p:cNvSpPr>
          <p:nvPr>
            <p:ph type="dt" sz="half" idx="10"/>
          </p:nvPr>
        </p:nvSpPr>
        <p:spPr/>
        <p:txBody>
          <a:bodyPr/>
          <a:lstStyle>
            <a:lvl1pPr>
              <a:defRPr/>
            </a:lvl1pPr>
          </a:lstStyle>
          <a:p>
            <a:pPr>
              <a:defRPr/>
            </a:pPr>
            <a:fld id="{BB93E8BF-E1E7-415F-8F6E-A869230BD9B9}" type="datetimeFigureOut">
              <a:rPr lang="hu-HU"/>
              <a:pPr>
                <a:defRPr/>
              </a:pPr>
              <a:t>2016.12.14.</a:t>
            </a:fld>
            <a:endParaRPr lang="hu-HU"/>
          </a:p>
        </p:txBody>
      </p:sp>
      <p:sp>
        <p:nvSpPr>
          <p:cNvPr id="8" name="Élőláb helye 4"/>
          <p:cNvSpPr>
            <a:spLocks noGrp="1"/>
          </p:cNvSpPr>
          <p:nvPr>
            <p:ph type="ftr" sz="quarter" idx="11"/>
          </p:nvPr>
        </p:nvSpPr>
        <p:spPr/>
        <p:txBody>
          <a:bodyPr/>
          <a:lstStyle>
            <a:lvl1pPr>
              <a:defRPr/>
            </a:lvl1pPr>
          </a:lstStyle>
          <a:p>
            <a:pPr>
              <a:defRPr/>
            </a:pPr>
            <a:endParaRPr lang="hu-HU"/>
          </a:p>
        </p:txBody>
      </p:sp>
      <p:sp>
        <p:nvSpPr>
          <p:cNvPr id="9" name="Dia számának helye 5"/>
          <p:cNvSpPr>
            <a:spLocks noGrp="1"/>
          </p:cNvSpPr>
          <p:nvPr>
            <p:ph type="sldNum" sz="quarter" idx="12"/>
          </p:nvPr>
        </p:nvSpPr>
        <p:spPr/>
        <p:txBody>
          <a:bodyPr/>
          <a:lstStyle>
            <a:lvl1pPr>
              <a:defRPr/>
            </a:lvl1pPr>
          </a:lstStyle>
          <a:p>
            <a:pPr>
              <a:defRPr/>
            </a:pPr>
            <a:fld id="{4BE63AB6-C8A0-45A2-8A46-C582055D4D7B}" type="slidenum">
              <a:rPr lang="hu-HU"/>
              <a:pPr>
                <a:defRPr/>
              </a:pPr>
              <a:t>‹#›</a:t>
            </a:fld>
            <a:endParaRPr lang="hu-HU"/>
          </a:p>
        </p:txBody>
      </p:sp>
    </p:spTree>
    <p:extLst>
      <p:ext uri="{BB962C8B-B14F-4D97-AF65-F5344CB8AC3E}">
        <p14:creationId xmlns:p14="http://schemas.microsoft.com/office/powerpoint/2010/main" val="404013845"/>
      </p:ext>
    </p:extLst>
  </p:cSld>
  <p:clrMapOvr>
    <a:masterClrMapping/>
  </p:clrMapOvr>
  <p:transition spd="slow">
    <p:push/>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3"/>
          <p:cNvSpPr>
            <a:spLocks noGrp="1"/>
          </p:cNvSpPr>
          <p:nvPr>
            <p:ph type="dt" sz="half" idx="10"/>
          </p:nvPr>
        </p:nvSpPr>
        <p:spPr/>
        <p:txBody>
          <a:bodyPr/>
          <a:lstStyle>
            <a:lvl1pPr>
              <a:defRPr/>
            </a:lvl1pPr>
          </a:lstStyle>
          <a:p>
            <a:pPr>
              <a:defRPr/>
            </a:pPr>
            <a:fld id="{1E52C4E9-D756-45AF-91CC-FF1021DD0C06}" type="datetimeFigureOut">
              <a:rPr lang="hu-HU"/>
              <a:pPr>
                <a:defRPr/>
              </a:pPr>
              <a:t>2016.12.14.</a:t>
            </a:fld>
            <a:endParaRPr lang="hu-HU"/>
          </a:p>
        </p:txBody>
      </p:sp>
      <p:sp>
        <p:nvSpPr>
          <p:cNvPr id="4" name="Élőláb helye 4"/>
          <p:cNvSpPr>
            <a:spLocks noGrp="1"/>
          </p:cNvSpPr>
          <p:nvPr>
            <p:ph type="ftr" sz="quarter" idx="11"/>
          </p:nvPr>
        </p:nvSpPr>
        <p:spPr/>
        <p:txBody>
          <a:bodyPr/>
          <a:lstStyle>
            <a:lvl1pPr>
              <a:defRPr/>
            </a:lvl1pPr>
          </a:lstStyle>
          <a:p>
            <a:pPr>
              <a:defRPr/>
            </a:pPr>
            <a:endParaRPr lang="hu-HU"/>
          </a:p>
        </p:txBody>
      </p:sp>
      <p:sp>
        <p:nvSpPr>
          <p:cNvPr id="5" name="Dia számának helye 5"/>
          <p:cNvSpPr>
            <a:spLocks noGrp="1"/>
          </p:cNvSpPr>
          <p:nvPr>
            <p:ph type="sldNum" sz="quarter" idx="12"/>
          </p:nvPr>
        </p:nvSpPr>
        <p:spPr/>
        <p:txBody>
          <a:bodyPr/>
          <a:lstStyle>
            <a:lvl1pPr>
              <a:defRPr/>
            </a:lvl1pPr>
          </a:lstStyle>
          <a:p>
            <a:pPr>
              <a:defRPr/>
            </a:pPr>
            <a:fld id="{8D22136D-1D02-40B0-BA71-BC00082AA273}" type="slidenum">
              <a:rPr lang="hu-HU"/>
              <a:pPr>
                <a:defRPr/>
              </a:pPr>
              <a:t>‹#›</a:t>
            </a:fld>
            <a:endParaRPr lang="hu-HU"/>
          </a:p>
        </p:txBody>
      </p:sp>
    </p:spTree>
    <p:extLst>
      <p:ext uri="{BB962C8B-B14F-4D97-AF65-F5344CB8AC3E}">
        <p14:creationId xmlns:p14="http://schemas.microsoft.com/office/powerpoint/2010/main" val="4215896767"/>
      </p:ext>
    </p:extLst>
  </p:cSld>
  <p:clrMapOvr>
    <a:masterClrMapping/>
  </p:clrMapOvr>
  <p:transition spd="slow">
    <p:push/>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3"/>
          <p:cNvSpPr>
            <a:spLocks noGrp="1"/>
          </p:cNvSpPr>
          <p:nvPr>
            <p:ph type="dt" sz="half" idx="10"/>
          </p:nvPr>
        </p:nvSpPr>
        <p:spPr/>
        <p:txBody>
          <a:bodyPr/>
          <a:lstStyle>
            <a:lvl1pPr>
              <a:defRPr/>
            </a:lvl1pPr>
          </a:lstStyle>
          <a:p>
            <a:pPr>
              <a:defRPr/>
            </a:pPr>
            <a:fld id="{C9E0CF92-1257-43D8-B5EC-CA231BB92410}" type="datetimeFigureOut">
              <a:rPr lang="hu-HU"/>
              <a:pPr>
                <a:defRPr/>
              </a:pPr>
              <a:t>2016.12.14.</a:t>
            </a:fld>
            <a:endParaRPr lang="hu-HU"/>
          </a:p>
        </p:txBody>
      </p:sp>
      <p:sp>
        <p:nvSpPr>
          <p:cNvPr id="3" name="Élőláb helye 4"/>
          <p:cNvSpPr>
            <a:spLocks noGrp="1"/>
          </p:cNvSpPr>
          <p:nvPr>
            <p:ph type="ftr" sz="quarter" idx="11"/>
          </p:nvPr>
        </p:nvSpPr>
        <p:spPr/>
        <p:txBody>
          <a:bodyPr/>
          <a:lstStyle>
            <a:lvl1pPr>
              <a:defRPr/>
            </a:lvl1pPr>
          </a:lstStyle>
          <a:p>
            <a:pPr>
              <a:defRPr/>
            </a:pPr>
            <a:endParaRPr lang="hu-HU"/>
          </a:p>
        </p:txBody>
      </p:sp>
      <p:sp>
        <p:nvSpPr>
          <p:cNvPr id="4" name="Dia számának helye 5"/>
          <p:cNvSpPr>
            <a:spLocks noGrp="1"/>
          </p:cNvSpPr>
          <p:nvPr>
            <p:ph type="sldNum" sz="quarter" idx="12"/>
          </p:nvPr>
        </p:nvSpPr>
        <p:spPr/>
        <p:txBody>
          <a:bodyPr/>
          <a:lstStyle>
            <a:lvl1pPr>
              <a:defRPr/>
            </a:lvl1pPr>
          </a:lstStyle>
          <a:p>
            <a:pPr>
              <a:defRPr/>
            </a:pPr>
            <a:fld id="{7B90C7F9-4D76-41AB-8EDA-708BD7832798}" type="slidenum">
              <a:rPr lang="hu-HU"/>
              <a:pPr>
                <a:defRPr/>
              </a:pPr>
              <a:t>‹#›</a:t>
            </a:fld>
            <a:endParaRPr lang="hu-HU"/>
          </a:p>
        </p:txBody>
      </p:sp>
    </p:spTree>
    <p:extLst>
      <p:ext uri="{BB962C8B-B14F-4D97-AF65-F5344CB8AC3E}">
        <p14:creationId xmlns:p14="http://schemas.microsoft.com/office/powerpoint/2010/main" val="1024876709"/>
      </p:ext>
    </p:extLst>
  </p:cSld>
  <p:clrMapOvr>
    <a:masterClrMapping/>
  </p:clrMapOvr>
  <p:transition spd="slow">
    <p:push/>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3"/>
          <p:cNvSpPr>
            <a:spLocks noGrp="1"/>
          </p:cNvSpPr>
          <p:nvPr>
            <p:ph type="dt" sz="half" idx="10"/>
          </p:nvPr>
        </p:nvSpPr>
        <p:spPr/>
        <p:txBody>
          <a:bodyPr/>
          <a:lstStyle>
            <a:lvl1pPr>
              <a:defRPr/>
            </a:lvl1pPr>
          </a:lstStyle>
          <a:p>
            <a:pPr>
              <a:defRPr/>
            </a:pPr>
            <a:fld id="{696A9093-544F-462B-B0B4-99E8478A508C}" type="datetimeFigureOut">
              <a:rPr lang="hu-HU"/>
              <a:pPr>
                <a:defRPr/>
              </a:pPr>
              <a:t>2016.12.14.</a:t>
            </a:fld>
            <a:endParaRPr lang="hu-HU"/>
          </a:p>
        </p:txBody>
      </p:sp>
      <p:sp>
        <p:nvSpPr>
          <p:cNvPr id="6" name="Élőláb helye 4"/>
          <p:cNvSpPr>
            <a:spLocks noGrp="1"/>
          </p:cNvSpPr>
          <p:nvPr>
            <p:ph type="ftr" sz="quarter" idx="11"/>
          </p:nvPr>
        </p:nvSpPr>
        <p:spPr/>
        <p:txBody>
          <a:bodyPr/>
          <a:lstStyle>
            <a:lvl1pPr>
              <a:defRPr/>
            </a:lvl1pPr>
          </a:lstStyle>
          <a:p>
            <a:pPr>
              <a:defRPr/>
            </a:pPr>
            <a:endParaRPr lang="hu-HU"/>
          </a:p>
        </p:txBody>
      </p:sp>
      <p:sp>
        <p:nvSpPr>
          <p:cNvPr id="7" name="Dia számának helye 5"/>
          <p:cNvSpPr>
            <a:spLocks noGrp="1"/>
          </p:cNvSpPr>
          <p:nvPr>
            <p:ph type="sldNum" sz="quarter" idx="12"/>
          </p:nvPr>
        </p:nvSpPr>
        <p:spPr/>
        <p:txBody>
          <a:bodyPr/>
          <a:lstStyle>
            <a:lvl1pPr>
              <a:defRPr/>
            </a:lvl1pPr>
          </a:lstStyle>
          <a:p>
            <a:pPr>
              <a:defRPr/>
            </a:pPr>
            <a:fld id="{A5A89886-1F9B-4CA2-96C4-1898103D68AD}" type="slidenum">
              <a:rPr lang="hu-HU"/>
              <a:pPr>
                <a:defRPr/>
              </a:pPr>
              <a:t>‹#›</a:t>
            </a:fld>
            <a:endParaRPr lang="hu-HU"/>
          </a:p>
        </p:txBody>
      </p:sp>
    </p:spTree>
    <p:extLst>
      <p:ext uri="{BB962C8B-B14F-4D97-AF65-F5344CB8AC3E}">
        <p14:creationId xmlns:p14="http://schemas.microsoft.com/office/powerpoint/2010/main" val="3072617041"/>
      </p:ext>
    </p:extLst>
  </p:cSld>
  <p:clrMapOvr>
    <a:masterClrMapping/>
  </p:clrMapOvr>
  <p:transition spd="slow">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6"/>
          <p:cNvSpPr>
            <a:spLocks noGrp="1"/>
          </p:cNvSpPr>
          <p:nvPr>
            <p:ph type="dt" sz="half" idx="10"/>
          </p:nvPr>
        </p:nvSpPr>
        <p:spPr/>
        <p:txBody>
          <a:bodyPr/>
          <a:lstStyle/>
          <a:p>
            <a:fld id="{B1049448-F6D5-4A0E-BA3B-A979310BDC26}" type="datetimeFigureOut">
              <a:rPr lang="hu-HU" smtClean="0">
                <a:solidFill>
                  <a:prstClr val="black">
                    <a:tint val="75000"/>
                  </a:prstClr>
                </a:solidFill>
              </a:rPr>
              <a:pPr/>
              <a:t>2016.12.14.</a:t>
            </a:fld>
            <a:endParaRPr lang="hu-HU">
              <a:solidFill>
                <a:prstClr val="black">
                  <a:tint val="75000"/>
                </a:prstClr>
              </a:solidFill>
            </a:endParaRPr>
          </a:p>
        </p:txBody>
      </p:sp>
      <p:sp>
        <p:nvSpPr>
          <p:cNvPr id="8" name="Élőláb helye 7"/>
          <p:cNvSpPr>
            <a:spLocks noGrp="1"/>
          </p:cNvSpPr>
          <p:nvPr>
            <p:ph type="ftr" sz="quarter" idx="11"/>
          </p:nvPr>
        </p:nvSpPr>
        <p:spPr/>
        <p:txBody>
          <a:bodyPr/>
          <a:lstStyle/>
          <a:p>
            <a:endParaRPr lang="hu-HU">
              <a:solidFill>
                <a:prstClr val="black">
                  <a:tint val="75000"/>
                </a:prstClr>
              </a:solidFill>
            </a:endParaRPr>
          </a:p>
        </p:txBody>
      </p:sp>
      <p:sp>
        <p:nvSpPr>
          <p:cNvPr id="9" name="Dia számának helye 8"/>
          <p:cNvSpPr>
            <a:spLocks noGrp="1"/>
          </p:cNvSpPr>
          <p:nvPr>
            <p:ph type="sldNum" sz="quarter" idx="12"/>
          </p:nvPr>
        </p:nvSpPr>
        <p:spPr/>
        <p:txBody>
          <a:bodyPr/>
          <a:lstStyle/>
          <a:p>
            <a:fld id="{300E392F-423A-4B2F-819A-04E49CF4C524}" type="slidenum">
              <a:rPr lang="hu-HU" smtClean="0">
                <a:solidFill>
                  <a:prstClr val="black">
                    <a:tint val="75000"/>
                  </a:prstClr>
                </a:solidFill>
              </a:rPr>
              <a:pPr/>
              <a:t>‹#›</a:t>
            </a:fld>
            <a:endParaRPr lang="hu-HU">
              <a:solidFill>
                <a:prstClr val="black">
                  <a:tint val="75000"/>
                </a:prstClr>
              </a:solidFill>
            </a:endParaRPr>
          </a:p>
        </p:txBody>
      </p:sp>
    </p:spTree>
    <p:extLst>
      <p:ext uri="{BB962C8B-B14F-4D97-AF65-F5344CB8AC3E}">
        <p14:creationId xmlns:p14="http://schemas.microsoft.com/office/powerpoint/2010/main" val="70373623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hu-HU" noProof="0"/>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3"/>
          <p:cNvSpPr>
            <a:spLocks noGrp="1"/>
          </p:cNvSpPr>
          <p:nvPr>
            <p:ph type="dt" sz="half" idx="10"/>
          </p:nvPr>
        </p:nvSpPr>
        <p:spPr/>
        <p:txBody>
          <a:bodyPr/>
          <a:lstStyle>
            <a:lvl1pPr>
              <a:defRPr/>
            </a:lvl1pPr>
          </a:lstStyle>
          <a:p>
            <a:pPr>
              <a:defRPr/>
            </a:pPr>
            <a:fld id="{4611DD51-6DB3-4DF0-A382-98A085C18435}" type="datetimeFigureOut">
              <a:rPr lang="hu-HU"/>
              <a:pPr>
                <a:defRPr/>
              </a:pPr>
              <a:t>2016.12.14.</a:t>
            </a:fld>
            <a:endParaRPr lang="hu-HU"/>
          </a:p>
        </p:txBody>
      </p:sp>
      <p:sp>
        <p:nvSpPr>
          <p:cNvPr id="6" name="Élőláb helye 4"/>
          <p:cNvSpPr>
            <a:spLocks noGrp="1"/>
          </p:cNvSpPr>
          <p:nvPr>
            <p:ph type="ftr" sz="quarter" idx="11"/>
          </p:nvPr>
        </p:nvSpPr>
        <p:spPr/>
        <p:txBody>
          <a:bodyPr/>
          <a:lstStyle>
            <a:lvl1pPr>
              <a:defRPr/>
            </a:lvl1pPr>
          </a:lstStyle>
          <a:p>
            <a:pPr>
              <a:defRPr/>
            </a:pPr>
            <a:endParaRPr lang="hu-HU"/>
          </a:p>
        </p:txBody>
      </p:sp>
      <p:sp>
        <p:nvSpPr>
          <p:cNvPr id="7" name="Dia számának helye 5"/>
          <p:cNvSpPr>
            <a:spLocks noGrp="1"/>
          </p:cNvSpPr>
          <p:nvPr>
            <p:ph type="sldNum" sz="quarter" idx="12"/>
          </p:nvPr>
        </p:nvSpPr>
        <p:spPr/>
        <p:txBody>
          <a:bodyPr/>
          <a:lstStyle>
            <a:lvl1pPr>
              <a:defRPr/>
            </a:lvl1pPr>
          </a:lstStyle>
          <a:p>
            <a:pPr>
              <a:defRPr/>
            </a:pPr>
            <a:fld id="{74E9926C-A62C-4FB7-A8BE-918AE62CEE6E}" type="slidenum">
              <a:rPr lang="hu-HU"/>
              <a:pPr>
                <a:defRPr/>
              </a:pPr>
              <a:t>‹#›</a:t>
            </a:fld>
            <a:endParaRPr lang="hu-HU"/>
          </a:p>
        </p:txBody>
      </p:sp>
    </p:spTree>
    <p:extLst>
      <p:ext uri="{BB962C8B-B14F-4D97-AF65-F5344CB8AC3E}">
        <p14:creationId xmlns:p14="http://schemas.microsoft.com/office/powerpoint/2010/main" val="1473129744"/>
      </p:ext>
    </p:extLst>
  </p:cSld>
  <p:clrMapOvr>
    <a:masterClrMapping/>
  </p:clrMapOvr>
  <p:transition spd="slow">
    <p:push/>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lvl1pPr>
              <a:defRPr/>
            </a:lvl1pPr>
          </a:lstStyle>
          <a:p>
            <a:pPr>
              <a:defRPr/>
            </a:pPr>
            <a:fld id="{07509120-2287-481A-9C7B-47DB742CB4DC}" type="datetimeFigureOut">
              <a:rPr lang="hu-HU"/>
              <a:pPr>
                <a:defRPr/>
              </a:pPr>
              <a:t>2016.12.14.</a:t>
            </a:fld>
            <a:endParaRPr lang="hu-HU"/>
          </a:p>
        </p:txBody>
      </p:sp>
      <p:sp>
        <p:nvSpPr>
          <p:cNvPr id="5" name="Élőláb helye 4"/>
          <p:cNvSpPr>
            <a:spLocks noGrp="1"/>
          </p:cNvSpPr>
          <p:nvPr>
            <p:ph type="ftr" sz="quarter" idx="11"/>
          </p:nvPr>
        </p:nvSpPr>
        <p:spPr/>
        <p:txBody>
          <a:bodyPr/>
          <a:lstStyle>
            <a:lvl1pPr>
              <a:defRPr/>
            </a:lvl1pPr>
          </a:lstStyle>
          <a:p>
            <a:pPr>
              <a:defRPr/>
            </a:pPr>
            <a:endParaRPr lang="hu-HU"/>
          </a:p>
        </p:txBody>
      </p:sp>
      <p:sp>
        <p:nvSpPr>
          <p:cNvPr id="6" name="Dia számának helye 5"/>
          <p:cNvSpPr>
            <a:spLocks noGrp="1"/>
          </p:cNvSpPr>
          <p:nvPr>
            <p:ph type="sldNum" sz="quarter" idx="12"/>
          </p:nvPr>
        </p:nvSpPr>
        <p:spPr/>
        <p:txBody>
          <a:bodyPr/>
          <a:lstStyle>
            <a:lvl1pPr>
              <a:defRPr/>
            </a:lvl1pPr>
          </a:lstStyle>
          <a:p>
            <a:pPr>
              <a:defRPr/>
            </a:pPr>
            <a:fld id="{C3012555-57B3-4546-B9FE-95EC490F1372}" type="slidenum">
              <a:rPr lang="hu-HU"/>
              <a:pPr>
                <a:defRPr/>
              </a:pPr>
              <a:t>‹#›</a:t>
            </a:fld>
            <a:endParaRPr lang="hu-HU"/>
          </a:p>
        </p:txBody>
      </p:sp>
    </p:spTree>
    <p:extLst>
      <p:ext uri="{BB962C8B-B14F-4D97-AF65-F5344CB8AC3E}">
        <p14:creationId xmlns:p14="http://schemas.microsoft.com/office/powerpoint/2010/main" val="2966379902"/>
      </p:ext>
    </p:extLst>
  </p:cSld>
  <p:clrMapOvr>
    <a:masterClrMapping/>
  </p:clrMapOvr>
  <p:transition spd="slow">
    <p:push/>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457200" y="274638"/>
            <a:ext cx="6019800" cy="5851525"/>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lvl1pPr>
              <a:defRPr/>
            </a:lvl1pPr>
          </a:lstStyle>
          <a:p>
            <a:pPr>
              <a:defRPr/>
            </a:pPr>
            <a:fld id="{A82C49EC-4885-4BCA-85AA-272A483ED5D1}" type="datetimeFigureOut">
              <a:rPr lang="hu-HU"/>
              <a:pPr>
                <a:defRPr/>
              </a:pPr>
              <a:t>2016.12.14.</a:t>
            </a:fld>
            <a:endParaRPr lang="hu-HU"/>
          </a:p>
        </p:txBody>
      </p:sp>
      <p:sp>
        <p:nvSpPr>
          <p:cNvPr id="5" name="Élőláb helye 4"/>
          <p:cNvSpPr>
            <a:spLocks noGrp="1"/>
          </p:cNvSpPr>
          <p:nvPr>
            <p:ph type="ftr" sz="quarter" idx="11"/>
          </p:nvPr>
        </p:nvSpPr>
        <p:spPr/>
        <p:txBody>
          <a:bodyPr/>
          <a:lstStyle>
            <a:lvl1pPr>
              <a:defRPr/>
            </a:lvl1pPr>
          </a:lstStyle>
          <a:p>
            <a:pPr>
              <a:defRPr/>
            </a:pPr>
            <a:endParaRPr lang="hu-HU"/>
          </a:p>
        </p:txBody>
      </p:sp>
      <p:sp>
        <p:nvSpPr>
          <p:cNvPr id="6" name="Dia számának helye 5"/>
          <p:cNvSpPr>
            <a:spLocks noGrp="1"/>
          </p:cNvSpPr>
          <p:nvPr>
            <p:ph type="sldNum" sz="quarter" idx="12"/>
          </p:nvPr>
        </p:nvSpPr>
        <p:spPr/>
        <p:txBody>
          <a:bodyPr/>
          <a:lstStyle>
            <a:lvl1pPr>
              <a:defRPr/>
            </a:lvl1pPr>
          </a:lstStyle>
          <a:p>
            <a:pPr>
              <a:defRPr/>
            </a:pPr>
            <a:fld id="{E1773444-BD4A-47C2-9B9B-D27670719CBC}" type="slidenum">
              <a:rPr lang="hu-HU"/>
              <a:pPr>
                <a:defRPr/>
              </a:pPr>
              <a:t>‹#›</a:t>
            </a:fld>
            <a:endParaRPr lang="hu-HU"/>
          </a:p>
        </p:txBody>
      </p:sp>
    </p:spTree>
    <p:extLst>
      <p:ext uri="{BB962C8B-B14F-4D97-AF65-F5344CB8AC3E}">
        <p14:creationId xmlns:p14="http://schemas.microsoft.com/office/powerpoint/2010/main" val="1196286218"/>
      </p:ext>
    </p:extLst>
  </p:cSld>
  <p:clrMapOvr>
    <a:masterClrMapping/>
  </p:clrMapOvr>
  <p:transition spd="slow">
    <p:push/>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1"/>
          <p:cNvSpPr>
            <a:spLocks noGrp="1"/>
          </p:cNvSpPr>
          <p:nvPr>
            <p:ph type="title"/>
          </p:nvPr>
        </p:nvSpPr>
        <p:spPr>
          <a:xfrm>
            <a:off x="457200" y="381000"/>
            <a:ext cx="8229600" cy="609600"/>
          </a:xfrm>
        </p:spPr>
        <p:txBody>
          <a:bodyPr/>
          <a:lstStyle/>
          <a:p>
            <a:r>
              <a:rPr lang="hu-HU" smtClean="0"/>
              <a:t>Click to edit Master title style</a:t>
            </a:r>
            <a:endParaRPr lang="en-US"/>
          </a:p>
        </p:txBody>
      </p:sp>
    </p:spTree>
    <p:extLst>
      <p:ext uri="{BB962C8B-B14F-4D97-AF65-F5344CB8AC3E}">
        <p14:creationId xmlns:p14="http://schemas.microsoft.com/office/powerpoint/2010/main" val="2027683348"/>
      </p:ext>
    </p:extLst>
  </p:cSld>
  <p:clrMapOvr>
    <a:masterClrMapping/>
  </p:clrMapOvr>
  <p:transition spd="slow">
    <p:push/>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4" name="Title 1"/>
          <p:cNvSpPr txBox="1">
            <a:spLocks/>
          </p:cNvSpPr>
          <p:nvPr userDrawn="1"/>
        </p:nvSpPr>
        <p:spPr>
          <a:xfrm>
            <a:off x="457200" y="381000"/>
            <a:ext cx="8229600" cy="609600"/>
          </a:xfrm>
          <a:prstGeom prst="rect">
            <a:avLst/>
          </a:prstGeom>
        </p:spPr>
        <p:txBody>
          <a:bodyPr>
            <a:normAutofit/>
          </a:bodyPr>
          <a:lstStyle/>
          <a:p>
            <a:pPr defTabSz="457200">
              <a:spcBef>
                <a:spcPct val="0"/>
              </a:spcBef>
              <a:defRPr/>
            </a:pPr>
            <a:r>
              <a:rPr lang="hu-HU" sz="2400" b="1" cap="all">
                <a:solidFill>
                  <a:srgbClr val="FFFFFF"/>
                </a:solidFill>
                <a:latin typeface="Arial"/>
                <a:cs typeface="Arial"/>
              </a:rPr>
              <a:t>Click to edit Master title style</a:t>
            </a:r>
            <a:endParaRPr lang="en-US" sz="2400" b="1" cap="all">
              <a:solidFill>
                <a:srgbClr val="FFFFFF"/>
              </a:solidFill>
              <a:latin typeface="Arial"/>
              <a:cs typeface="Arial"/>
            </a:endParaRP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hu-HU" smtClean="0"/>
              <a:t>Click to edit Master title style</a:t>
            </a:r>
            <a:endParaRPr lang="en-US"/>
          </a:p>
        </p:txBody>
      </p:sp>
      <p:sp>
        <p:nvSpPr>
          <p:cNvPr id="3" name="Picture Placeholder 2"/>
          <p:cNvSpPr>
            <a:spLocks noGrp="1"/>
          </p:cNvSpPr>
          <p:nvPr>
            <p:ph type="pic" idx="1"/>
          </p:nvPr>
        </p:nvSpPr>
        <p:spPr>
          <a:xfrm>
            <a:off x="1792288" y="1524000"/>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5" name="Date Placeholder 4"/>
          <p:cNvSpPr>
            <a:spLocks noGrp="1"/>
          </p:cNvSpPr>
          <p:nvPr>
            <p:ph type="dt" sz="half" idx="10"/>
          </p:nvPr>
        </p:nvSpPr>
        <p:spPr/>
        <p:txBody>
          <a:bodyPr/>
          <a:lstStyle>
            <a:lvl1pPr>
              <a:defRPr/>
            </a:lvl1pPr>
          </a:lstStyle>
          <a:p>
            <a:pPr>
              <a:defRPr/>
            </a:pPr>
            <a:fld id="{45F08D0B-3106-4234-A929-637A5D55255F}" type="datetimeFigureOut">
              <a:rPr lang="en-US"/>
              <a:pPr>
                <a:defRPr/>
              </a:pPr>
              <a:t>12/14/2016</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390A3E7D-8DC5-4E35-B73B-632F2E0C8360}" type="slidenum">
              <a:rPr lang="en-US"/>
              <a:pPr>
                <a:defRPr/>
              </a:pPr>
              <a:t>‹#›</a:t>
            </a:fld>
            <a:endParaRPr lang="en-US"/>
          </a:p>
        </p:txBody>
      </p:sp>
    </p:spTree>
    <p:extLst>
      <p:ext uri="{BB962C8B-B14F-4D97-AF65-F5344CB8AC3E}">
        <p14:creationId xmlns:p14="http://schemas.microsoft.com/office/powerpoint/2010/main" val="4282739000"/>
      </p:ext>
    </p:extLst>
  </p:cSld>
  <p:clrMapOvr>
    <a:masterClrMapping/>
  </p:clrMapOvr>
  <p:transition spd="slow">
    <p:push/>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Elköszönő oldal">
    <p:spTree>
      <p:nvGrpSpPr>
        <p:cNvPr id="1" name=""/>
        <p:cNvGrpSpPr/>
        <p:nvPr/>
      </p:nvGrpSpPr>
      <p:grpSpPr>
        <a:xfrm>
          <a:off x="0" y="0"/>
          <a:ext cx="0" cy="0"/>
          <a:chOff x="0" y="0"/>
          <a:chExt cx="0" cy="0"/>
        </a:xfrm>
      </p:grpSpPr>
      <p:sp>
        <p:nvSpPr>
          <p:cNvPr id="2" name="Title 1"/>
          <p:cNvSpPr txBox="1">
            <a:spLocks/>
          </p:cNvSpPr>
          <p:nvPr userDrawn="1"/>
        </p:nvSpPr>
        <p:spPr>
          <a:xfrm>
            <a:off x="6099175" y="428625"/>
            <a:ext cx="2522538" cy="582613"/>
          </a:xfrm>
          <a:prstGeom prst="rect">
            <a:avLst/>
          </a:prstGeom>
        </p:spPr>
        <p:txBody>
          <a:bodyPr anchor="ctr">
            <a:normAutofit/>
          </a:bodyPr>
          <a:lstStyle>
            <a:lvl1pPr algn="ctr" defTabSz="457200" rtl="0" eaLnBrk="1" latinLnBrk="0" hangingPunct="1">
              <a:spcBef>
                <a:spcPct val="0"/>
              </a:spcBef>
              <a:buNone/>
              <a:defRPr sz="1200" kern="1200">
                <a:solidFill>
                  <a:schemeClr val="accent1">
                    <a:lumMod val="75000"/>
                  </a:schemeClr>
                </a:solidFill>
                <a:latin typeface="+mj-lt"/>
                <a:ea typeface="+mj-ea"/>
                <a:cs typeface="+mj-cs"/>
              </a:defRPr>
            </a:lvl1pPr>
          </a:lstStyle>
          <a:p>
            <a:pPr algn="r" fontAlgn="base">
              <a:spcAft>
                <a:spcPct val="0"/>
              </a:spcAft>
              <a:defRPr/>
            </a:pPr>
            <a:endParaRPr lang="en-US" dirty="0">
              <a:solidFill>
                <a:prstClr val="black"/>
              </a:solidFill>
            </a:endParaRPr>
          </a:p>
        </p:txBody>
      </p:sp>
    </p:spTree>
    <p:extLst>
      <p:ext uri="{BB962C8B-B14F-4D97-AF65-F5344CB8AC3E}">
        <p14:creationId xmlns:p14="http://schemas.microsoft.com/office/powerpoint/2010/main" val="3537386585"/>
      </p:ext>
    </p:extLst>
  </p:cSld>
  <p:clrMapOvr>
    <a:masterClrMapping/>
  </p:clrMapOvr>
  <p:transition spd="slow">
    <p:push/>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Belső oldal 1">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28736"/>
            <a:ext cx="7772400" cy="1285884"/>
          </a:xfrm>
        </p:spPr>
        <p:txBody>
          <a:bodyPr anchor="t">
            <a:normAutofit/>
          </a:bodyPr>
          <a:lstStyle>
            <a:lvl1pPr>
              <a:defRPr sz="3000">
                <a:solidFill>
                  <a:srgbClr val="A69765"/>
                </a:solidFill>
                <a:latin typeface="Times New Roman" pitchFamily="18" charset="0"/>
                <a:cs typeface="Times New Roman" pitchFamily="18" charset="0"/>
              </a:defRPr>
            </a:lvl1pPr>
          </a:lstStyle>
          <a:p>
            <a:r>
              <a:rPr lang="en-US" dirty="0" smtClean="0"/>
              <a:t>Click to edit Master title style</a:t>
            </a:r>
            <a:endParaRPr lang="hu-HU" dirty="0"/>
          </a:p>
        </p:txBody>
      </p:sp>
      <p:sp>
        <p:nvSpPr>
          <p:cNvPr id="3" name="Subtitle 2"/>
          <p:cNvSpPr>
            <a:spLocks noGrp="1"/>
          </p:cNvSpPr>
          <p:nvPr>
            <p:ph type="subTitle" idx="1"/>
          </p:nvPr>
        </p:nvSpPr>
        <p:spPr>
          <a:xfrm>
            <a:off x="1371600" y="2786058"/>
            <a:ext cx="6400800" cy="714380"/>
          </a:xfrm>
        </p:spPr>
        <p:txBody>
          <a:bodyPr>
            <a:normAutofit/>
          </a:bodyPr>
          <a:lstStyle>
            <a:lvl1pPr marL="0" indent="0" algn="ctr">
              <a:buNone/>
              <a:defRPr sz="180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hu-HU" dirty="0"/>
          </a:p>
        </p:txBody>
      </p:sp>
      <p:sp>
        <p:nvSpPr>
          <p:cNvPr id="8" name="Content Placeholder 4"/>
          <p:cNvSpPr>
            <a:spLocks noGrp="1"/>
          </p:cNvSpPr>
          <p:nvPr>
            <p:ph idx="13"/>
          </p:nvPr>
        </p:nvSpPr>
        <p:spPr bwMode="auto">
          <a:xfrm>
            <a:off x="785786" y="3571876"/>
            <a:ext cx="7572428" cy="1143008"/>
          </a:xfrm>
          <a:noFill/>
          <a:ln>
            <a:miter lim="800000"/>
            <a:headEnd/>
            <a:tailEnd/>
          </a:ln>
        </p:spPr>
        <p:txBody>
          <a:bodyPr>
            <a:normAutofit/>
          </a:bodyPr>
          <a:lstStyle>
            <a:lvl1pPr>
              <a:buNone/>
              <a:defRPr sz="1400">
                <a:latin typeface="Arial" pitchFamily="34" charset="0"/>
                <a:cs typeface="Arial" pitchFamily="34" charset="0"/>
              </a:defRPr>
            </a:lvl1pPr>
          </a:lstStyle>
          <a:p>
            <a:endParaRPr lang="hu-HU" dirty="0" smtClean="0"/>
          </a:p>
        </p:txBody>
      </p:sp>
      <p:sp>
        <p:nvSpPr>
          <p:cNvPr id="9" name="Content Placeholder 4"/>
          <p:cNvSpPr>
            <a:spLocks noGrp="1"/>
          </p:cNvSpPr>
          <p:nvPr>
            <p:ph idx="14"/>
          </p:nvPr>
        </p:nvSpPr>
        <p:spPr bwMode="auto">
          <a:xfrm>
            <a:off x="785786" y="4786322"/>
            <a:ext cx="7572428" cy="1000132"/>
          </a:xfrm>
          <a:noFill/>
          <a:ln>
            <a:miter lim="800000"/>
            <a:headEnd/>
            <a:tailEnd/>
          </a:ln>
        </p:spPr>
        <p:txBody>
          <a:bodyPr>
            <a:normAutofit/>
          </a:bodyPr>
          <a:lstStyle>
            <a:lvl1pPr algn="l">
              <a:buFont typeface="+mj-lt"/>
              <a:buAutoNum type="arabicPeriod"/>
              <a:defRPr sz="1400">
                <a:latin typeface="Arial" pitchFamily="34" charset="0"/>
                <a:cs typeface="Arial" pitchFamily="34" charset="0"/>
              </a:defRPr>
            </a:lvl1pPr>
          </a:lstStyle>
          <a:p>
            <a:endParaRPr lang="hu-HU" dirty="0" smtClean="0"/>
          </a:p>
        </p:txBody>
      </p:sp>
      <p:sp>
        <p:nvSpPr>
          <p:cNvPr id="6" name="Date Placeholder 3"/>
          <p:cNvSpPr>
            <a:spLocks noGrp="1"/>
          </p:cNvSpPr>
          <p:nvPr>
            <p:ph type="dt" sz="half" idx="15"/>
          </p:nvPr>
        </p:nvSpPr>
        <p:spPr/>
        <p:txBody>
          <a:bodyPr/>
          <a:lstStyle>
            <a:lvl1pPr>
              <a:defRPr/>
            </a:lvl1pPr>
          </a:lstStyle>
          <a:p>
            <a:pPr>
              <a:defRPr/>
            </a:pPr>
            <a:fld id="{FEF57EE7-851C-45BB-96BD-948BF98CB74E}" type="datetimeFigureOut">
              <a:rPr lang="hu-HU"/>
              <a:pPr>
                <a:defRPr/>
              </a:pPr>
              <a:t>2016.12.14.</a:t>
            </a:fld>
            <a:endParaRPr lang="hu-HU"/>
          </a:p>
        </p:txBody>
      </p:sp>
      <p:sp>
        <p:nvSpPr>
          <p:cNvPr id="7" name="Footer Placeholder 4"/>
          <p:cNvSpPr>
            <a:spLocks noGrp="1"/>
          </p:cNvSpPr>
          <p:nvPr>
            <p:ph type="ftr" sz="quarter" idx="16"/>
          </p:nvPr>
        </p:nvSpPr>
        <p:spPr/>
        <p:txBody>
          <a:bodyPr/>
          <a:lstStyle>
            <a:lvl1pPr>
              <a:defRPr/>
            </a:lvl1pPr>
          </a:lstStyle>
          <a:p>
            <a:pPr>
              <a:defRPr/>
            </a:pPr>
            <a:endParaRPr lang="hu-HU"/>
          </a:p>
        </p:txBody>
      </p:sp>
    </p:spTree>
    <p:extLst>
      <p:ext uri="{BB962C8B-B14F-4D97-AF65-F5344CB8AC3E}">
        <p14:creationId xmlns:p14="http://schemas.microsoft.com/office/powerpoint/2010/main" val="1718106485"/>
      </p:ext>
    </p:extLst>
  </p:cSld>
  <p:clrMapOvr>
    <a:masterClrMapping/>
  </p:clrMapOvr>
  <p:transition spd="slow">
    <p:push/>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11" name="Shape 11"/>
          <p:cNvSpPr>
            <a:spLocks noGrp="1"/>
          </p:cNvSpPr>
          <p:nvPr>
            <p:ph type="title"/>
          </p:nvPr>
        </p:nvSpPr>
        <p:spPr>
          <a:xfrm>
            <a:off x="892969" y="2268141"/>
            <a:ext cx="7358063" cy="2321719"/>
          </a:xfrm>
          <a:prstGeom prst="rect">
            <a:avLst/>
          </a:prstGeom>
        </p:spPr>
        <p:txBody>
          <a:bodyPr lIns="0" tIns="0" rIns="0" bIns="0">
            <a:normAutofit/>
          </a:bodyPr>
          <a:lstStyle>
            <a:lvl1pPr>
              <a:defRPr>
                <a:uFillTx/>
              </a:defRPr>
            </a:lvl1pPr>
          </a:lstStyle>
          <a:p>
            <a:pPr lvl="0"/>
            <a:r>
              <a:rPr/>
              <a:t>Title Text</a:t>
            </a:r>
          </a:p>
        </p:txBody>
      </p:sp>
    </p:spTree>
    <p:extLst>
      <p:ext uri="{BB962C8B-B14F-4D97-AF65-F5344CB8AC3E}">
        <p14:creationId xmlns:p14="http://schemas.microsoft.com/office/powerpoint/2010/main" val="2675045869"/>
      </p:ext>
    </p:extLst>
  </p:cSld>
  <p:clrMapOvr>
    <a:masterClrMapping/>
  </p:clrMapOvr>
  <p:transition spd="slow">
    <p:push/>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p:cNvSpPr>
            <a:spLocks noGrp="1"/>
          </p:cNvSpPr>
          <p:nvPr>
            <p:ph type="ctrTitle"/>
          </p:nvPr>
        </p:nvSpPr>
        <p:spPr>
          <a:xfrm>
            <a:off x="685800" y="2130425"/>
            <a:ext cx="7772400" cy="1470025"/>
          </a:xfrm>
        </p:spPr>
        <p:txBody>
          <a:bodyPr/>
          <a:lstStyle/>
          <a:p>
            <a:r>
              <a:rPr lang="hu-HU" smtClean="0"/>
              <a:t>Mintacím szerkesztése</a:t>
            </a:r>
            <a:endParaRPr lang="hu-HU"/>
          </a:p>
        </p:txBody>
      </p:sp>
      <p:sp>
        <p:nvSpPr>
          <p:cNvPr id="3" name="Alcím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hu-HU" smtClean="0"/>
              <a:t>Alcím mintájának szerkesztése</a:t>
            </a:r>
            <a:endParaRPr lang="hu-HU"/>
          </a:p>
        </p:txBody>
      </p:sp>
      <p:sp>
        <p:nvSpPr>
          <p:cNvPr id="4" name="Dátum helye 3"/>
          <p:cNvSpPr>
            <a:spLocks noGrp="1"/>
          </p:cNvSpPr>
          <p:nvPr>
            <p:ph type="dt" sz="half" idx="10"/>
          </p:nvPr>
        </p:nvSpPr>
        <p:spPr/>
        <p:txBody>
          <a:bodyPr/>
          <a:lstStyle>
            <a:lvl1pPr>
              <a:defRPr/>
            </a:lvl1pPr>
          </a:lstStyle>
          <a:p>
            <a:pPr>
              <a:defRPr/>
            </a:pPr>
            <a:fld id="{DD4C6C8D-D05B-4293-B8C2-AA77A823E409}" type="datetimeFigureOut">
              <a:rPr lang="hu-HU"/>
              <a:pPr>
                <a:defRPr/>
              </a:pPr>
              <a:t>2016.12.14.</a:t>
            </a:fld>
            <a:endParaRPr lang="hu-HU"/>
          </a:p>
        </p:txBody>
      </p:sp>
      <p:sp>
        <p:nvSpPr>
          <p:cNvPr id="5" name="Élőláb helye 4"/>
          <p:cNvSpPr>
            <a:spLocks noGrp="1"/>
          </p:cNvSpPr>
          <p:nvPr>
            <p:ph type="ftr" sz="quarter" idx="11"/>
          </p:nvPr>
        </p:nvSpPr>
        <p:spPr/>
        <p:txBody>
          <a:bodyPr/>
          <a:lstStyle>
            <a:lvl1pPr>
              <a:defRPr/>
            </a:lvl1pPr>
          </a:lstStyle>
          <a:p>
            <a:pPr>
              <a:defRPr/>
            </a:pPr>
            <a:endParaRPr lang="hu-HU"/>
          </a:p>
        </p:txBody>
      </p:sp>
      <p:sp>
        <p:nvSpPr>
          <p:cNvPr id="6" name="Dia számának helye 5"/>
          <p:cNvSpPr>
            <a:spLocks noGrp="1"/>
          </p:cNvSpPr>
          <p:nvPr>
            <p:ph type="sldNum" sz="quarter" idx="12"/>
          </p:nvPr>
        </p:nvSpPr>
        <p:spPr/>
        <p:txBody>
          <a:bodyPr/>
          <a:lstStyle>
            <a:lvl1pPr>
              <a:defRPr/>
            </a:lvl1pPr>
          </a:lstStyle>
          <a:p>
            <a:pPr>
              <a:defRPr/>
            </a:pPr>
            <a:fld id="{27978EDE-7531-4B41-8B1F-23727D603CA8}" type="slidenum">
              <a:rPr lang="hu-HU"/>
              <a:pPr>
                <a:defRPr/>
              </a:pPr>
              <a:t>‹#›</a:t>
            </a:fld>
            <a:endParaRPr lang="hu-HU"/>
          </a:p>
        </p:txBody>
      </p:sp>
    </p:spTree>
    <p:extLst>
      <p:ext uri="{BB962C8B-B14F-4D97-AF65-F5344CB8AC3E}">
        <p14:creationId xmlns:p14="http://schemas.microsoft.com/office/powerpoint/2010/main" val="179868386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idx="1"/>
          </p:nvPr>
        </p:nvSpPr>
        <p:spPr/>
        <p:txBody>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lvl1pPr>
              <a:defRPr/>
            </a:lvl1pPr>
          </a:lstStyle>
          <a:p>
            <a:pPr>
              <a:defRPr/>
            </a:pPr>
            <a:fld id="{2464DDED-B360-441D-93B8-E2084B612D3C}" type="datetimeFigureOut">
              <a:rPr lang="hu-HU"/>
              <a:pPr>
                <a:defRPr/>
              </a:pPr>
              <a:t>2016.12.14.</a:t>
            </a:fld>
            <a:endParaRPr lang="hu-HU"/>
          </a:p>
        </p:txBody>
      </p:sp>
      <p:sp>
        <p:nvSpPr>
          <p:cNvPr id="5" name="Élőláb helye 4"/>
          <p:cNvSpPr>
            <a:spLocks noGrp="1"/>
          </p:cNvSpPr>
          <p:nvPr>
            <p:ph type="ftr" sz="quarter" idx="11"/>
          </p:nvPr>
        </p:nvSpPr>
        <p:spPr/>
        <p:txBody>
          <a:bodyPr/>
          <a:lstStyle>
            <a:lvl1pPr>
              <a:defRPr/>
            </a:lvl1pPr>
          </a:lstStyle>
          <a:p>
            <a:pPr>
              <a:defRPr/>
            </a:pPr>
            <a:endParaRPr lang="hu-HU"/>
          </a:p>
        </p:txBody>
      </p:sp>
      <p:sp>
        <p:nvSpPr>
          <p:cNvPr id="6" name="Dia számának helye 5"/>
          <p:cNvSpPr>
            <a:spLocks noGrp="1"/>
          </p:cNvSpPr>
          <p:nvPr>
            <p:ph type="sldNum" sz="quarter" idx="12"/>
          </p:nvPr>
        </p:nvSpPr>
        <p:spPr/>
        <p:txBody>
          <a:bodyPr/>
          <a:lstStyle>
            <a:lvl1pPr>
              <a:defRPr/>
            </a:lvl1pPr>
          </a:lstStyle>
          <a:p>
            <a:pPr>
              <a:defRPr/>
            </a:pPr>
            <a:fld id="{5930CF4E-DD98-4D6D-B12C-CD44C27AFD9D}" type="slidenum">
              <a:rPr lang="hu-HU"/>
              <a:pPr>
                <a:defRPr/>
              </a:pPr>
              <a:t>‹#›</a:t>
            </a:fld>
            <a:endParaRPr lang="hu-HU"/>
          </a:p>
        </p:txBody>
      </p:sp>
    </p:spTree>
    <p:extLst>
      <p:ext uri="{BB962C8B-B14F-4D97-AF65-F5344CB8AC3E}">
        <p14:creationId xmlns:p14="http://schemas.microsoft.com/office/powerpoint/2010/main" val="2805178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2"/>
          <p:cNvSpPr>
            <a:spLocks noGrp="1"/>
          </p:cNvSpPr>
          <p:nvPr>
            <p:ph type="dt" sz="half" idx="10"/>
          </p:nvPr>
        </p:nvSpPr>
        <p:spPr/>
        <p:txBody>
          <a:bodyPr/>
          <a:lstStyle/>
          <a:p>
            <a:fld id="{B1049448-F6D5-4A0E-BA3B-A979310BDC26}" type="datetimeFigureOut">
              <a:rPr lang="hu-HU" smtClean="0">
                <a:solidFill>
                  <a:prstClr val="black">
                    <a:tint val="75000"/>
                  </a:prstClr>
                </a:solidFill>
              </a:rPr>
              <a:pPr/>
              <a:t>2016.12.14.</a:t>
            </a:fld>
            <a:endParaRPr lang="hu-HU">
              <a:solidFill>
                <a:prstClr val="black">
                  <a:tint val="75000"/>
                </a:prstClr>
              </a:solidFill>
            </a:endParaRPr>
          </a:p>
        </p:txBody>
      </p:sp>
      <p:sp>
        <p:nvSpPr>
          <p:cNvPr id="4" name="Élőláb helye 3"/>
          <p:cNvSpPr>
            <a:spLocks noGrp="1"/>
          </p:cNvSpPr>
          <p:nvPr>
            <p:ph type="ftr" sz="quarter" idx="11"/>
          </p:nvPr>
        </p:nvSpPr>
        <p:spPr/>
        <p:txBody>
          <a:bodyPr/>
          <a:lstStyle/>
          <a:p>
            <a:endParaRPr lang="hu-HU">
              <a:solidFill>
                <a:prstClr val="black">
                  <a:tint val="75000"/>
                </a:prstClr>
              </a:solidFill>
            </a:endParaRPr>
          </a:p>
        </p:txBody>
      </p:sp>
      <p:sp>
        <p:nvSpPr>
          <p:cNvPr id="5" name="Dia számának helye 4"/>
          <p:cNvSpPr>
            <a:spLocks noGrp="1"/>
          </p:cNvSpPr>
          <p:nvPr>
            <p:ph type="sldNum" sz="quarter" idx="12"/>
          </p:nvPr>
        </p:nvSpPr>
        <p:spPr/>
        <p:txBody>
          <a:bodyPr/>
          <a:lstStyle/>
          <a:p>
            <a:fld id="{300E392F-423A-4B2F-819A-04E49CF4C524}" type="slidenum">
              <a:rPr lang="hu-HU" smtClean="0">
                <a:solidFill>
                  <a:prstClr val="black">
                    <a:tint val="75000"/>
                  </a:prstClr>
                </a:solidFill>
              </a:rPr>
              <a:pPr/>
              <a:t>‹#›</a:t>
            </a:fld>
            <a:endParaRPr lang="hu-HU">
              <a:solidFill>
                <a:prstClr val="black">
                  <a:tint val="75000"/>
                </a:prstClr>
              </a:solidFill>
            </a:endParaRPr>
          </a:p>
        </p:txBody>
      </p:sp>
    </p:spTree>
    <p:extLst>
      <p:ext uri="{BB962C8B-B14F-4D97-AF65-F5344CB8AC3E}">
        <p14:creationId xmlns:p14="http://schemas.microsoft.com/office/powerpoint/2010/main" val="1774861874"/>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p:cNvSpPr>
            <a:spLocks noGrp="1"/>
          </p:cNvSpPr>
          <p:nvPr>
            <p:ph type="title"/>
          </p:nvPr>
        </p:nvSpPr>
        <p:spPr>
          <a:xfrm>
            <a:off x="722313" y="4406900"/>
            <a:ext cx="7772400" cy="1362075"/>
          </a:xfrm>
        </p:spPr>
        <p:txBody>
          <a:bodyPr anchor="t"/>
          <a:lstStyle>
            <a:lvl1pPr algn="l">
              <a:defRPr sz="4000" b="1" cap="all"/>
            </a:lvl1pPr>
          </a:lstStyle>
          <a:p>
            <a:r>
              <a:rPr lang="hu-HU" smtClean="0"/>
              <a:t>Mintacím szerkesztése</a:t>
            </a:r>
            <a:endParaRPr lang="hu-HU"/>
          </a:p>
        </p:txBody>
      </p:sp>
      <p:sp>
        <p:nvSpPr>
          <p:cNvPr id="3" name="Szöveg hely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hu-HU" smtClean="0"/>
              <a:t>Mintaszöveg szerkesztése</a:t>
            </a:r>
          </a:p>
        </p:txBody>
      </p:sp>
      <p:sp>
        <p:nvSpPr>
          <p:cNvPr id="4" name="Dátum helye 3"/>
          <p:cNvSpPr>
            <a:spLocks noGrp="1"/>
          </p:cNvSpPr>
          <p:nvPr>
            <p:ph type="dt" sz="half" idx="10"/>
          </p:nvPr>
        </p:nvSpPr>
        <p:spPr/>
        <p:txBody>
          <a:bodyPr/>
          <a:lstStyle>
            <a:lvl1pPr>
              <a:defRPr/>
            </a:lvl1pPr>
          </a:lstStyle>
          <a:p>
            <a:pPr>
              <a:defRPr/>
            </a:pPr>
            <a:fld id="{0F4955FC-8D7B-48C4-BB04-1F1CDD7F7577}" type="datetimeFigureOut">
              <a:rPr lang="hu-HU"/>
              <a:pPr>
                <a:defRPr/>
              </a:pPr>
              <a:t>2016.12.14.</a:t>
            </a:fld>
            <a:endParaRPr lang="hu-HU"/>
          </a:p>
        </p:txBody>
      </p:sp>
      <p:sp>
        <p:nvSpPr>
          <p:cNvPr id="5" name="Élőláb helye 4"/>
          <p:cNvSpPr>
            <a:spLocks noGrp="1"/>
          </p:cNvSpPr>
          <p:nvPr>
            <p:ph type="ftr" sz="quarter" idx="11"/>
          </p:nvPr>
        </p:nvSpPr>
        <p:spPr/>
        <p:txBody>
          <a:bodyPr/>
          <a:lstStyle>
            <a:lvl1pPr>
              <a:defRPr/>
            </a:lvl1pPr>
          </a:lstStyle>
          <a:p>
            <a:pPr>
              <a:defRPr/>
            </a:pPr>
            <a:endParaRPr lang="hu-HU"/>
          </a:p>
        </p:txBody>
      </p:sp>
      <p:sp>
        <p:nvSpPr>
          <p:cNvPr id="6" name="Dia számának helye 5"/>
          <p:cNvSpPr>
            <a:spLocks noGrp="1"/>
          </p:cNvSpPr>
          <p:nvPr>
            <p:ph type="sldNum" sz="quarter" idx="12"/>
          </p:nvPr>
        </p:nvSpPr>
        <p:spPr/>
        <p:txBody>
          <a:bodyPr/>
          <a:lstStyle>
            <a:lvl1pPr>
              <a:defRPr/>
            </a:lvl1pPr>
          </a:lstStyle>
          <a:p>
            <a:pPr>
              <a:defRPr/>
            </a:pPr>
            <a:fld id="{7DD9D572-E1D6-40AD-A0D4-9824D0A26CAF}" type="slidenum">
              <a:rPr lang="hu-HU"/>
              <a:pPr>
                <a:defRPr/>
              </a:pPr>
              <a:t>‹#›</a:t>
            </a:fld>
            <a:endParaRPr lang="hu-HU"/>
          </a:p>
        </p:txBody>
      </p:sp>
    </p:spTree>
    <p:extLst>
      <p:ext uri="{BB962C8B-B14F-4D97-AF65-F5344CB8AC3E}">
        <p14:creationId xmlns:p14="http://schemas.microsoft.com/office/powerpoint/2010/main" val="388538789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Tartalom helye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Tartalom helye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Dátum helye 3"/>
          <p:cNvSpPr>
            <a:spLocks noGrp="1"/>
          </p:cNvSpPr>
          <p:nvPr>
            <p:ph type="dt" sz="half" idx="10"/>
          </p:nvPr>
        </p:nvSpPr>
        <p:spPr/>
        <p:txBody>
          <a:bodyPr/>
          <a:lstStyle>
            <a:lvl1pPr>
              <a:defRPr/>
            </a:lvl1pPr>
          </a:lstStyle>
          <a:p>
            <a:pPr>
              <a:defRPr/>
            </a:pPr>
            <a:fld id="{EAFA5DA4-9318-4267-83A5-D7AF5220BF5A}" type="datetimeFigureOut">
              <a:rPr lang="hu-HU"/>
              <a:pPr>
                <a:defRPr/>
              </a:pPr>
              <a:t>2016.12.14.</a:t>
            </a:fld>
            <a:endParaRPr lang="hu-HU"/>
          </a:p>
        </p:txBody>
      </p:sp>
      <p:sp>
        <p:nvSpPr>
          <p:cNvPr id="6" name="Élőláb helye 4"/>
          <p:cNvSpPr>
            <a:spLocks noGrp="1"/>
          </p:cNvSpPr>
          <p:nvPr>
            <p:ph type="ftr" sz="quarter" idx="11"/>
          </p:nvPr>
        </p:nvSpPr>
        <p:spPr/>
        <p:txBody>
          <a:bodyPr/>
          <a:lstStyle>
            <a:lvl1pPr>
              <a:defRPr/>
            </a:lvl1pPr>
          </a:lstStyle>
          <a:p>
            <a:pPr>
              <a:defRPr/>
            </a:pPr>
            <a:endParaRPr lang="hu-HU"/>
          </a:p>
        </p:txBody>
      </p:sp>
      <p:sp>
        <p:nvSpPr>
          <p:cNvPr id="7" name="Dia számának helye 5"/>
          <p:cNvSpPr>
            <a:spLocks noGrp="1"/>
          </p:cNvSpPr>
          <p:nvPr>
            <p:ph type="sldNum" sz="quarter" idx="12"/>
          </p:nvPr>
        </p:nvSpPr>
        <p:spPr/>
        <p:txBody>
          <a:bodyPr/>
          <a:lstStyle>
            <a:lvl1pPr>
              <a:defRPr/>
            </a:lvl1pPr>
          </a:lstStyle>
          <a:p>
            <a:pPr>
              <a:defRPr/>
            </a:pPr>
            <a:fld id="{5C0F5005-8CED-4DB4-B7F6-1020BA4F3FF5}" type="slidenum">
              <a:rPr lang="hu-HU"/>
              <a:pPr>
                <a:defRPr/>
              </a:pPr>
              <a:t>‹#›</a:t>
            </a:fld>
            <a:endParaRPr lang="hu-HU"/>
          </a:p>
        </p:txBody>
      </p:sp>
    </p:spTree>
    <p:extLst>
      <p:ext uri="{BB962C8B-B14F-4D97-AF65-F5344CB8AC3E}">
        <p14:creationId xmlns:p14="http://schemas.microsoft.com/office/powerpoint/2010/main" val="122372672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lvl1pPr>
              <a:defRPr/>
            </a:lvl1pPr>
          </a:lstStyle>
          <a:p>
            <a:r>
              <a:rPr lang="hu-HU" smtClean="0"/>
              <a:t>Mintacím szerkesztése</a:t>
            </a:r>
            <a:endParaRPr lang="hu-HU"/>
          </a:p>
        </p:txBody>
      </p:sp>
      <p:sp>
        <p:nvSpPr>
          <p:cNvPr id="3" name="Szöveg hely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4" name="Tartalom helye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5" name="Szöveg hely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smtClean="0"/>
              <a:t>Mintaszöveg szerkesztése</a:t>
            </a:r>
          </a:p>
        </p:txBody>
      </p:sp>
      <p:sp>
        <p:nvSpPr>
          <p:cNvPr id="6" name="Tartalom helye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7" name="Dátum helye 3"/>
          <p:cNvSpPr>
            <a:spLocks noGrp="1"/>
          </p:cNvSpPr>
          <p:nvPr>
            <p:ph type="dt" sz="half" idx="10"/>
          </p:nvPr>
        </p:nvSpPr>
        <p:spPr/>
        <p:txBody>
          <a:bodyPr/>
          <a:lstStyle>
            <a:lvl1pPr>
              <a:defRPr/>
            </a:lvl1pPr>
          </a:lstStyle>
          <a:p>
            <a:pPr>
              <a:defRPr/>
            </a:pPr>
            <a:fld id="{CAFFA3D8-3A1E-4226-ADF2-A9CBFA76D7CF}" type="datetimeFigureOut">
              <a:rPr lang="hu-HU"/>
              <a:pPr>
                <a:defRPr/>
              </a:pPr>
              <a:t>2016.12.14.</a:t>
            </a:fld>
            <a:endParaRPr lang="hu-HU"/>
          </a:p>
        </p:txBody>
      </p:sp>
      <p:sp>
        <p:nvSpPr>
          <p:cNvPr id="8" name="Élőláb helye 4"/>
          <p:cNvSpPr>
            <a:spLocks noGrp="1"/>
          </p:cNvSpPr>
          <p:nvPr>
            <p:ph type="ftr" sz="quarter" idx="11"/>
          </p:nvPr>
        </p:nvSpPr>
        <p:spPr/>
        <p:txBody>
          <a:bodyPr/>
          <a:lstStyle>
            <a:lvl1pPr>
              <a:defRPr/>
            </a:lvl1pPr>
          </a:lstStyle>
          <a:p>
            <a:pPr>
              <a:defRPr/>
            </a:pPr>
            <a:endParaRPr lang="hu-HU"/>
          </a:p>
        </p:txBody>
      </p:sp>
      <p:sp>
        <p:nvSpPr>
          <p:cNvPr id="9" name="Dia számának helye 5"/>
          <p:cNvSpPr>
            <a:spLocks noGrp="1"/>
          </p:cNvSpPr>
          <p:nvPr>
            <p:ph type="sldNum" sz="quarter" idx="12"/>
          </p:nvPr>
        </p:nvSpPr>
        <p:spPr/>
        <p:txBody>
          <a:bodyPr/>
          <a:lstStyle>
            <a:lvl1pPr>
              <a:defRPr/>
            </a:lvl1pPr>
          </a:lstStyle>
          <a:p>
            <a:pPr>
              <a:defRPr/>
            </a:pPr>
            <a:fld id="{9B93F9AD-A5D6-4A37-8EBD-19AD2908CE0B}" type="slidenum">
              <a:rPr lang="hu-HU"/>
              <a:pPr>
                <a:defRPr/>
              </a:pPr>
              <a:t>‹#›</a:t>
            </a:fld>
            <a:endParaRPr lang="hu-HU"/>
          </a:p>
        </p:txBody>
      </p:sp>
    </p:spTree>
    <p:extLst>
      <p:ext uri="{BB962C8B-B14F-4D97-AF65-F5344CB8AC3E}">
        <p14:creationId xmlns:p14="http://schemas.microsoft.com/office/powerpoint/2010/main" val="116367664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Dátum helye 3"/>
          <p:cNvSpPr>
            <a:spLocks noGrp="1"/>
          </p:cNvSpPr>
          <p:nvPr>
            <p:ph type="dt" sz="half" idx="10"/>
          </p:nvPr>
        </p:nvSpPr>
        <p:spPr/>
        <p:txBody>
          <a:bodyPr/>
          <a:lstStyle>
            <a:lvl1pPr>
              <a:defRPr/>
            </a:lvl1pPr>
          </a:lstStyle>
          <a:p>
            <a:pPr>
              <a:defRPr/>
            </a:pPr>
            <a:fld id="{76C886ED-5D05-4AA9-A476-4804C04BD2F6}" type="datetimeFigureOut">
              <a:rPr lang="hu-HU"/>
              <a:pPr>
                <a:defRPr/>
              </a:pPr>
              <a:t>2016.12.14.</a:t>
            </a:fld>
            <a:endParaRPr lang="hu-HU"/>
          </a:p>
        </p:txBody>
      </p:sp>
      <p:sp>
        <p:nvSpPr>
          <p:cNvPr id="4" name="Élőláb helye 4"/>
          <p:cNvSpPr>
            <a:spLocks noGrp="1"/>
          </p:cNvSpPr>
          <p:nvPr>
            <p:ph type="ftr" sz="quarter" idx="11"/>
          </p:nvPr>
        </p:nvSpPr>
        <p:spPr/>
        <p:txBody>
          <a:bodyPr/>
          <a:lstStyle>
            <a:lvl1pPr>
              <a:defRPr/>
            </a:lvl1pPr>
          </a:lstStyle>
          <a:p>
            <a:pPr>
              <a:defRPr/>
            </a:pPr>
            <a:endParaRPr lang="hu-HU"/>
          </a:p>
        </p:txBody>
      </p:sp>
      <p:sp>
        <p:nvSpPr>
          <p:cNvPr id="5" name="Dia számának helye 5"/>
          <p:cNvSpPr>
            <a:spLocks noGrp="1"/>
          </p:cNvSpPr>
          <p:nvPr>
            <p:ph type="sldNum" sz="quarter" idx="12"/>
          </p:nvPr>
        </p:nvSpPr>
        <p:spPr/>
        <p:txBody>
          <a:bodyPr/>
          <a:lstStyle>
            <a:lvl1pPr>
              <a:defRPr/>
            </a:lvl1pPr>
          </a:lstStyle>
          <a:p>
            <a:pPr>
              <a:defRPr/>
            </a:pPr>
            <a:fld id="{A029ABA6-4417-4F6D-AC3A-D5AF7B8135FC}" type="slidenum">
              <a:rPr lang="hu-HU"/>
              <a:pPr>
                <a:defRPr/>
              </a:pPr>
              <a:t>‹#›</a:t>
            </a:fld>
            <a:endParaRPr lang="hu-HU"/>
          </a:p>
        </p:txBody>
      </p:sp>
    </p:spTree>
    <p:extLst>
      <p:ext uri="{BB962C8B-B14F-4D97-AF65-F5344CB8AC3E}">
        <p14:creationId xmlns:p14="http://schemas.microsoft.com/office/powerpoint/2010/main" val="282305321"/>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3"/>
          <p:cNvSpPr>
            <a:spLocks noGrp="1"/>
          </p:cNvSpPr>
          <p:nvPr>
            <p:ph type="dt" sz="half" idx="10"/>
          </p:nvPr>
        </p:nvSpPr>
        <p:spPr/>
        <p:txBody>
          <a:bodyPr/>
          <a:lstStyle>
            <a:lvl1pPr>
              <a:defRPr/>
            </a:lvl1pPr>
          </a:lstStyle>
          <a:p>
            <a:pPr>
              <a:defRPr/>
            </a:pPr>
            <a:fld id="{5A085871-40EF-46EC-A94E-4FA56393EBED}" type="datetimeFigureOut">
              <a:rPr lang="hu-HU"/>
              <a:pPr>
                <a:defRPr/>
              </a:pPr>
              <a:t>2016.12.14.</a:t>
            </a:fld>
            <a:endParaRPr lang="hu-HU"/>
          </a:p>
        </p:txBody>
      </p:sp>
      <p:sp>
        <p:nvSpPr>
          <p:cNvPr id="3" name="Élőláb helye 4"/>
          <p:cNvSpPr>
            <a:spLocks noGrp="1"/>
          </p:cNvSpPr>
          <p:nvPr>
            <p:ph type="ftr" sz="quarter" idx="11"/>
          </p:nvPr>
        </p:nvSpPr>
        <p:spPr/>
        <p:txBody>
          <a:bodyPr/>
          <a:lstStyle>
            <a:lvl1pPr>
              <a:defRPr/>
            </a:lvl1pPr>
          </a:lstStyle>
          <a:p>
            <a:pPr>
              <a:defRPr/>
            </a:pPr>
            <a:endParaRPr lang="hu-HU"/>
          </a:p>
        </p:txBody>
      </p:sp>
      <p:sp>
        <p:nvSpPr>
          <p:cNvPr id="4" name="Dia számának helye 5"/>
          <p:cNvSpPr>
            <a:spLocks noGrp="1"/>
          </p:cNvSpPr>
          <p:nvPr>
            <p:ph type="sldNum" sz="quarter" idx="12"/>
          </p:nvPr>
        </p:nvSpPr>
        <p:spPr/>
        <p:txBody>
          <a:bodyPr/>
          <a:lstStyle>
            <a:lvl1pPr>
              <a:defRPr/>
            </a:lvl1pPr>
          </a:lstStyle>
          <a:p>
            <a:pPr>
              <a:defRPr/>
            </a:pPr>
            <a:fld id="{7A62CEAE-A806-4AE2-9095-C6DC8ED1266E}" type="slidenum">
              <a:rPr lang="hu-HU"/>
              <a:pPr>
                <a:defRPr/>
              </a:pPr>
              <a:t>‹#›</a:t>
            </a:fld>
            <a:endParaRPr lang="hu-HU"/>
          </a:p>
        </p:txBody>
      </p:sp>
    </p:spTree>
    <p:extLst>
      <p:ext uri="{BB962C8B-B14F-4D97-AF65-F5344CB8AC3E}">
        <p14:creationId xmlns:p14="http://schemas.microsoft.com/office/powerpoint/2010/main" val="74218046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3"/>
          <p:cNvSpPr>
            <a:spLocks noGrp="1"/>
          </p:cNvSpPr>
          <p:nvPr>
            <p:ph type="dt" sz="half" idx="10"/>
          </p:nvPr>
        </p:nvSpPr>
        <p:spPr/>
        <p:txBody>
          <a:bodyPr/>
          <a:lstStyle>
            <a:lvl1pPr>
              <a:defRPr/>
            </a:lvl1pPr>
          </a:lstStyle>
          <a:p>
            <a:pPr>
              <a:defRPr/>
            </a:pPr>
            <a:fld id="{34EA4D6C-A46B-4792-AD13-17724D5FD214}" type="datetimeFigureOut">
              <a:rPr lang="hu-HU"/>
              <a:pPr>
                <a:defRPr/>
              </a:pPr>
              <a:t>2016.12.14.</a:t>
            </a:fld>
            <a:endParaRPr lang="hu-HU"/>
          </a:p>
        </p:txBody>
      </p:sp>
      <p:sp>
        <p:nvSpPr>
          <p:cNvPr id="6" name="Élőláb helye 4"/>
          <p:cNvSpPr>
            <a:spLocks noGrp="1"/>
          </p:cNvSpPr>
          <p:nvPr>
            <p:ph type="ftr" sz="quarter" idx="11"/>
          </p:nvPr>
        </p:nvSpPr>
        <p:spPr/>
        <p:txBody>
          <a:bodyPr/>
          <a:lstStyle>
            <a:lvl1pPr>
              <a:defRPr/>
            </a:lvl1pPr>
          </a:lstStyle>
          <a:p>
            <a:pPr>
              <a:defRPr/>
            </a:pPr>
            <a:endParaRPr lang="hu-HU"/>
          </a:p>
        </p:txBody>
      </p:sp>
      <p:sp>
        <p:nvSpPr>
          <p:cNvPr id="7" name="Dia számának helye 5"/>
          <p:cNvSpPr>
            <a:spLocks noGrp="1"/>
          </p:cNvSpPr>
          <p:nvPr>
            <p:ph type="sldNum" sz="quarter" idx="12"/>
          </p:nvPr>
        </p:nvSpPr>
        <p:spPr/>
        <p:txBody>
          <a:bodyPr/>
          <a:lstStyle>
            <a:lvl1pPr>
              <a:defRPr/>
            </a:lvl1pPr>
          </a:lstStyle>
          <a:p>
            <a:pPr>
              <a:defRPr/>
            </a:pPr>
            <a:fld id="{81CF550E-AFF9-45D8-B68B-89789423AD58}" type="slidenum">
              <a:rPr lang="hu-HU"/>
              <a:pPr>
                <a:defRPr/>
              </a:pPr>
              <a:t>‹#›</a:t>
            </a:fld>
            <a:endParaRPr lang="hu-HU"/>
          </a:p>
        </p:txBody>
      </p:sp>
    </p:spTree>
    <p:extLst>
      <p:ext uri="{BB962C8B-B14F-4D97-AF65-F5344CB8AC3E}">
        <p14:creationId xmlns:p14="http://schemas.microsoft.com/office/powerpoint/2010/main" val="3387737489"/>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hu-HU" noProof="0"/>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3"/>
          <p:cNvSpPr>
            <a:spLocks noGrp="1"/>
          </p:cNvSpPr>
          <p:nvPr>
            <p:ph type="dt" sz="half" idx="10"/>
          </p:nvPr>
        </p:nvSpPr>
        <p:spPr/>
        <p:txBody>
          <a:bodyPr/>
          <a:lstStyle>
            <a:lvl1pPr>
              <a:defRPr/>
            </a:lvl1pPr>
          </a:lstStyle>
          <a:p>
            <a:pPr>
              <a:defRPr/>
            </a:pPr>
            <a:fld id="{3D237474-D0F2-4C5D-BC9D-2AEADD90D34A}" type="datetimeFigureOut">
              <a:rPr lang="hu-HU"/>
              <a:pPr>
                <a:defRPr/>
              </a:pPr>
              <a:t>2016.12.14.</a:t>
            </a:fld>
            <a:endParaRPr lang="hu-HU"/>
          </a:p>
        </p:txBody>
      </p:sp>
      <p:sp>
        <p:nvSpPr>
          <p:cNvPr id="6" name="Élőláb helye 4"/>
          <p:cNvSpPr>
            <a:spLocks noGrp="1"/>
          </p:cNvSpPr>
          <p:nvPr>
            <p:ph type="ftr" sz="quarter" idx="11"/>
          </p:nvPr>
        </p:nvSpPr>
        <p:spPr/>
        <p:txBody>
          <a:bodyPr/>
          <a:lstStyle>
            <a:lvl1pPr>
              <a:defRPr/>
            </a:lvl1pPr>
          </a:lstStyle>
          <a:p>
            <a:pPr>
              <a:defRPr/>
            </a:pPr>
            <a:endParaRPr lang="hu-HU"/>
          </a:p>
        </p:txBody>
      </p:sp>
      <p:sp>
        <p:nvSpPr>
          <p:cNvPr id="7" name="Dia számának helye 5"/>
          <p:cNvSpPr>
            <a:spLocks noGrp="1"/>
          </p:cNvSpPr>
          <p:nvPr>
            <p:ph type="sldNum" sz="quarter" idx="12"/>
          </p:nvPr>
        </p:nvSpPr>
        <p:spPr/>
        <p:txBody>
          <a:bodyPr/>
          <a:lstStyle>
            <a:lvl1pPr>
              <a:defRPr/>
            </a:lvl1pPr>
          </a:lstStyle>
          <a:p>
            <a:pPr>
              <a:defRPr/>
            </a:pPr>
            <a:fld id="{3DFB2582-9AA2-4D25-A531-36A1A4C2AE28}" type="slidenum">
              <a:rPr lang="hu-HU"/>
              <a:pPr>
                <a:defRPr/>
              </a:pPr>
              <a:t>‹#›</a:t>
            </a:fld>
            <a:endParaRPr lang="hu-HU"/>
          </a:p>
        </p:txBody>
      </p:sp>
    </p:spTree>
    <p:extLst>
      <p:ext uri="{BB962C8B-B14F-4D97-AF65-F5344CB8AC3E}">
        <p14:creationId xmlns:p14="http://schemas.microsoft.com/office/powerpoint/2010/main" val="164071563"/>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p:cNvSpPr>
            <a:spLocks noGrp="1"/>
          </p:cNvSpPr>
          <p:nvPr>
            <p:ph type="title"/>
          </p:nvPr>
        </p:nvSpPr>
        <p:spPr/>
        <p:txBody>
          <a:bodyPr/>
          <a:lstStyle/>
          <a:p>
            <a:r>
              <a:rPr lang="hu-HU" smtClean="0"/>
              <a:t>Mintacím szerkesztése</a:t>
            </a:r>
            <a:endParaRPr lang="hu-HU"/>
          </a:p>
        </p:txBody>
      </p:sp>
      <p:sp>
        <p:nvSpPr>
          <p:cNvPr id="3" name="Függőleges szöveg helye 2"/>
          <p:cNvSpPr>
            <a:spLocks noGrp="1"/>
          </p:cNvSpPr>
          <p:nvPr>
            <p:ph type="body" orient="vert" idx="1"/>
          </p:nvPr>
        </p:nvSpPr>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lvl1pPr>
              <a:defRPr/>
            </a:lvl1pPr>
          </a:lstStyle>
          <a:p>
            <a:pPr>
              <a:defRPr/>
            </a:pPr>
            <a:fld id="{AB52F0D8-A472-48F4-AB67-94F4CE48EC9E}" type="datetimeFigureOut">
              <a:rPr lang="hu-HU"/>
              <a:pPr>
                <a:defRPr/>
              </a:pPr>
              <a:t>2016.12.14.</a:t>
            </a:fld>
            <a:endParaRPr lang="hu-HU"/>
          </a:p>
        </p:txBody>
      </p:sp>
      <p:sp>
        <p:nvSpPr>
          <p:cNvPr id="5" name="Élőláb helye 4"/>
          <p:cNvSpPr>
            <a:spLocks noGrp="1"/>
          </p:cNvSpPr>
          <p:nvPr>
            <p:ph type="ftr" sz="quarter" idx="11"/>
          </p:nvPr>
        </p:nvSpPr>
        <p:spPr/>
        <p:txBody>
          <a:bodyPr/>
          <a:lstStyle>
            <a:lvl1pPr>
              <a:defRPr/>
            </a:lvl1pPr>
          </a:lstStyle>
          <a:p>
            <a:pPr>
              <a:defRPr/>
            </a:pPr>
            <a:endParaRPr lang="hu-HU"/>
          </a:p>
        </p:txBody>
      </p:sp>
      <p:sp>
        <p:nvSpPr>
          <p:cNvPr id="6" name="Dia számának helye 5"/>
          <p:cNvSpPr>
            <a:spLocks noGrp="1"/>
          </p:cNvSpPr>
          <p:nvPr>
            <p:ph type="sldNum" sz="quarter" idx="12"/>
          </p:nvPr>
        </p:nvSpPr>
        <p:spPr/>
        <p:txBody>
          <a:bodyPr/>
          <a:lstStyle>
            <a:lvl1pPr>
              <a:defRPr/>
            </a:lvl1pPr>
          </a:lstStyle>
          <a:p>
            <a:pPr>
              <a:defRPr/>
            </a:pPr>
            <a:fld id="{38EB65D7-0BEF-4E0D-B2C0-4A4AF169A0F8}" type="slidenum">
              <a:rPr lang="hu-HU"/>
              <a:pPr>
                <a:defRPr/>
              </a:pPr>
              <a:t>‹#›</a:t>
            </a:fld>
            <a:endParaRPr lang="hu-HU"/>
          </a:p>
        </p:txBody>
      </p:sp>
    </p:spTree>
    <p:extLst>
      <p:ext uri="{BB962C8B-B14F-4D97-AF65-F5344CB8AC3E}">
        <p14:creationId xmlns:p14="http://schemas.microsoft.com/office/powerpoint/2010/main" val="132936165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p:cNvSpPr>
            <a:spLocks noGrp="1"/>
          </p:cNvSpPr>
          <p:nvPr>
            <p:ph type="title" orient="vert"/>
          </p:nvPr>
        </p:nvSpPr>
        <p:spPr>
          <a:xfrm>
            <a:off x="6629400" y="274638"/>
            <a:ext cx="2057400" cy="5851525"/>
          </a:xfrm>
        </p:spPr>
        <p:txBody>
          <a:bodyPr vert="eaVert"/>
          <a:lstStyle/>
          <a:p>
            <a:r>
              <a:rPr lang="hu-HU" smtClean="0"/>
              <a:t>Mintacím szerkesztése</a:t>
            </a:r>
            <a:endParaRPr lang="hu-HU"/>
          </a:p>
        </p:txBody>
      </p:sp>
      <p:sp>
        <p:nvSpPr>
          <p:cNvPr id="3" name="Függőleges szöveg helye 2"/>
          <p:cNvSpPr>
            <a:spLocks noGrp="1"/>
          </p:cNvSpPr>
          <p:nvPr>
            <p:ph type="body" orient="vert" idx="1"/>
          </p:nvPr>
        </p:nvSpPr>
        <p:spPr>
          <a:xfrm>
            <a:off x="457200" y="274638"/>
            <a:ext cx="6019800" cy="5851525"/>
          </a:xfrm>
        </p:spPr>
        <p:txBody>
          <a:bodyPr vert="eaVert"/>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10"/>
          </p:nvPr>
        </p:nvSpPr>
        <p:spPr/>
        <p:txBody>
          <a:bodyPr/>
          <a:lstStyle>
            <a:lvl1pPr>
              <a:defRPr/>
            </a:lvl1pPr>
          </a:lstStyle>
          <a:p>
            <a:pPr>
              <a:defRPr/>
            </a:pPr>
            <a:fld id="{0550710E-8C63-45D8-8C9A-F8C49155E691}" type="datetimeFigureOut">
              <a:rPr lang="hu-HU"/>
              <a:pPr>
                <a:defRPr/>
              </a:pPr>
              <a:t>2016.12.14.</a:t>
            </a:fld>
            <a:endParaRPr lang="hu-HU"/>
          </a:p>
        </p:txBody>
      </p:sp>
      <p:sp>
        <p:nvSpPr>
          <p:cNvPr id="5" name="Élőláb helye 4"/>
          <p:cNvSpPr>
            <a:spLocks noGrp="1"/>
          </p:cNvSpPr>
          <p:nvPr>
            <p:ph type="ftr" sz="quarter" idx="11"/>
          </p:nvPr>
        </p:nvSpPr>
        <p:spPr/>
        <p:txBody>
          <a:bodyPr/>
          <a:lstStyle>
            <a:lvl1pPr>
              <a:defRPr/>
            </a:lvl1pPr>
          </a:lstStyle>
          <a:p>
            <a:pPr>
              <a:defRPr/>
            </a:pPr>
            <a:endParaRPr lang="hu-HU"/>
          </a:p>
        </p:txBody>
      </p:sp>
      <p:sp>
        <p:nvSpPr>
          <p:cNvPr id="6" name="Dia számának helye 5"/>
          <p:cNvSpPr>
            <a:spLocks noGrp="1"/>
          </p:cNvSpPr>
          <p:nvPr>
            <p:ph type="sldNum" sz="quarter" idx="12"/>
          </p:nvPr>
        </p:nvSpPr>
        <p:spPr/>
        <p:txBody>
          <a:bodyPr/>
          <a:lstStyle>
            <a:lvl1pPr>
              <a:defRPr/>
            </a:lvl1pPr>
          </a:lstStyle>
          <a:p>
            <a:pPr>
              <a:defRPr/>
            </a:pPr>
            <a:fld id="{22D33ACB-4A3A-4035-A834-7375F929D921}" type="slidenum">
              <a:rPr lang="hu-HU"/>
              <a:pPr>
                <a:defRPr/>
              </a:pPr>
              <a:t>‹#›</a:t>
            </a:fld>
            <a:endParaRPr lang="hu-HU"/>
          </a:p>
        </p:txBody>
      </p:sp>
    </p:spTree>
    <p:extLst>
      <p:ext uri="{BB962C8B-B14F-4D97-AF65-F5344CB8AC3E}">
        <p14:creationId xmlns:p14="http://schemas.microsoft.com/office/powerpoint/2010/main" val="52617395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Title 1"/>
          <p:cNvSpPr>
            <a:spLocks noGrp="1"/>
          </p:cNvSpPr>
          <p:nvPr>
            <p:ph type="title"/>
          </p:nvPr>
        </p:nvSpPr>
        <p:spPr>
          <a:xfrm>
            <a:off x="457200" y="381000"/>
            <a:ext cx="8229600" cy="609600"/>
          </a:xfrm>
        </p:spPr>
        <p:txBody>
          <a:bodyPr/>
          <a:lstStyle/>
          <a:p>
            <a:r>
              <a:rPr lang="hu-HU" smtClean="0"/>
              <a:t>Click to edit Master title style</a:t>
            </a:r>
            <a:endParaRPr lang="en-US"/>
          </a:p>
        </p:txBody>
      </p:sp>
    </p:spTree>
    <p:extLst>
      <p:ext uri="{BB962C8B-B14F-4D97-AF65-F5344CB8AC3E}">
        <p14:creationId xmlns:p14="http://schemas.microsoft.com/office/powerpoint/2010/main" val="42153526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p:cNvSpPr>
            <a:spLocks noGrp="1"/>
          </p:cNvSpPr>
          <p:nvPr>
            <p:ph type="dt" sz="half" idx="10"/>
          </p:nvPr>
        </p:nvSpPr>
        <p:spPr/>
        <p:txBody>
          <a:bodyPr/>
          <a:lstStyle/>
          <a:p>
            <a:fld id="{B1049448-F6D5-4A0E-BA3B-A979310BDC26}" type="datetimeFigureOut">
              <a:rPr lang="hu-HU" smtClean="0">
                <a:solidFill>
                  <a:prstClr val="black">
                    <a:tint val="75000"/>
                  </a:prstClr>
                </a:solidFill>
              </a:rPr>
              <a:pPr/>
              <a:t>2016.12.14.</a:t>
            </a:fld>
            <a:endParaRPr lang="hu-HU">
              <a:solidFill>
                <a:prstClr val="black">
                  <a:tint val="75000"/>
                </a:prstClr>
              </a:solidFill>
            </a:endParaRPr>
          </a:p>
        </p:txBody>
      </p:sp>
      <p:sp>
        <p:nvSpPr>
          <p:cNvPr id="3" name="Élőláb helye 2"/>
          <p:cNvSpPr>
            <a:spLocks noGrp="1"/>
          </p:cNvSpPr>
          <p:nvPr>
            <p:ph type="ftr" sz="quarter" idx="11"/>
          </p:nvPr>
        </p:nvSpPr>
        <p:spPr/>
        <p:txBody>
          <a:bodyPr/>
          <a:lstStyle/>
          <a:p>
            <a:endParaRPr lang="hu-HU">
              <a:solidFill>
                <a:prstClr val="black">
                  <a:tint val="75000"/>
                </a:prstClr>
              </a:solidFill>
            </a:endParaRPr>
          </a:p>
        </p:txBody>
      </p:sp>
      <p:sp>
        <p:nvSpPr>
          <p:cNvPr id="4" name="Dia számának helye 3"/>
          <p:cNvSpPr>
            <a:spLocks noGrp="1"/>
          </p:cNvSpPr>
          <p:nvPr>
            <p:ph type="sldNum" sz="quarter" idx="12"/>
          </p:nvPr>
        </p:nvSpPr>
        <p:spPr/>
        <p:txBody>
          <a:bodyPr/>
          <a:lstStyle/>
          <a:p>
            <a:fld id="{300E392F-423A-4B2F-819A-04E49CF4C524}" type="slidenum">
              <a:rPr lang="hu-HU" smtClean="0">
                <a:solidFill>
                  <a:prstClr val="black">
                    <a:tint val="75000"/>
                  </a:prstClr>
                </a:solidFill>
              </a:rPr>
              <a:pPr/>
              <a:t>‹#›</a:t>
            </a:fld>
            <a:endParaRPr lang="hu-HU">
              <a:solidFill>
                <a:prstClr val="black">
                  <a:tint val="75000"/>
                </a:prstClr>
              </a:solidFill>
            </a:endParaRPr>
          </a:p>
        </p:txBody>
      </p:sp>
    </p:spTree>
    <p:extLst>
      <p:ext uri="{BB962C8B-B14F-4D97-AF65-F5344CB8AC3E}">
        <p14:creationId xmlns:p14="http://schemas.microsoft.com/office/powerpoint/2010/main" val="72843057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4" name="Title 1"/>
          <p:cNvSpPr txBox="1">
            <a:spLocks/>
          </p:cNvSpPr>
          <p:nvPr userDrawn="1"/>
        </p:nvSpPr>
        <p:spPr>
          <a:xfrm>
            <a:off x="457200" y="381000"/>
            <a:ext cx="8229600" cy="609600"/>
          </a:xfrm>
          <a:prstGeom prst="rect">
            <a:avLst/>
          </a:prstGeom>
        </p:spPr>
        <p:txBody>
          <a:bodyPr>
            <a:normAutofit/>
          </a:bodyPr>
          <a:lstStyle/>
          <a:p>
            <a:pPr defTabSz="457200">
              <a:spcBef>
                <a:spcPct val="0"/>
              </a:spcBef>
              <a:defRPr/>
            </a:pPr>
            <a:r>
              <a:rPr lang="hu-HU" sz="2400" b="1" cap="all">
                <a:solidFill>
                  <a:srgbClr val="FFFFFF"/>
                </a:solidFill>
                <a:latin typeface="Arial"/>
                <a:cs typeface="Arial"/>
              </a:rPr>
              <a:t>Click to edit Master title style</a:t>
            </a:r>
            <a:endParaRPr lang="en-US" sz="2400" b="1" cap="all">
              <a:solidFill>
                <a:srgbClr val="FFFFFF"/>
              </a:solidFill>
              <a:latin typeface="Arial"/>
              <a:cs typeface="Arial"/>
            </a:endParaRP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hu-HU" smtClean="0"/>
              <a:t>Click to edit Master title style</a:t>
            </a:r>
            <a:endParaRPr lang="en-US"/>
          </a:p>
        </p:txBody>
      </p:sp>
      <p:sp>
        <p:nvSpPr>
          <p:cNvPr id="3" name="Picture Placeholder 2"/>
          <p:cNvSpPr>
            <a:spLocks noGrp="1"/>
          </p:cNvSpPr>
          <p:nvPr>
            <p:ph type="pic" idx="1"/>
          </p:nvPr>
        </p:nvSpPr>
        <p:spPr>
          <a:xfrm>
            <a:off x="1792288" y="1524000"/>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5" name="Date Placeholder 4"/>
          <p:cNvSpPr>
            <a:spLocks noGrp="1"/>
          </p:cNvSpPr>
          <p:nvPr>
            <p:ph type="dt" sz="half" idx="10"/>
          </p:nvPr>
        </p:nvSpPr>
        <p:spPr/>
        <p:txBody>
          <a:bodyPr/>
          <a:lstStyle>
            <a:lvl1pPr>
              <a:defRPr/>
            </a:lvl1pPr>
          </a:lstStyle>
          <a:p>
            <a:pPr>
              <a:defRPr/>
            </a:pPr>
            <a:fld id="{328D415A-FC64-4498-9423-DFF8C08337A7}" type="datetimeFigureOut">
              <a:rPr lang="en-US"/>
              <a:pPr>
                <a:defRPr/>
              </a:pPr>
              <a:t>12/14/2016</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pPr>
              <a:defRPr/>
            </a:pPr>
            <a:fld id="{7661399F-D9A2-4FB4-B328-82B1D826EF01}" type="slidenum">
              <a:rPr lang="en-US"/>
              <a:pPr>
                <a:defRPr/>
              </a:pPr>
              <a:t>‹#›</a:t>
            </a:fld>
            <a:endParaRPr lang="en-US"/>
          </a:p>
        </p:txBody>
      </p:sp>
    </p:spTree>
    <p:extLst>
      <p:ext uri="{BB962C8B-B14F-4D97-AF65-F5344CB8AC3E}">
        <p14:creationId xmlns:p14="http://schemas.microsoft.com/office/powerpoint/2010/main" val="2361029384"/>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Elköszönő oldal">
    <p:spTree>
      <p:nvGrpSpPr>
        <p:cNvPr id="1" name=""/>
        <p:cNvGrpSpPr/>
        <p:nvPr/>
      </p:nvGrpSpPr>
      <p:grpSpPr>
        <a:xfrm>
          <a:off x="0" y="0"/>
          <a:ext cx="0" cy="0"/>
          <a:chOff x="0" y="0"/>
          <a:chExt cx="0" cy="0"/>
        </a:xfrm>
      </p:grpSpPr>
      <p:sp>
        <p:nvSpPr>
          <p:cNvPr id="2" name="Title 1"/>
          <p:cNvSpPr txBox="1">
            <a:spLocks/>
          </p:cNvSpPr>
          <p:nvPr userDrawn="1"/>
        </p:nvSpPr>
        <p:spPr>
          <a:xfrm>
            <a:off x="6099175" y="428625"/>
            <a:ext cx="2522538" cy="582613"/>
          </a:xfrm>
          <a:prstGeom prst="rect">
            <a:avLst/>
          </a:prstGeom>
        </p:spPr>
        <p:txBody>
          <a:bodyPr anchor="ctr">
            <a:normAutofit/>
          </a:bodyPr>
          <a:lstStyle>
            <a:lvl1pPr algn="ctr" defTabSz="457200" rtl="0" eaLnBrk="1" latinLnBrk="0" hangingPunct="1">
              <a:spcBef>
                <a:spcPct val="0"/>
              </a:spcBef>
              <a:buNone/>
              <a:defRPr sz="1200" kern="1200">
                <a:solidFill>
                  <a:schemeClr val="accent1">
                    <a:lumMod val="75000"/>
                  </a:schemeClr>
                </a:solidFill>
                <a:latin typeface="+mj-lt"/>
                <a:ea typeface="+mj-ea"/>
                <a:cs typeface="+mj-cs"/>
              </a:defRPr>
            </a:lvl1pPr>
          </a:lstStyle>
          <a:p>
            <a:pPr algn="r" fontAlgn="base">
              <a:spcAft>
                <a:spcPct val="0"/>
              </a:spcAft>
              <a:defRPr/>
            </a:pPr>
            <a:endParaRPr lang="en-US" dirty="0">
              <a:solidFill>
                <a:prstClr val="black"/>
              </a:solidFill>
            </a:endParaRPr>
          </a:p>
        </p:txBody>
      </p:sp>
    </p:spTree>
    <p:extLst>
      <p:ext uri="{BB962C8B-B14F-4D97-AF65-F5344CB8AC3E}">
        <p14:creationId xmlns:p14="http://schemas.microsoft.com/office/powerpoint/2010/main" val="728272340"/>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Belső oldal 1">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28736"/>
            <a:ext cx="7772400" cy="1285884"/>
          </a:xfrm>
        </p:spPr>
        <p:txBody>
          <a:bodyPr anchor="t">
            <a:normAutofit/>
          </a:bodyPr>
          <a:lstStyle>
            <a:lvl1pPr>
              <a:defRPr sz="3000">
                <a:solidFill>
                  <a:srgbClr val="A69765"/>
                </a:solidFill>
                <a:latin typeface="Times New Roman" pitchFamily="18" charset="0"/>
                <a:cs typeface="Times New Roman" pitchFamily="18" charset="0"/>
              </a:defRPr>
            </a:lvl1pPr>
          </a:lstStyle>
          <a:p>
            <a:r>
              <a:rPr lang="en-US" dirty="0" smtClean="0"/>
              <a:t>Click to edit Master title style</a:t>
            </a:r>
            <a:endParaRPr lang="hu-HU" dirty="0"/>
          </a:p>
        </p:txBody>
      </p:sp>
      <p:sp>
        <p:nvSpPr>
          <p:cNvPr id="3" name="Subtitle 2"/>
          <p:cNvSpPr>
            <a:spLocks noGrp="1"/>
          </p:cNvSpPr>
          <p:nvPr>
            <p:ph type="subTitle" idx="1"/>
          </p:nvPr>
        </p:nvSpPr>
        <p:spPr>
          <a:xfrm>
            <a:off x="1371600" y="2786058"/>
            <a:ext cx="6400800" cy="714380"/>
          </a:xfrm>
        </p:spPr>
        <p:txBody>
          <a:bodyPr>
            <a:normAutofit/>
          </a:bodyPr>
          <a:lstStyle>
            <a:lvl1pPr marL="0" indent="0" algn="ctr">
              <a:buNone/>
              <a:defRPr sz="1800">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hu-HU" dirty="0"/>
          </a:p>
        </p:txBody>
      </p:sp>
      <p:sp>
        <p:nvSpPr>
          <p:cNvPr id="8" name="Content Placeholder 4"/>
          <p:cNvSpPr>
            <a:spLocks noGrp="1"/>
          </p:cNvSpPr>
          <p:nvPr>
            <p:ph idx="13"/>
          </p:nvPr>
        </p:nvSpPr>
        <p:spPr bwMode="auto">
          <a:xfrm>
            <a:off x="785786" y="3571876"/>
            <a:ext cx="7572428" cy="1143008"/>
          </a:xfrm>
          <a:noFill/>
          <a:ln>
            <a:miter lim="800000"/>
            <a:headEnd/>
            <a:tailEnd/>
          </a:ln>
        </p:spPr>
        <p:txBody>
          <a:bodyPr>
            <a:normAutofit/>
          </a:bodyPr>
          <a:lstStyle>
            <a:lvl1pPr>
              <a:buNone/>
              <a:defRPr sz="1400">
                <a:latin typeface="Arial" pitchFamily="34" charset="0"/>
                <a:cs typeface="Arial" pitchFamily="34" charset="0"/>
              </a:defRPr>
            </a:lvl1pPr>
          </a:lstStyle>
          <a:p>
            <a:endParaRPr lang="hu-HU" dirty="0" smtClean="0"/>
          </a:p>
        </p:txBody>
      </p:sp>
      <p:sp>
        <p:nvSpPr>
          <p:cNvPr id="9" name="Content Placeholder 4"/>
          <p:cNvSpPr>
            <a:spLocks noGrp="1"/>
          </p:cNvSpPr>
          <p:nvPr>
            <p:ph idx="14"/>
          </p:nvPr>
        </p:nvSpPr>
        <p:spPr bwMode="auto">
          <a:xfrm>
            <a:off x="785786" y="4786322"/>
            <a:ext cx="7572428" cy="1000132"/>
          </a:xfrm>
          <a:noFill/>
          <a:ln>
            <a:miter lim="800000"/>
            <a:headEnd/>
            <a:tailEnd/>
          </a:ln>
        </p:spPr>
        <p:txBody>
          <a:bodyPr>
            <a:normAutofit/>
          </a:bodyPr>
          <a:lstStyle>
            <a:lvl1pPr algn="l">
              <a:buFont typeface="+mj-lt"/>
              <a:buAutoNum type="arabicPeriod"/>
              <a:defRPr sz="1400">
                <a:latin typeface="Arial" pitchFamily="34" charset="0"/>
                <a:cs typeface="Arial" pitchFamily="34" charset="0"/>
              </a:defRPr>
            </a:lvl1pPr>
          </a:lstStyle>
          <a:p>
            <a:endParaRPr lang="hu-HU" dirty="0" smtClean="0"/>
          </a:p>
        </p:txBody>
      </p:sp>
      <p:sp>
        <p:nvSpPr>
          <p:cNvPr id="6" name="Date Placeholder 3"/>
          <p:cNvSpPr>
            <a:spLocks noGrp="1"/>
          </p:cNvSpPr>
          <p:nvPr>
            <p:ph type="dt" sz="half" idx="15"/>
          </p:nvPr>
        </p:nvSpPr>
        <p:spPr/>
        <p:txBody>
          <a:bodyPr/>
          <a:lstStyle>
            <a:lvl1pPr>
              <a:defRPr/>
            </a:lvl1pPr>
          </a:lstStyle>
          <a:p>
            <a:pPr>
              <a:defRPr/>
            </a:pPr>
            <a:fld id="{20B284BD-1B50-4562-BAA6-8278FB5DDF7F}" type="datetimeFigureOut">
              <a:rPr lang="hu-HU"/>
              <a:pPr>
                <a:defRPr/>
              </a:pPr>
              <a:t>2016.12.14.</a:t>
            </a:fld>
            <a:endParaRPr lang="hu-HU"/>
          </a:p>
        </p:txBody>
      </p:sp>
      <p:sp>
        <p:nvSpPr>
          <p:cNvPr id="7" name="Footer Placeholder 4"/>
          <p:cNvSpPr>
            <a:spLocks noGrp="1"/>
          </p:cNvSpPr>
          <p:nvPr>
            <p:ph type="ftr" sz="quarter" idx="16"/>
          </p:nvPr>
        </p:nvSpPr>
        <p:spPr/>
        <p:txBody>
          <a:bodyPr/>
          <a:lstStyle>
            <a:lvl1pPr>
              <a:defRPr/>
            </a:lvl1pPr>
          </a:lstStyle>
          <a:p>
            <a:pPr>
              <a:defRPr/>
            </a:pPr>
            <a:endParaRPr lang="hu-HU"/>
          </a:p>
        </p:txBody>
      </p:sp>
    </p:spTree>
    <p:extLst>
      <p:ext uri="{BB962C8B-B14F-4D97-AF65-F5344CB8AC3E}">
        <p14:creationId xmlns:p14="http://schemas.microsoft.com/office/powerpoint/2010/main" val="365165432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x">
  <p:cSld name="Title - Center">
    <p:spTree>
      <p:nvGrpSpPr>
        <p:cNvPr id="1" name=""/>
        <p:cNvGrpSpPr/>
        <p:nvPr/>
      </p:nvGrpSpPr>
      <p:grpSpPr>
        <a:xfrm>
          <a:off x="0" y="0"/>
          <a:ext cx="0" cy="0"/>
          <a:chOff x="0" y="0"/>
          <a:chExt cx="0" cy="0"/>
        </a:xfrm>
      </p:grpSpPr>
      <p:sp>
        <p:nvSpPr>
          <p:cNvPr id="11" name="Shape 11"/>
          <p:cNvSpPr>
            <a:spLocks noGrp="1"/>
          </p:cNvSpPr>
          <p:nvPr>
            <p:ph type="title"/>
          </p:nvPr>
        </p:nvSpPr>
        <p:spPr>
          <a:xfrm>
            <a:off x="892969" y="2268141"/>
            <a:ext cx="7358063" cy="2321719"/>
          </a:xfrm>
          <a:prstGeom prst="rect">
            <a:avLst/>
          </a:prstGeom>
        </p:spPr>
        <p:txBody>
          <a:bodyPr lIns="0" tIns="0" rIns="0" bIns="0">
            <a:normAutofit/>
          </a:bodyPr>
          <a:lstStyle>
            <a:lvl1pPr>
              <a:defRPr>
                <a:uFillTx/>
              </a:defRPr>
            </a:lvl1pPr>
          </a:lstStyle>
          <a:p>
            <a:pPr lvl="0"/>
            <a:r>
              <a:rPr/>
              <a:t>Title Text</a:t>
            </a:r>
          </a:p>
        </p:txBody>
      </p:sp>
    </p:spTree>
    <p:extLst>
      <p:ext uri="{BB962C8B-B14F-4D97-AF65-F5344CB8AC3E}">
        <p14:creationId xmlns:p14="http://schemas.microsoft.com/office/powerpoint/2010/main" val="3020140294"/>
      </p:ext>
    </p:extLst>
  </p:cSld>
  <p:clrMapOvr>
    <a:masterClrMapping/>
  </p:clrMapOvr>
  <p:transition spd="med"/>
</p:sldLayout>
</file>

<file path=ppt/slideLayouts/slideLayout74.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u-HU" smtClean="0"/>
              <a:t>Click to edit Master title style</a:t>
            </a:r>
            <a:endParaRPr lang="en-US"/>
          </a:p>
        </p:txBody>
      </p:sp>
      <p:sp>
        <p:nvSpPr>
          <p:cNvPr id="3" name="Content Placeholder 2"/>
          <p:cNvSpPr>
            <a:spLocks noGrp="1"/>
          </p:cNvSpPr>
          <p:nvPr>
            <p:ph sz="half" idx="1"/>
          </p:nvPr>
        </p:nvSpPr>
        <p:spPr>
          <a:xfrm>
            <a:off x="457200" y="1600201"/>
            <a:ext cx="4572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hu-HU" dirty="0" smtClean="0"/>
              <a:t>Click to edit Master text styles</a:t>
            </a:r>
          </a:p>
          <a:p>
            <a:pPr lvl="1"/>
            <a:r>
              <a:rPr lang="hu-HU" dirty="0" smtClean="0"/>
              <a:t>Second level</a:t>
            </a:r>
          </a:p>
          <a:p>
            <a:pPr lvl="2"/>
            <a:r>
              <a:rPr lang="hu-HU" dirty="0" smtClean="0"/>
              <a:t>Third level</a:t>
            </a:r>
          </a:p>
          <a:p>
            <a:pPr lvl="3"/>
            <a:r>
              <a:rPr lang="hu-HU" dirty="0" smtClean="0"/>
              <a:t>Fourth level</a:t>
            </a:r>
          </a:p>
          <a:p>
            <a:pPr lvl="4"/>
            <a:r>
              <a:rPr lang="hu-HU" dirty="0" smtClean="0"/>
              <a:t>Fifth level</a:t>
            </a:r>
            <a:endParaRPr lang="en-US" dirty="0"/>
          </a:p>
        </p:txBody>
      </p:sp>
      <p:sp>
        <p:nvSpPr>
          <p:cNvPr id="9" name="Picture Placeholder 8"/>
          <p:cNvSpPr>
            <a:spLocks noGrp="1"/>
          </p:cNvSpPr>
          <p:nvPr>
            <p:ph type="pic" sz="quarter" idx="13"/>
          </p:nvPr>
        </p:nvSpPr>
        <p:spPr>
          <a:xfrm>
            <a:off x="5334000" y="1600200"/>
            <a:ext cx="3352800" cy="4114800"/>
          </a:xfrm>
        </p:spPr>
        <p:txBody>
          <a:bodyPr/>
          <a:lstStyle/>
          <a:p>
            <a:pPr lvl="0"/>
            <a:endParaRPr lang="en-US" noProof="0"/>
          </a:p>
        </p:txBody>
      </p:sp>
    </p:spTree>
    <p:extLst>
      <p:ext uri="{BB962C8B-B14F-4D97-AF65-F5344CB8AC3E}">
        <p14:creationId xmlns:p14="http://schemas.microsoft.com/office/powerpoint/2010/main" val="210795890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 name="Shape 31"/>
          <p:cNvSpPr>
            <a:spLocks noGrp="1"/>
          </p:cNvSpPr>
          <p:nvPr>
            <p:ph type="sldNum" sz="quarter" idx="10"/>
          </p:nvPr>
        </p:nvSpPr>
        <p:spPr bwMode="auto">
          <a:xfrm>
            <a:off x="6740525" y="6421438"/>
            <a:ext cx="2133600" cy="246062"/>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400000"/>
                <a:headEnd/>
                <a:tailEnd/>
              </a14:hiddenLine>
            </a:ext>
          </a:extLst>
        </p:spPr>
        <p:txBody>
          <a:bodyPr wrap="square" lIns="45717" tIns="45717" rIns="45717" bIns="45717" numCol="1" anchorCtr="0" compatLnSpc="1">
            <a:prstTxWarp prst="textNoShape">
              <a:avLst/>
            </a:prstTxWarp>
            <a:spAutoFit/>
          </a:bodyPr>
          <a:lstStyle>
            <a:lvl1pPr defTabSz="641350" fontAlgn="base">
              <a:spcBef>
                <a:spcPct val="0"/>
              </a:spcBef>
              <a:spcAft>
                <a:spcPct val="0"/>
              </a:spcAft>
              <a:defRPr sz="1000">
                <a:solidFill>
                  <a:srgbClr val="A69765"/>
                </a:solidFill>
                <a:latin typeface="Times New Roman" pitchFamily="18" charset="0"/>
                <a:cs typeface="Times New Roman" pitchFamily="18" charset="0"/>
                <a:sym typeface="Times New Roman" pitchFamily="18" charset="0"/>
              </a:defRPr>
            </a:lvl1pPr>
          </a:lstStyle>
          <a:p>
            <a:pPr>
              <a:defRPr/>
            </a:pPr>
            <a:fld id="{F9CA330A-B22A-49AB-AAAD-A42D8414DA57}" type="slidenum">
              <a:rPr lang="hu-HU"/>
              <a:pPr>
                <a:defRPr/>
              </a:pPr>
              <a:t>‹#›</a:t>
            </a:fld>
            <a:endParaRPr lang="hu-HU"/>
          </a:p>
        </p:txBody>
      </p:sp>
    </p:spTree>
    <p:extLst>
      <p:ext uri="{BB962C8B-B14F-4D97-AF65-F5344CB8AC3E}">
        <p14:creationId xmlns:p14="http://schemas.microsoft.com/office/powerpoint/2010/main" val="2625648862"/>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457200" y="273050"/>
            <a:ext cx="3008313" cy="1162050"/>
          </a:xfrm>
        </p:spPr>
        <p:txBody>
          <a:bodyPr anchor="b"/>
          <a:lstStyle>
            <a:lvl1pPr algn="l">
              <a:defRPr sz="2000" b="1"/>
            </a:lvl1pPr>
          </a:lstStyle>
          <a:p>
            <a:r>
              <a:rPr lang="hu-HU" smtClean="0"/>
              <a:t>Mintacím szerkesztése</a:t>
            </a:r>
            <a:endParaRPr lang="hu-HU"/>
          </a:p>
        </p:txBody>
      </p:sp>
      <p:sp>
        <p:nvSpPr>
          <p:cNvPr id="3" name="Tartalom helye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Szöveg hely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B1049448-F6D5-4A0E-BA3B-A979310BDC26}" type="datetimeFigureOut">
              <a:rPr lang="hu-HU" smtClean="0">
                <a:solidFill>
                  <a:prstClr val="black">
                    <a:tint val="75000"/>
                  </a:prstClr>
                </a:solidFill>
              </a:rPr>
              <a:pPr/>
              <a:t>2016.12.14.</a:t>
            </a:fld>
            <a:endParaRPr lang="hu-HU">
              <a:solidFill>
                <a:prstClr val="black">
                  <a:tint val="75000"/>
                </a:prstClr>
              </a:solidFill>
            </a:endParaRPr>
          </a:p>
        </p:txBody>
      </p:sp>
      <p:sp>
        <p:nvSpPr>
          <p:cNvPr id="6" name="Élőláb helye 5"/>
          <p:cNvSpPr>
            <a:spLocks noGrp="1"/>
          </p:cNvSpPr>
          <p:nvPr>
            <p:ph type="ftr" sz="quarter" idx="11"/>
          </p:nvPr>
        </p:nvSpPr>
        <p:spPr/>
        <p:txBody>
          <a:bodyPr/>
          <a:lstStyle/>
          <a:p>
            <a:endParaRPr lang="hu-HU">
              <a:solidFill>
                <a:prstClr val="black">
                  <a:tint val="75000"/>
                </a:prstClr>
              </a:solidFill>
            </a:endParaRPr>
          </a:p>
        </p:txBody>
      </p:sp>
      <p:sp>
        <p:nvSpPr>
          <p:cNvPr id="7" name="Dia számának helye 6"/>
          <p:cNvSpPr>
            <a:spLocks noGrp="1"/>
          </p:cNvSpPr>
          <p:nvPr>
            <p:ph type="sldNum" sz="quarter" idx="12"/>
          </p:nvPr>
        </p:nvSpPr>
        <p:spPr/>
        <p:txBody>
          <a:bodyPr/>
          <a:lstStyle/>
          <a:p>
            <a:fld id="{300E392F-423A-4B2F-819A-04E49CF4C524}" type="slidenum">
              <a:rPr lang="hu-HU" smtClean="0">
                <a:solidFill>
                  <a:prstClr val="black">
                    <a:tint val="75000"/>
                  </a:prstClr>
                </a:solidFill>
              </a:rPr>
              <a:pPr/>
              <a:t>‹#›</a:t>
            </a:fld>
            <a:endParaRPr lang="hu-HU">
              <a:solidFill>
                <a:prstClr val="black">
                  <a:tint val="75000"/>
                </a:prstClr>
              </a:solidFill>
            </a:endParaRPr>
          </a:p>
        </p:txBody>
      </p:sp>
    </p:spTree>
    <p:extLst>
      <p:ext uri="{BB962C8B-B14F-4D97-AF65-F5344CB8AC3E}">
        <p14:creationId xmlns:p14="http://schemas.microsoft.com/office/powerpoint/2010/main" val="31139575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p:cNvSpPr>
            <a:spLocks noGrp="1"/>
          </p:cNvSpPr>
          <p:nvPr>
            <p:ph type="title"/>
          </p:nvPr>
        </p:nvSpPr>
        <p:spPr>
          <a:xfrm>
            <a:off x="1792288" y="4800600"/>
            <a:ext cx="5486400" cy="566738"/>
          </a:xfrm>
        </p:spPr>
        <p:txBody>
          <a:bodyPr anchor="b"/>
          <a:lstStyle>
            <a:lvl1pPr algn="l">
              <a:defRPr sz="2000" b="1"/>
            </a:lvl1pPr>
          </a:lstStyle>
          <a:p>
            <a:r>
              <a:rPr lang="hu-HU" smtClean="0"/>
              <a:t>Mintacím szerkesztése</a:t>
            </a:r>
            <a:endParaRPr lang="hu-HU"/>
          </a:p>
        </p:txBody>
      </p:sp>
      <p:sp>
        <p:nvSpPr>
          <p:cNvPr id="3" name="Kép hely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u-HU" smtClean="0"/>
              <a:t>Mintaszöveg szerkesztése</a:t>
            </a:r>
          </a:p>
        </p:txBody>
      </p:sp>
      <p:sp>
        <p:nvSpPr>
          <p:cNvPr id="5" name="Dátum helye 4"/>
          <p:cNvSpPr>
            <a:spLocks noGrp="1"/>
          </p:cNvSpPr>
          <p:nvPr>
            <p:ph type="dt" sz="half" idx="10"/>
          </p:nvPr>
        </p:nvSpPr>
        <p:spPr/>
        <p:txBody>
          <a:bodyPr/>
          <a:lstStyle/>
          <a:p>
            <a:fld id="{B1049448-F6D5-4A0E-BA3B-A979310BDC26}" type="datetimeFigureOut">
              <a:rPr lang="hu-HU" smtClean="0">
                <a:solidFill>
                  <a:prstClr val="black">
                    <a:tint val="75000"/>
                  </a:prstClr>
                </a:solidFill>
              </a:rPr>
              <a:pPr/>
              <a:t>2016.12.14.</a:t>
            </a:fld>
            <a:endParaRPr lang="hu-HU">
              <a:solidFill>
                <a:prstClr val="black">
                  <a:tint val="75000"/>
                </a:prstClr>
              </a:solidFill>
            </a:endParaRPr>
          </a:p>
        </p:txBody>
      </p:sp>
      <p:sp>
        <p:nvSpPr>
          <p:cNvPr id="6" name="Élőláb helye 5"/>
          <p:cNvSpPr>
            <a:spLocks noGrp="1"/>
          </p:cNvSpPr>
          <p:nvPr>
            <p:ph type="ftr" sz="quarter" idx="11"/>
          </p:nvPr>
        </p:nvSpPr>
        <p:spPr/>
        <p:txBody>
          <a:bodyPr/>
          <a:lstStyle/>
          <a:p>
            <a:endParaRPr lang="hu-HU">
              <a:solidFill>
                <a:prstClr val="black">
                  <a:tint val="75000"/>
                </a:prstClr>
              </a:solidFill>
            </a:endParaRPr>
          </a:p>
        </p:txBody>
      </p:sp>
      <p:sp>
        <p:nvSpPr>
          <p:cNvPr id="7" name="Dia számának helye 6"/>
          <p:cNvSpPr>
            <a:spLocks noGrp="1"/>
          </p:cNvSpPr>
          <p:nvPr>
            <p:ph type="sldNum" sz="quarter" idx="12"/>
          </p:nvPr>
        </p:nvSpPr>
        <p:spPr/>
        <p:txBody>
          <a:bodyPr/>
          <a:lstStyle/>
          <a:p>
            <a:fld id="{300E392F-423A-4B2F-819A-04E49CF4C524}" type="slidenum">
              <a:rPr lang="hu-HU" smtClean="0">
                <a:solidFill>
                  <a:prstClr val="black">
                    <a:tint val="75000"/>
                  </a:prstClr>
                </a:solidFill>
              </a:rPr>
              <a:pPr/>
              <a:t>‹#›</a:t>
            </a:fld>
            <a:endParaRPr lang="hu-HU">
              <a:solidFill>
                <a:prstClr val="black">
                  <a:tint val="75000"/>
                </a:prstClr>
              </a:solidFill>
            </a:endParaRPr>
          </a:p>
        </p:txBody>
      </p:sp>
    </p:spTree>
    <p:extLst>
      <p:ext uri="{BB962C8B-B14F-4D97-AF65-F5344CB8AC3E}">
        <p14:creationId xmlns:p14="http://schemas.microsoft.com/office/powerpoint/2010/main" val="13727090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jpe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slideLayout" Target="../slideLayouts/slideLayout40.xml"/><Relationship Id="rId3" Type="http://schemas.openxmlformats.org/officeDocument/2006/relationships/slideLayout" Target="../slideLayouts/slideLayout25.xml"/><Relationship Id="rId21" Type="http://schemas.openxmlformats.org/officeDocument/2006/relationships/image" Target="../media/image1.jpeg"/><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slideLayout" Target="../slideLayouts/slideLayout39.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20" Type="http://schemas.openxmlformats.org/officeDocument/2006/relationships/theme" Target="../theme/theme2.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19" Type="http://schemas.openxmlformats.org/officeDocument/2006/relationships/slideLayout" Target="../slideLayouts/slideLayout41.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18" Type="http://schemas.openxmlformats.org/officeDocument/2006/relationships/image" Target="../media/image1.jpeg"/><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theme" Target="../theme/theme3.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slideLayout" Target="../slideLayouts/slideLayout75.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20" Type="http://schemas.openxmlformats.org/officeDocument/2006/relationships/image" Target="../media/image1.jpeg"/><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10" Type="http://schemas.openxmlformats.org/officeDocument/2006/relationships/slideLayout" Target="../slideLayouts/slideLayout67.xml"/><Relationship Id="rId19" Type="http://schemas.openxmlformats.org/officeDocument/2006/relationships/theme" Target="../theme/theme4.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hu-HU" smtClean="0"/>
              <a:t>Mintacím szerkesztése</a:t>
            </a:r>
            <a:endParaRPr lang="hu-HU"/>
          </a:p>
        </p:txBody>
      </p:sp>
      <p:sp>
        <p:nvSpPr>
          <p:cNvPr id="3" name="Szöveg hely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hu-HU" smtClean="0"/>
              <a:t>Mintaszöveg szerkesztése</a:t>
            </a:r>
          </a:p>
          <a:p>
            <a:pPr lvl="1"/>
            <a:r>
              <a:rPr lang="hu-HU" smtClean="0"/>
              <a:t>Második szint</a:t>
            </a:r>
          </a:p>
          <a:p>
            <a:pPr lvl="2"/>
            <a:r>
              <a:rPr lang="hu-HU" smtClean="0"/>
              <a:t>Harmadik szint</a:t>
            </a:r>
          </a:p>
          <a:p>
            <a:pPr lvl="3"/>
            <a:r>
              <a:rPr lang="hu-HU" smtClean="0"/>
              <a:t>Negyedik szint</a:t>
            </a:r>
          </a:p>
          <a:p>
            <a:pPr lvl="4"/>
            <a:r>
              <a:rPr lang="hu-HU" smtClean="0"/>
              <a:t>Ötödik szint</a:t>
            </a:r>
            <a:endParaRPr lang="hu-HU"/>
          </a:p>
        </p:txBody>
      </p:sp>
      <p:sp>
        <p:nvSpPr>
          <p:cNvPr id="4" name="Dátum hely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457200"/>
            <a:fld id="{B1049448-F6D5-4A0E-BA3B-A979310BDC26}" type="datetimeFigureOut">
              <a:rPr lang="hu-HU" smtClean="0">
                <a:solidFill>
                  <a:prstClr val="black">
                    <a:tint val="75000"/>
                  </a:prstClr>
                </a:solidFill>
              </a:rPr>
              <a:pPr defTabSz="457200"/>
              <a:t>2016.12.14.</a:t>
            </a:fld>
            <a:endParaRPr lang="hu-HU">
              <a:solidFill>
                <a:prstClr val="black">
                  <a:tint val="75000"/>
                </a:prstClr>
              </a:solidFill>
            </a:endParaRPr>
          </a:p>
        </p:txBody>
      </p:sp>
      <p:sp>
        <p:nvSpPr>
          <p:cNvPr id="5" name="Élőláb hely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457200"/>
            <a:endParaRPr lang="hu-HU">
              <a:solidFill>
                <a:prstClr val="black">
                  <a:tint val="75000"/>
                </a:prstClr>
              </a:solidFill>
            </a:endParaRPr>
          </a:p>
        </p:txBody>
      </p:sp>
      <p:sp>
        <p:nvSpPr>
          <p:cNvPr id="6" name="Dia számának hely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457200"/>
            <a:fld id="{300E392F-423A-4B2F-819A-04E49CF4C524}" type="slidenum">
              <a:rPr lang="hu-HU" smtClean="0">
                <a:solidFill>
                  <a:prstClr val="black">
                    <a:tint val="75000"/>
                  </a:prstClr>
                </a:solidFill>
              </a:rPr>
              <a:pPr defTabSz="457200"/>
              <a:t>‹#›</a:t>
            </a:fld>
            <a:endParaRPr lang="hu-HU">
              <a:solidFill>
                <a:prstClr val="black">
                  <a:tint val="75000"/>
                </a:prstClr>
              </a:solidFill>
            </a:endParaRPr>
          </a:p>
        </p:txBody>
      </p:sp>
      <p:pic>
        <p:nvPicPr>
          <p:cNvPr id="7" name="Picture 8" descr="prezentacio_2020_beliv_bg_ME.jpg"/>
          <p:cNvPicPr>
            <a:picLocks noChangeAspect="1"/>
          </p:cNvPicPr>
          <p:nvPr userDrawn="1"/>
        </p:nvPicPr>
        <p:blipFill>
          <a:blip r:embed="rId24"/>
          <a:stretch>
            <a:fillRect/>
          </a:stretch>
        </p:blipFill>
        <p:spPr>
          <a:xfrm>
            <a:off x="715" y="0"/>
            <a:ext cx="9142569" cy="6857998"/>
          </a:xfrm>
          <a:prstGeom prst="rect">
            <a:avLst/>
          </a:prstGeom>
        </p:spPr>
      </p:pic>
    </p:spTree>
    <p:extLst>
      <p:ext uri="{BB962C8B-B14F-4D97-AF65-F5344CB8AC3E}">
        <p14:creationId xmlns:p14="http://schemas.microsoft.com/office/powerpoint/2010/main" val="746015080"/>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 id="2147483709" r:id="rId13"/>
    <p:sldLayoutId id="2147483710" r:id="rId14"/>
    <p:sldLayoutId id="2147483764" r:id="rId15"/>
    <p:sldLayoutId id="2147483691" r:id="rId16"/>
    <p:sldLayoutId id="2147483693" r:id="rId17"/>
    <p:sldLayoutId id="2147483694" r:id="rId18"/>
    <p:sldLayoutId id="2147483673" r:id="rId19"/>
    <p:sldLayoutId id="2147483674" r:id="rId20"/>
    <p:sldLayoutId id="2147483675" r:id="rId21"/>
    <p:sldLayoutId id="2147483676" r:id="rId2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Cím hely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hu-HU" altLang="hu-HU" smtClean="0"/>
              <a:t>Mintacím szerkesztése</a:t>
            </a:r>
          </a:p>
        </p:txBody>
      </p:sp>
      <p:sp>
        <p:nvSpPr>
          <p:cNvPr id="9219" name="Szöveg hely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hu-HU" altLang="hu-HU" smtClean="0"/>
              <a:t>Mintaszöveg szerkesztése</a:t>
            </a:r>
          </a:p>
          <a:p>
            <a:pPr lvl="1"/>
            <a:r>
              <a:rPr lang="hu-HU" altLang="hu-HU" smtClean="0"/>
              <a:t>Második szint</a:t>
            </a:r>
          </a:p>
          <a:p>
            <a:pPr lvl="2"/>
            <a:r>
              <a:rPr lang="hu-HU" altLang="hu-HU" smtClean="0"/>
              <a:t>Harmadik szint</a:t>
            </a:r>
          </a:p>
          <a:p>
            <a:pPr lvl="3"/>
            <a:r>
              <a:rPr lang="hu-HU" altLang="hu-HU" smtClean="0"/>
              <a:t>Negyedik szint</a:t>
            </a:r>
          </a:p>
          <a:p>
            <a:pPr lvl="4"/>
            <a:r>
              <a:rPr lang="hu-HU" altLang="hu-HU" smtClean="0"/>
              <a:t>Ötödik szint</a:t>
            </a:r>
          </a:p>
        </p:txBody>
      </p:sp>
      <p:sp>
        <p:nvSpPr>
          <p:cNvPr id="4" name="Dátum hely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defRPr>
            </a:lvl1pPr>
          </a:lstStyle>
          <a:p>
            <a:pPr defTabSz="457200">
              <a:defRPr/>
            </a:pPr>
            <a:fld id="{FBEA73ED-7A49-40C4-BD19-EA7C5C405A22}" type="datetimeFigureOut">
              <a:rPr lang="hu-HU"/>
              <a:pPr defTabSz="457200">
                <a:defRPr/>
              </a:pPr>
              <a:t>2016.12.14.</a:t>
            </a:fld>
            <a:endParaRPr lang="hu-HU"/>
          </a:p>
        </p:txBody>
      </p:sp>
      <p:sp>
        <p:nvSpPr>
          <p:cNvPr id="5" name="Élőláb hely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defRPr>
            </a:lvl1pPr>
          </a:lstStyle>
          <a:p>
            <a:pPr defTabSz="457200">
              <a:defRPr/>
            </a:pPr>
            <a:endParaRPr lang="hu-HU"/>
          </a:p>
        </p:txBody>
      </p:sp>
      <p:sp>
        <p:nvSpPr>
          <p:cNvPr id="6" name="Dia számának hely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defTabSz="457200">
              <a:defRPr/>
            </a:pPr>
            <a:fld id="{B9113107-FA4C-4570-BCE7-01AAE4A448DA}" type="slidenum">
              <a:rPr lang="hu-HU"/>
              <a:pPr defTabSz="457200">
                <a:defRPr/>
              </a:pPr>
              <a:t>‹#›</a:t>
            </a:fld>
            <a:endParaRPr lang="hu-HU"/>
          </a:p>
        </p:txBody>
      </p:sp>
      <p:pic>
        <p:nvPicPr>
          <p:cNvPr id="9223" name="Picture 8" descr="prezentacio_2020_beliv_bg_ME.jpg"/>
          <p:cNvPicPr>
            <a:picLocks noChangeAspect="1"/>
          </p:cNvPicPr>
          <p:nvPr userDrawn="1"/>
        </p:nvPicPr>
        <p:blipFill>
          <a:blip r:embed="rId2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5037962"/>
      </p:ext>
    </p:extLst>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 id="2147483777" r:id="rId12"/>
    <p:sldLayoutId id="2147483778" r:id="rId13"/>
    <p:sldLayoutId id="2147483779" r:id="rId14"/>
    <p:sldLayoutId id="2147483780" r:id="rId15"/>
    <p:sldLayoutId id="2147483781" r:id="rId16"/>
    <p:sldLayoutId id="2147483782" r:id="rId17"/>
    <p:sldLayoutId id="2147483783" r:id="rId18"/>
    <p:sldLayoutId id="2147483784" r:id="rId19"/>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Cím hely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hu-HU" altLang="hu-HU" smtClean="0"/>
              <a:t>Mintacím szerkesztése</a:t>
            </a:r>
          </a:p>
        </p:txBody>
      </p:sp>
      <p:sp>
        <p:nvSpPr>
          <p:cNvPr id="4099" name="Szöveg hely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hu-HU" altLang="hu-HU" smtClean="0"/>
              <a:t>Mintaszöveg szerkesztése</a:t>
            </a:r>
          </a:p>
          <a:p>
            <a:pPr lvl="1"/>
            <a:r>
              <a:rPr lang="hu-HU" altLang="hu-HU" smtClean="0"/>
              <a:t>Második szint</a:t>
            </a:r>
          </a:p>
          <a:p>
            <a:pPr lvl="2"/>
            <a:r>
              <a:rPr lang="hu-HU" altLang="hu-HU" smtClean="0"/>
              <a:t>Harmadik szint</a:t>
            </a:r>
          </a:p>
          <a:p>
            <a:pPr lvl="3"/>
            <a:r>
              <a:rPr lang="hu-HU" altLang="hu-HU" smtClean="0"/>
              <a:t>Negyedik szint</a:t>
            </a:r>
          </a:p>
          <a:p>
            <a:pPr lvl="4"/>
            <a:r>
              <a:rPr lang="hu-HU" altLang="hu-HU" smtClean="0"/>
              <a:t>Ötödik szint</a:t>
            </a:r>
          </a:p>
        </p:txBody>
      </p:sp>
      <p:sp>
        <p:nvSpPr>
          <p:cNvPr id="4" name="Dátum hely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defRPr>
            </a:lvl1pPr>
          </a:lstStyle>
          <a:p>
            <a:pPr defTabSz="457200">
              <a:defRPr/>
            </a:pPr>
            <a:fld id="{A6241404-91F2-4F22-B016-099864FEF17F}" type="datetimeFigureOut">
              <a:rPr lang="hu-HU"/>
              <a:pPr defTabSz="457200">
                <a:defRPr/>
              </a:pPr>
              <a:t>2016.12.14.</a:t>
            </a:fld>
            <a:endParaRPr lang="hu-HU"/>
          </a:p>
        </p:txBody>
      </p:sp>
      <p:sp>
        <p:nvSpPr>
          <p:cNvPr id="5" name="Élőláb hely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defRPr>
            </a:lvl1pPr>
          </a:lstStyle>
          <a:p>
            <a:pPr defTabSz="457200">
              <a:defRPr/>
            </a:pPr>
            <a:endParaRPr lang="hu-HU"/>
          </a:p>
        </p:txBody>
      </p:sp>
      <p:sp>
        <p:nvSpPr>
          <p:cNvPr id="6" name="Dia számának hely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defTabSz="457200">
              <a:defRPr/>
            </a:pPr>
            <a:fld id="{827703BD-991D-49DA-83B7-2374236C99E1}" type="slidenum">
              <a:rPr lang="hu-HU"/>
              <a:pPr defTabSz="457200">
                <a:defRPr/>
              </a:pPr>
              <a:t>‹#›</a:t>
            </a:fld>
            <a:endParaRPr lang="hu-HU"/>
          </a:p>
        </p:txBody>
      </p:sp>
      <p:pic>
        <p:nvPicPr>
          <p:cNvPr id="4103" name="Picture 8" descr="prezentacio_2020_beliv_bg_ME.jpg"/>
          <p:cNvPicPr>
            <a:picLocks noChangeAspect="1"/>
          </p:cNvPicPr>
          <p:nvPr userDrawn="1"/>
        </p:nvPicPr>
        <p:blipFill>
          <a:blip r:embed="rId18">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02782270"/>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 id="2147483798" r:id="rId13"/>
    <p:sldLayoutId id="2147483799" r:id="rId14"/>
    <p:sldLayoutId id="2147483800" r:id="rId15"/>
    <p:sldLayoutId id="2147483801" r:id="rId16"/>
  </p:sldLayoutIdLst>
  <p:transition spd="slow">
    <p:push/>
  </p:transition>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Cím helye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hu-HU" altLang="hu-HU" smtClean="0"/>
              <a:t>Mintacím szerkesztése</a:t>
            </a:r>
          </a:p>
        </p:txBody>
      </p:sp>
      <p:sp>
        <p:nvSpPr>
          <p:cNvPr id="5123" name="Szöveg helye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hu-HU" altLang="hu-HU" smtClean="0"/>
              <a:t>Mintaszöveg szerkesztése</a:t>
            </a:r>
          </a:p>
          <a:p>
            <a:pPr lvl="1"/>
            <a:r>
              <a:rPr lang="hu-HU" altLang="hu-HU" smtClean="0"/>
              <a:t>Második szint</a:t>
            </a:r>
          </a:p>
          <a:p>
            <a:pPr lvl="2"/>
            <a:r>
              <a:rPr lang="hu-HU" altLang="hu-HU" smtClean="0"/>
              <a:t>Harmadik szint</a:t>
            </a:r>
          </a:p>
          <a:p>
            <a:pPr lvl="3"/>
            <a:r>
              <a:rPr lang="hu-HU" altLang="hu-HU" smtClean="0"/>
              <a:t>Negyedik szint</a:t>
            </a:r>
          </a:p>
          <a:p>
            <a:pPr lvl="4"/>
            <a:r>
              <a:rPr lang="hu-HU" altLang="hu-HU" smtClean="0"/>
              <a:t>Ötödik szint</a:t>
            </a:r>
          </a:p>
        </p:txBody>
      </p:sp>
      <p:sp>
        <p:nvSpPr>
          <p:cNvPr id="4" name="Dátum hely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mn-lt"/>
              </a:defRPr>
            </a:lvl1pPr>
          </a:lstStyle>
          <a:p>
            <a:pPr defTabSz="457200">
              <a:defRPr/>
            </a:pPr>
            <a:fld id="{405CCE13-E575-4F33-827F-7F3CBD769B5B}" type="datetimeFigureOut">
              <a:rPr lang="hu-HU"/>
              <a:pPr defTabSz="457200">
                <a:defRPr/>
              </a:pPr>
              <a:t>2016.12.14.</a:t>
            </a:fld>
            <a:endParaRPr lang="hu-HU"/>
          </a:p>
        </p:txBody>
      </p:sp>
      <p:sp>
        <p:nvSpPr>
          <p:cNvPr id="5" name="Élőláb hely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mn-lt"/>
              </a:defRPr>
            </a:lvl1pPr>
          </a:lstStyle>
          <a:p>
            <a:pPr defTabSz="457200">
              <a:defRPr/>
            </a:pPr>
            <a:endParaRPr lang="hu-HU"/>
          </a:p>
        </p:txBody>
      </p:sp>
      <p:sp>
        <p:nvSpPr>
          <p:cNvPr id="6" name="Dia számának hely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mn-lt"/>
              </a:defRPr>
            </a:lvl1pPr>
          </a:lstStyle>
          <a:p>
            <a:pPr defTabSz="457200">
              <a:defRPr/>
            </a:pPr>
            <a:fld id="{20D27515-AD9D-4D73-80C2-CEFE5277CB10}" type="slidenum">
              <a:rPr lang="hu-HU"/>
              <a:pPr defTabSz="457200">
                <a:defRPr/>
              </a:pPr>
              <a:t>‹#›</a:t>
            </a:fld>
            <a:endParaRPr lang="hu-HU"/>
          </a:p>
        </p:txBody>
      </p:sp>
      <p:pic>
        <p:nvPicPr>
          <p:cNvPr id="5127" name="Picture 8" descr="prezentacio_2020_beliv_bg_ME.jpg"/>
          <p:cNvPicPr>
            <a:picLocks noChangeAspect="1"/>
          </p:cNvPicPr>
          <p:nvPr userDrawn="1"/>
        </p:nvPicPr>
        <p:blipFill>
          <a:blip r:embed="rId20">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11453398"/>
      </p:ext>
    </p:extLst>
  </p:cSld>
  <p:clrMap bg1="lt1" tx1="dk1" bg2="lt2" tx2="dk2" accent1="accent1" accent2="accent2" accent3="accent3" accent4="accent4" accent5="accent5" accent6="accent6" hlink="hlink" folHlink="folHlink"/>
  <p:sldLayoutIdLst>
    <p:sldLayoutId id="2147483803" r:id="rId1"/>
    <p:sldLayoutId id="2147483804" r:id="rId2"/>
    <p:sldLayoutId id="2147483805" r:id="rId3"/>
    <p:sldLayoutId id="2147483806" r:id="rId4"/>
    <p:sldLayoutId id="2147483807" r:id="rId5"/>
    <p:sldLayoutId id="2147483808" r:id="rId6"/>
    <p:sldLayoutId id="2147483809" r:id="rId7"/>
    <p:sldLayoutId id="2147483810" r:id="rId8"/>
    <p:sldLayoutId id="2147483811" r:id="rId9"/>
    <p:sldLayoutId id="2147483812" r:id="rId10"/>
    <p:sldLayoutId id="2147483813" r:id="rId11"/>
    <p:sldLayoutId id="2147483814" r:id="rId12"/>
    <p:sldLayoutId id="2147483815" r:id="rId13"/>
    <p:sldLayoutId id="2147483816" r:id="rId14"/>
    <p:sldLayoutId id="2147483817" r:id="rId15"/>
    <p:sldLayoutId id="2147483818" r:id="rId16"/>
    <p:sldLayoutId id="2147483819" r:id="rId17"/>
    <p:sldLayoutId id="2147483820" r:id="rId18"/>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ec.europa.eu/DocsRoom/documents/15582/attachments/1/translations/hu/renditions/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59.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5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9" name="Title 14"/>
          <p:cNvSpPr>
            <a:spLocks noGrp="1"/>
          </p:cNvSpPr>
          <p:nvPr>
            <p:ph type="title"/>
          </p:nvPr>
        </p:nvSpPr>
        <p:spPr>
          <a:xfrm>
            <a:off x="4211960" y="1268760"/>
            <a:ext cx="4932040" cy="3384376"/>
          </a:xfrm>
        </p:spPr>
        <p:txBody>
          <a:bodyPr rtlCol="0"/>
          <a:lstStyle/>
          <a:p>
            <a:pPr algn="ctr">
              <a:defRPr/>
            </a:pPr>
            <a:r>
              <a:rPr lang="hu-HU" sz="2800" cap="small" dirty="0" smtClean="0"/>
              <a:t>Társadalmi célú vállalkozások ösztönzése</a:t>
            </a:r>
            <a:r>
              <a:rPr lang="hu-HU" sz="3500" dirty="0">
                <a:latin typeface="Arial" pitchFamily="34" charset="0"/>
                <a:cs typeface="Arial" pitchFamily="34" charset="0"/>
              </a:rPr>
              <a:t/>
            </a:r>
            <a:br>
              <a:rPr lang="hu-HU" sz="3500" dirty="0">
                <a:latin typeface="Arial" pitchFamily="34" charset="0"/>
                <a:cs typeface="Arial" pitchFamily="34" charset="0"/>
              </a:rPr>
            </a:br>
            <a:r>
              <a:rPr lang="hu-HU" sz="2800" cap="small" dirty="0"/>
              <a:t>A </a:t>
            </a:r>
            <a:r>
              <a:rPr lang="hu-HU" sz="2800" cap="small" dirty="0" smtClean="0"/>
              <a:t/>
            </a:r>
            <a:br>
              <a:rPr lang="hu-HU" sz="2800" cap="small" dirty="0" smtClean="0"/>
            </a:br>
            <a:r>
              <a:rPr lang="hu-HU" sz="2800" cap="small" dirty="0" smtClean="0"/>
              <a:t>Gazdaságfejlesztési </a:t>
            </a:r>
            <a:r>
              <a:rPr lang="hu-HU" sz="2800" cap="small" dirty="0"/>
              <a:t>és Innovációs operatív </a:t>
            </a:r>
            <a:r>
              <a:rPr lang="hu-HU" sz="2800" cap="small" dirty="0" smtClean="0"/>
              <a:t>program</a:t>
            </a:r>
            <a:br>
              <a:rPr lang="hu-HU" sz="2800" cap="small" dirty="0" smtClean="0"/>
            </a:br>
            <a:r>
              <a:rPr lang="hu-HU" sz="2800" cap="small" dirty="0" smtClean="0"/>
              <a:t/>
            </a:r>
            <a:br>
              <a:rPr lang="hu-HU" sz="2800" cap="small" dirty="0" smtClean="0"/>
            </a:br>
            <a:r>
              <a:rPr lang="hu-HU" sz="2800" cap="small" dirty="0" smtClean="0"/>
              <a:t>(GINOP)</a:t>
            </a:r>
            <a:br>
              <a:rPr lang="hu-HU" sz="2800" cap="small" dirty="0" smtClean="0"/>
            </a:br>
            <a:r>
              <a:rPr lang="hu-HU" sz="2800" cap="small" dirty="0"/>
              <a:t/>
            </a:r>
            <a:br>
              <a:rPr lang="hu-HU" sz="2800" cap="small" dirty="0"/>
            </a:br>
            <a:r>
              <a:rPr lang="hu-HU" sz="2800" cap="small" dirty="0"/>
              <a:t>keretében </a:t>
            </a:r>
            <a:br>
              <a:rPr lang="hu-HU" sz="2800" cap="small" dirty="0"/>
            </a:br>
            <a:r>
              <a:rPr lang="hu-HU" sz="3500" dirty="0" smtClean="0">
                <a:latin typeface="Arial" pitchFamily="34" charset="0"/>
                <a:cs typeface="Arial" pitchFamily="34" charset="0"/>
              </a:rPr>
              <a:t/>
            </a:r>
            <a:br>
              <a:rPr lang="hu-HU" sz="3500" dirty="0" smtClean="0">
                <a:latin typeface="Arial" pitchFamily="34" charset="0"/>
                <a:cs typeface="Arial" pitchFamily="34" charset="0"/>
              </a:rPr>
            </a:br>
            <a:r>
              <a:rPr lang="hu-HU" sz="2400" dirty="0" smtClean="0">
                <a:latin typeface="Arial" pitchFamily="34" charset="0"/>
                <a:cs typeface="Arial" pitchFamily="34" charset="0"/>
              </a:rPr>
              <a:t>2016. 12.14.</a:t>
            </a:r>
            <a:endParaRPr lang="en-US" sz="2000" cap="none" dirty="0">
              <a:latin typeface="Arial" pitchFamily="34" charset="0"/>
              <a:cs typeface="Arial" pitchFamily="34" charset="0"/>
            </a:endParaRPr>
          </a:p>
        </p:txBody>
      </p:sp>
    </p:spTree>
    <p:extLst>
      <p:ext uri="{BB962C8B-B14F-4D97-AF65-F5344CB8AC3E}">
        <p14:creationId xmlns:p14="http://schemas.microsoft.com/office/powerpoint/2010/main" val="15206591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67544" y="116632"/>
            <a:ext cx="8229600" cy="1143000"/>
          </a:xfrm>
        </p:spPr>
        <p:txBody>
          <a:bodyPr>
            <a:normAutofit fontScale="90000"/>
          </a:bodyPr>
          <a:lstStyle/>
          <a:p>
            <a:r>
              <a:rPr lang="hu-HU" dirty="0" smtClean="0">
                <a:solidFill>
                  <a:schemeClr val="bg1"/>
                </a:solidFill>
                <a:latin typeface="Arial" panose="020B0604020202020204" pitchFamily="34" charset="0"/>
                <a:cs typeface="Arial" panose="020B0604020202020204" pitchFamily="34" charset="0"/>
              </a:rPr>
              <a:t>Társadalmi vállalkozások ösztönzése</a:t>
            </a:r>
            <a:endParaRPr lang="hu-HU" dirty="0">
              <a:solidFill>
                <a:schemeClr val="bg1"/>
              </a:solidFill>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0" y="1196752"/>
            <a:ext cx="9036496" cy="4896544"/>
          </a:xfrm>
        </p:spPr>
        <p:txBody>
          <a:bodyPr>
            <a:noAutofit/>
          </a:bodyPr>
          <a:lstStyle/>
          <a:p>
            <a:pPr marL="0" indent="0">
              <a:buNone/>
            </a:pPr>
            <a:r>
              <a:rPr lang="hu-HU" sz="2000" b="1" dirty="0" smtClean="0">
                <a:latin typeface="Arial" panose="020B0604020202020204" pitchFamily="34" charset="0"/>
                <a:cs typeface="Arial" panose="020B0604020202020204" pitchFamily="34" charset="0"/>
              </a:rPr>
              <a:t>A cél a szociális  gazdaság foglalkoztatási potenciáljának  megerősítése a társadalmi vállalkozások  üzleti modelljének fejlesztéséhez és megvalósításához adott visszatérítendő és vissza nem térítendő támogatásokkal.</a:t>
            </a:r>
          </a:p>
          <a:p>
            <a:pPr>
              <a:buFont typeface="Wingdings" panose="05000000000000000000" pitchFamily="2" charset="2"/>
              <a:buChar char="Ø"/>
            </a:pPr>
            <a:r>
              <a:rPr lang="hu-HU" sz="1900" dirty="0" smtClean="0">
                <a:latin typeface="Arial" panose="020B0604020202020204" pitchFamily="34" charset="0"/>
                <a:cs typeface="Arial" panose="020B0604020202020204" pitchFamily="34" charset="0"/>
              </a:rPr>
              <a:t>1. lépés: felkészítést és előminősítést követően  kiválasztott társadalmi vállalkozások fenntartható üzleti modelljének kialakítása,  fejlesztése, stabilizálása  vissza nem térítendő támogatással</a:t>
            </a:r>
          </a:p>
          <a:p>
            <a:pPr>
              <a:buFont typeface="Wingdings" panose="05000000000000000000" pitchFamily="2" charset="2"/>
              <a:buChar char="Ø"/>
            </a:pPr>
            <a:endParaRPr lang="hu-HU" sz="1900" dirty="0" smtClean="0">
              <a:latin typeface="Arial" panose="020B0604020202020204" pitchFamily="34" charset="0"/>
              <a:cs typeface="Arial" panose="020B0604020202020204" pitchFamily="34" charset="0"/>
            </a:endParaRPr>
          </a:p>
          <a:p>
            <a:pPr>
              <a:buFont typeface="Wingdings" panose="05000000000000000000" pitchFamily="2" charset="2"/>
              <a:buChar char="Ø"/>
            </a:pPr>
            <a:r>
              <a:rPr lang="hu-HU" sz="1900" dirty="0" smtClean="0">
                <a:latin typeface="Arial" panose="020B0604020202020204" pitchFamily="34" charset="0"/>
                <a:cs typeface="Arial" panose="020B0604020202020204" pitchFamily="34" charset="0"/>
              </a:rPr>
              <a:t>2. lépés: elérhető, alacsony kamatozású, a társadalmi vállalkozások működési formáját és  pénzügyi hátterét figyelembe vevő tartós hitelkonstrukció kialakítása</a:t>
            </a:r>
          </a:p>
          <a:p>
            <a:pPr>
              <a:buFont typeface="Wingdings" panose="05000000000000000000" pitchFamily="2" charset="2"/>
              <a:buChar char="Ø"/>
            </a:pPr>
            <a:endParaRPr lang="hu-HU" sz="1900" dirty="0" smtClean="0">
              <a:latin typeface="Arial" panose="020B0604020202020204" pitchFamily="34" charset="0"/>
              <a:cs typeface="Arial" panose="020B0604020202020204" pitchFamily="34" charset="0"/>
            </a:endParaRPr>
          </a:p>
          <a:p>
            <a:pPr>
              <a:buFont typeface="Wingdings" panose="05000000000000000000" pitchFamily="2" charset="2"/>
              <a:buChar char="Ø"/>
            </a:pPr>
            <a:r>
              <a:rPr lang="hu-HU" sz="1900" dirty="0" smtClean="0">
                <a:latin typeface="Arial" panose="020B0604020202020204" pitchFamily="34" charset="0"/>
                <a:cs typeface="Arial" panose="020B0604020202020204" pitchFamily="34" charset="0"/>
              </a:rPr>
              <a:t>3. lépés:  kombinált  támogatások: visszatérítendő pénzügyi eszközök és vissza nem térítendő támogatások együttes igénybevételét biztosító tartós konstrukció kialakítása</a:t>
            </a:r>
            <a:endParaRPr lang="hu-HU" sz="19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9915066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539552" y="-171400"/>
            <a:ext cx="8229600" cy="1228998"/>
          </a:xfrm>
        </p:spPr>
        <p:txBody>
          <a:bodyPr>
            <a:normAutofit/>
          </a:bodyPr>
          <a:lstStyle/>
          <a:p>
            <a:r>
              <a:rPr lang="hu-HU" sz="4000" dirty="0" smtClean="0">
                <a:solidFill>
                  <a:schemeClr val="bg1"/>
                </a:solidFill>
                <a:latin typeface="Arial" panose="020B0604020202020204" pitchFamily="34" charset="0"/>
                <a:cs typeface="Arial" panose="020B0604020202020204" pitchFamily="34" charset="0"/>
              </a:rPr>
              <a:t>A támogató konstrukciók célja</a:t>
            </a:r>
            <a:endParaRPr lang="hu-HU" sz="4000" dirty="0">
              <a:solidFill>
                <a:schemeClr val="bg1"/>
              </a:solidFill>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179512" y="1268760"/>
            <a:ext cx="8507288" cy="5001419"/>
          </a:xfrm>
        </p:spPr>
        <p:txBody>
          <a:bodyPr>
            <a:normAutofit/>
          </a:bodyPr>
          <a:lstStyle/>
          <a:p>
            <a:r>
              <a:rPr lang="hu-HU" sz="2800" dirty="0">
                <a:latin typeface="Arial" panose="020B0604020202020204" pitchFamily="34" charset="0"/>
                <a:cs typeface="Arial" panose="020B0604020202020204" pitchFamily="34" charset="0"/>
              </a:rPr>
              <a:t>T</a:t>
            </a:r>
            <a:r>
              <a:rPr lang="hu-HU" sz="2800" dirty="0" smtClean="0">
                <a:latin typeface="Arial" panose="020B0604020202020204" pitchFamily="34" charset="0"/>
                <a:cs typeface="Arial" panose="020B0604020202020204" pitchFamily="34" charset="0"/>
              </a:rPr>
              <a:t>ársadalmi vállalkozások számára könnyen elérhető  információs és fejlesztő, egyéni és csoportos tanácsadási szolgáltatások nyújtása, ami segíti a szektor hálózatosodását és önszerveződését,  a társadalmi vállalkozási identitás kialakulását, annak pozitív formálását a társadalmi közvéleményen belül </a:t>
            </a:r>
          </a:p>
          <a:p>
            <a:endParaRPr lang="hu-HU" sz="2800" dirty="0" smtClean="0">
              <a:latin typeface="Arial" panose="020B0604020202020204" pitchFamily="34" charset="0"/>
              <a:cs typeface="Arial" panose="020B0604020202020204" pitchFamily="34" charset="0"/>
            </a:endParaRPr>
          </a:p>
          <a:p>
            <a:r>
              <a:rPr lang="hu-HU" sz="2800" dirty="0" smtClean="0">
                <a:latin typeface="Arial" panose="020B0604020202020204" pitchFamily="34" charset="0"/>
                <a:cs typeface="Arial" panose="020B0604020202020204" pitchFamily="34" charset="0"/>
              </a:rPr>
              <a:t>A projektjavaslatokhoz nyújtott tanácsadással az üzleti modell  és a fenntarthatóság  erősítése </a:t>
            </a:r>
            <a:endParaRPr lang="hu-HU" sz="2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819569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artalom helye 2"/>
          <p:cNvSpPr>
            <a:spLocks noGrp="1"/>
          </p:cNvSpPr>
          <p:nvPr>
            <p:ph idx="1"/>
          </p:nvPr>
        </p:nvSpPr>
        <p:spPr/>
        <p:txBody>
          <a:bodyPr>
            <a:normAutofit fontScale="85000" lnSpcReduction="20000"/>
          </a:bodyPr>
          <a:lstStyle/>
          <a:p>
            <a:r>
              <a:rPr lang="hu-HU" dirty="0" smtClean="0"/>
              <a:t>Az új társadalmi vállalkozások támogatásának lehetőségének biztosítása a felkészítéssel, tanácsadással:</a:t>
            </a:r>
          </a:p>
          <a:p>
            <a:pPr marL="0" indent="0">
              <a:buNone/>
            </a:pPr>
            <a:r>
              <a:rPr lang="hu-HU" dirty="0"/>
              <a:t>M</a:t>
            </a:r>
            <a:r>
              <a:rPr lang="hu-HU" dirty="0" smtClean="0"/>
              <a:t>inden új konstrukció  kialakításakor  elvárás és a szektor belső fejlődése is azt diktálja, hogy  biztosítsunk lehetőséget azon új szervezetek számára is, amelyek rendelkeznek ugyan megfelelő szakemberekkel és életképes üzleti ötlettel, de azt új szervezeti keretek között tervezik megvalósítani. Gyakran maguk a civil szervezetek alapítanak gesztori, fejlesztő szerepüket megtartva az üzleti modell kivitelezésére alkalmasabb működési jogi formát. </a:t>
            </a:r>
          </a:p>
        </p:txBody>
      </p:sp>
      <p:sp>
        <p:nvSpPr>
          <p:cNvPr id="4" name="Cím 1"/>
          <p:cNvSpPr>
            <a:spLocks noGrp="1"/>
          </p:cNvSpPr>
          <p:nvPr>
            <p:ph type="title"/>
          </p:nvPr>
        </p:nvSpPr>
        <p:spPr>
          <a:xfrm>
            <a:off x="467544" y="0"/>
            <a:ext cx="8229600" cy="1143000"/>
          </a:xfrm>
        </p:spPr>
        <p:txBody>
          <a:bodyPr>
            <a:normAutofit fontScale="90000"/>
          </a:bodyPr>
          <a:lstStyle/>
          <a:p>
            <a:r>
              <a:rPr lang="hu-HU" dirty="0">
                <a:solidFill>
                  <a:schemeClr val="bg1"/>
                </a:solidFill>
                <a:latin typeface="Arial" panose="020B0604020202020204" pitchFamily="34" charset="0"/>
                <a:cs typeface="Arial" panose="020B0604020202020204" pitchFamily="34" charset="0"/>
              </a:rPr>
              <a:t>A támogató konstrukciók </a:t>
            </a:r>
            <a:r>
              <a:rPr lang="hu-HU" dirty="0" smtClean="0">
                <a:solidFill>
                  <a:schemeClr val="bg1"/>
                </a:solidFill>
                <a:latin typeface="Arial" panose="020B0604020202020204" pitchFamily="34" charset="0"/>
                <a:cs typeface="Arial" panose="020B0604020202020204" pitchFamily="34" charset="0"/>
              </a:rPr>
              <a:t/>
            </a:r>
            <a:br>
              <a:rPr lang="hu-HU" dirty="0" smtClean="0">
                <a:solidFill>
                  <a:schemeClr val="bg1"/>
                </a:solidFill>
                <a:latin typeface="Arial" panose="020B0604020202020204" pitchFamily="34" charset="0"/>
                <a:cs typeface="Arial" panose="020B0604020202020204" pitchFamily="34" charset="0"/>
              </a:rPr>
            </a:br>
            <a:r>
              <a:rPr lang="hu-HU" dirty="0" smtClean="0">
                <a:solidFill>
                  <a:schemeClr val="bg1"/>
                </a:solidFill>
                <a:latin typeface="Arial" panose="020B0604020202020204" pitchFamily="34" charset="0"/>
                <a:cs typeface="Arial" panose="020B0604020202020204" pitchFamily="34" charset="0"/>
              </a:rPr>
              <a:t>célja </a:t>
            </a:r>
            <a:r>
              <a:rPr lang="hu-HU" sz="3300" dirty="0" smtClean="0">
                <a:solidFill>
                  <a:schemeClr val="bg1"/>
                </a:solidFill>
                <a:latin typeface="Arial" panose="020B0604020202020204" pitchFamily="34" charset="0"/>
                <a:cs typeface="Arial" panose="020B0604020202020204" pitchFamily="34" charset="0"/>
              </a:rPr>
              <a:t>– 2.</a:t>
            </a:r>
            <a:endParaRPr lang="hu-HU" sz="33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468844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67544" y="0"/>
            <a:ext cx="8229600" cy="1301006"/>
          </a:xfrm>
        </p:spPr>
        <p:txBody>
          <a:bodyPr>
            <a:normAutofit/>
          </a:bodyPr>
          <a:lstStyle/>
          <a:p>
            <a:r>
              <a:rPr lang="hu-HU" sz="3200" dirty="0" smtClean="0">
                <a:solidFill>
                  <a:schemeClr val="bg1"/>
                </a:solidFill>
                <a:latin typeface="Arial" panose="020B0604020202020204" pitchFamily="34" charset="0"/>
                <a:cs typeface="Arial" panose="020B0604020202020204" pitchFamily="34" charset="0"/>
              </a:rPr>
              <a:t>Nagy létszámú támogatást igénylő esetén felkészítő, támogató programok</a:t>
            </a:r>
            <a:endParaRPr lang="hu-HU" sz="3200" dirty="0">
              <a:solidFill>
                <a:schemeClr val="bg1"/>
              </a:solidFill>
              <a:latin typeface="Arial" panose="020B0604020202020204" pitchFamily="34" charset="0"/>
              <a:cs typeface="Arial" panose="020B0604020202020204" pitchFamily="34" charset="0"/>
            </a:endParaRPr>
          </a:p>
        </p:txBody>
      </p:sp>
      <p:sp>
        <p:nvSpPr>
          <p:cNvPr id="4" name="Tartalom helye 3"/>
          <p:cNvSpPr>
            <a:spLocks noGrp="1"/>
          </p:cNvSpPr>
          <p:nvPr>
            <p:ph sz="half" idx="2"/>
          </p:nvPr>
        </p:nvSpPr>
        <p:spPr>
          <a:xfrm>
            <a:off x="395536" y="1628800"/>
            <a:ext cx="4040188" cy="4167312"/>
          </a:xfrm>
        </p:spPr>
        <p:txBody>
          <a:bodyPr>
            <a:normAutofit fontScale="92500" lnSpcReduction="10000"/>
          </a:bodyPr>
          <a:lstStyle/>
          <a:p>
            <a:r>
              <a:rPr lang="hu-HU" dirty="0">
                <a:latin typeface="Arial" pitchFamily="34" charset="0"/>
                <a:cs typeface="Arial" pitchFamily="34" charset="0"/>
              </a:rPr>
              <a:t>GINOP 5.1.2-15 </a:t>
            </a:r>
            <a:r>
              <a:rPr lang="hu-HU" dirty="0" smtClean="0">
                <a:latin typeface="Arial" pitchFamily="34" charset="0"/>
                <a:cs typeface="Arial" pitchFamily="34" charset="0"/>
              </a:rPr>
              <a:t>– </a:t>
            </a:r>
          </a:p>
          <a:p>
            <a:pPr marL="0" indent="0">
              <a:buNone/>
            </a:pPr>
            <a:r>
              <a:rPr lang="hu-HU" dirty="0" smtClean="0">
                <a:latin typeface="Arial" pitchFamily="34" charset="0"/>
                <a:cs typeface="Arial" pitchFamily="34" charset="0"/>
              </a:rPr>
              <a:t>GINOP 5.1.3-16</a:t>
            </a:r>
          </a:p>
          <a:p>
            <a:endParaRPr lang="hu-HU" dirty="0" smtClean="0">
              <a:latin typeface="Arial" pitchFamily="34" charset="0"/>
              <a:cs typeface="Arial" pitchFamily="34" charset="0"/>
            </a:endParaRPr>
          </a:p>
          <a:p>
            <a:r>
              <a:rPr lang="hu-HU" dirty="0" smtClean="0">
                <a:latin typeface="Arial" pitchFamily="34" charset="0"/>
                <a:cs typeface="Arial" pitchFamily="34" charset="0"/>
              </a:rPr>
              <a:t>GINOP 5.2.2-14 – </a:t>
            </a:r>
          </a:p>
          <a:p>
            <a:pPr marL="0" indent="0">
              <a:buNone/>
            </a:pPr>
            <a:r>
              <a:rPr lang="hu-HU" dirty="0" smtClean="0">
                <a:latin typeface="Arial" pitchFamily="34" charset="0"/>
                <a:cs typeface="Arial" pitchFamily="34" charset="0"/>
              </a:rPr>
              <a:t>GINOP 5.2.3-16</a:t>
            </a:r>
          </a:p>
          <a:p>
            <a:pPr marL="0" indent="0">
              <a:buNone/>
            </a:pPr>
            <a:endParaRPr lang="hu-HU" dirty="0">
              <a:latin typeface="Arial" pitchFamily="34" charset="0"/>
              <a:cs typeface="Arial" pitchFamily="34" charset="0"/>
            </a:endParaRPr>
          </a:p>
          <a:p>
            <a:r>
              <a:rPr lang="hu-HU" dirty="0" smtClean="0">
                <a:latin typeface="Arial" pitchFamily="34" charset="0"/>
                <a:cs typeface="Arial" pitchFamily="34" charset="0"/>
              </a:rPr>
              <a:t>GINOP 5.2.5-16 -</a:t>
            </a:r>
          </a:p>
          <a:p>
            <a:pPr marL="0" indent="0">
              <a:buNone/>
            </a:pPr>
            <a:r>
              <a:rPr lang="hu-HU" dirty="0" smtClean="0">
                <a:latin typeface="Arial" pitchFamily="34" charset="0"/>
                <a:cs typeface="Arial" pitchFamily="34" charset="0"/>
              </a:rPr>
              <a:t>GINOP 5.2.4-16</a:t>
            </a:r>
          </a:p>
          <a:p>
            <a:endParaRPr lang="hu-HU" dirty="0" smtClean="0">
              <a:latin typeface="Arial" pitchFamily="34" charset="0"/>
              <a:cs typeface="Arial" pitchFamily="34" charset="0"/>
            </a:endParaRPr>
          </a:p>
          <a:p>
            <a:r>
              <a:rPr lang="hu-HU" dirty="0" smtClean="0">
                <a:latin typeface="Arial" pitchFamily="34" charset="0"/>
                <a:cs typeface="Arial" pitchFamily="34" charset="0"/>
              </a:rPr>
              <a:t>GINOP 5.3.1-14 - </a:t>
            </a:r>
          </a:p>
          <a:p>
            <a:pPr marL="0" indent="0">
              <a:buNone/>
            </a:pPr>
            <a:r>
              <a:rPr lang="hu-HU" dirty="0" smtClean="0">
                <a:latin typeface="Arial" pitchFamily="34" charset="0"/>
                <a:cs typeface="Arial" pitchFamily="34" charset="0"/>
              </a:rPr>
              <a:t>GINOP 5.3.2-16</a:t>
            </a:r>
            <a:endParaRPr lang="hu-HU" dirty="0">
              <a:latin typeface="Arial" panose="020B0604020202020204" pitchFamily="34" charset="0"/>
              <a:cs typeface="Arial" panose="020B0604020202020204" pitchFamily="34" charset="0"/>
            </a:endParaRPr>
          </a:p>
        </p:txBody>
      </p:sp>
      <p:sp>
        <p:nvSpPr>
          <p:cNvPr id="6" name="Tartalom helye 5"/>
          <p:cNvSpPr>
            <a:spLocks noGrp="1"/>
          </p:cNvSpPr>
          <p:nvPr>
            <p:ph sz="quarter" idx="4"/>
          </p:nvPr>
        </p:nvSpPr>
        <p:spPr>
          <a:xfrm>
            <a:off x="4645025" y="1556792"/>
            <a:ext cx="4041775" cy="4569371"/>
          </a:xfrm>
        </p:spPr>
        <p:txBody>
          <a:bodyPr>
            <a:normAutofit fontScale="85000" lnSpcReduction="20000"/>
          </a:bodyPr>
          <a:lstStyle/>
          <a:p>
            <a:pPr>
              <a:buFont typeface="Wingdings" panose="05000000000000000000" pitchFamily="2" charset="2"/>
              <a:buChar char="Ø"/>
            </a:pPr>
            <a:r>
              <a:rPr lang="hu-HU" dirty="0" smtClean="0">
                <a:latin typeface="Arial" pitchFamily="34" charset="0"/>
                <a:cs typeface="Arial" pitchFamily="34" charset="0"/>
              </a:rPr>
              <a:t>Társadalmi vállalkozások felkészítése </a:t>
            </a:r>
            <a:r>
              <a:rPr lang="hu-HU" dirty="0">
                <a:latin typeface="Arial" pitchFamily="34" charset="0"/>
                <a:cs typeface="Arial" pitchFamily="34" charset="0"/>
              </a:rPr>
              <a:t>és </a:t>
            </a:r>
            <a:r>
              <a:rPr lang="hu-HU" dirty="0" smtClean="0">
                <a:latin typeface="Arial" pitchFamily="34" charset="0"/>
                <a:cs typeface="Arial" pitchFamily="34" charset="0"/>
              </a:rPr>
              <a:t>előminősítése + kialakított üzleti modellek támogatása</a:t>
            </a:r>
          </a:p>
          <a:p>
            <a:pPr>
              <a:buFont typeface="Wingdings" panose="05000000000000000000" pitchFamily="2" charset="2"/>
              <a:buChar char="Ø"/>
            </a:pPr>
            <a:endParaRPr lang="hu-HU" dirty="0" smtClean="0">
              <a:latin typeface="Arial" pitchFamily="34" charset="0"/>
              <a:cs typeface="Arial" pitchFamily="34" charset="0"/>
            </a:endParaRPr>
          </a:p>
          <a:p>
            <a:pPr>
              <a:buFont typeface="Wingdings" panose="05000000000000000000" pitchFamily="2" charset="2"/>
              <a:buChar char="Ø"/>
            </a:pPr>
            <a:r>
              <a:rPr lang="hu-HU" dirty="0" smtClean="0">
                <a:latin typeface="Arial" pitchFamily="34" charset="0"/>
                <a:cs typeface="Arial" pitchFamily="34" charset="0"/>
              </a:rPr>
              <a:t>Fiatal vállalkozók felkészítése + Induló költségeik támogatása</a:t>
            </a:r>
          </a:p>
          <a:p>
            <a:pPr>
              <a:buFont typeface="Wingdings" panose="05000000000000000000" pitchFamily="2" charset="2"/>
              <a:buChar char="Ø"/>
            </a:pPr>
            <a:endParaRPr lang="hu-HU" dirty="0">
              <a:latin typeface="Arial" pitchFamily="34" charset="0"/>
              <a:cs typeface="Arial" pitchFamily="34" charset="0"/>
            </a:endParaRPr>
          </a:p>
          <a:p>
            <a:pPr>
              <a:buFont typeface="Wingdings" panose="05000000000000000000" pitchFamily="2" charset="2"/>
              <a:buChar char="Ø"/>
            </a:pPr>
            <a:r>
              <a:rPr lang="hu-HU" dirty="0" smtClean="0">
                <a:latin typeface="Arial" pitchFamily="34" charset="0"/>
                <a:cs typeface="Arial" pitchFamily="34" charset="0"/>
              </a:rPr>
              <a:t>Gyakornokot fogadó vállalkozások felkészítése </a:t>
            </a:r>
            <a:r>
              <a:rPr lang="hu-HU" dirty="0">
                <a:latin typeface="Arial" pitchFamily="34" charset="0"/>
                <a:cs typeface="Arial" pitchFamily="34" charset="0"/>
              </a:rPr>
              <a:t>+ g</a:t>
            </a:r>
            <a:r>
              <a:rPr lang="hu-HU" dirty="0" smtClean="0">
                <a:latin typeface="Arial" pitchFamily="34" charset="0"/>
                <a:cs typeface="Arial" pitchFamily="34" charset="0"/>
              </a:rPr>
              <a:t>yakornokok foglalkoztatása</a:t>
            </a:r>
          </a:p>
          <a:p>
            <a:pPr>
              <a:buFont typeface="Wingdings" panose="05000000000000000000" pitchFamily="2" charset="2"/>
              <a:buChar char="Ø"/>
            </a:pPr>
            <a:endParaRPr lang="hu-HU" dirty="0" smtClean="0">
              <a:latin typeface="Arial" pitchFamily="34" charset="0"/>
              <a:cs typeface="Arial" pitchFamily="34" charset="0"/>
            </a:endParaRPr>
          </a:p>
          <a:p>
            <a:pPr>
              <a:buFont typeface="Wingdings" panose="05000000000000000000" pitchFamily="2" charset="2"/>
              <a:buChar char="Ø"/>
            </a:pPr>
            <a:r>
              <a:rPr lang="hu-HU" dirty="0" smtClean="0">
                <a:latin typeface="Arial" pitchFamily="34" charset="0"/>
                <a:cs typeface="Arial" pitchFamily="34" charset="0"/>
              </a:rPr>
              <a:t>Rugalmas foglalkoztatást vállalók szervezeti felkészítése - rugalmas foglalkoztatás támogatás</a:t>
            </a:r>
          </a:p>
          <a:p>
            <a:endParaRPr lang="hu-HU" dirty="0" smtClean="0">
              <a:solidFill>
                <a:schemeClr val="tx2"/>
              </a:solidFill>
              <a:latin typeface="Arial" pitchFamily="34" charset="0"/>
              <a:cs typeface="Arial" pitchFamily="34" charset="0"/>
            </a:endParaRPr>
          </a:p>
          <a:p>
            <a:endParaRPr lang="hu-HU" dirty="0">
              <a:solidFill>
                <a:schemeClr val="tx2"/>
              </a:solidFill>
              <a:latin typeface="Arial" pitchFamily="34" charset="0"/>
              <a:cs typeface="Arial" pitchFamily="34" charset="0"/>
            </a:endParaRPr>
          </a:p>
          <a:p>
            <a:endParaRPr lang="hu-HU" dirty="0"/>
          </a:p>
        </p:txBody>
      </p:sp>
    </p:spTree>
    <p:extLst>
      <p:ext uri="{BB962C8B-B14F-4D97-AF65-F5344CB8AC3E}">
        <p14:creationId xmlns:p14="http://schemas.microsoft.com/office/powerpoint/2010/main" val="7804038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539552" y="9397"/>
            <a:ext cx="8229600" cy="1143000"/>
          </a:xfrm>
        </p:spPr>
        <p:txBody>
          <a:bodyPr>
            <a:normAutofit fontScale="90000"/>
          </a:bodyPr>
          <a:lstStyle/>
          <a:p>
            <a:r>
              <a:rPr lang="hu-HU" dirty="0" smtClean="0">
                <a:solidFill>
                  <a:schemeClr val="bg1"/>
                </a:solidFill>
                <a:latin typeface="Arial" panose="020B0604020202020204" pitchFamily="34" charset="0"/>
                <a:cs typeface="Arial" panose="020B0604020202020204" pitchFamily="34" charset="0"/>
              </a:rPr>
              <a:t>Felkészítés és </a:t>
            </a:r>
            <a:r>
              <a:rPr lang="hu-HU" dirty="0" smtClean="0">
                <a:solidFill>
                  <a:srgbClr val="00B050"/>
                </a:solidFill>
                <a:latin typeface="Arial" panose="020B0604020202020204" pitchFamily="34" charset="0"/>
                <a:cs typeface="Arial" panose="020B0604020202020204" pitchFamily="34" charset="0"/>
              </a:rPr>
              <a:t>előminősítés(!)</a:t>
            </a:r>
            <a:r>
              <a:rPr lang="hu-HU" dirty="0" smtClean="0">
                <a:solidFill>
                  <a:schemeClr val="bg1"/>
                </a:solidFill>
                <a:latin typeface="Arial" panose="020B0604020202020204" pitchFamily="34" charset="0"/>
                <a:cs typeface="Arial" panose="020B0604020202020204" pitchFamily="34" charset="0"/>
              </a:rPr>
              <a:t> </a:t>
            </a:r>
            <a:br>
              <a:rPr lang="hu-HU" dirty="0" smtClean="0">
                <a:solidFill>
                  <a:schemeClr val="bg1"/>
                </a:solidFill>
                <a:latin typeface="Arial" panose="020B0604020202020204" pitchFamily="34" charset="0"/>
                <a:cs typeface="Arial" panose="020B0604020202020204" pitchFamily="34" charset="0"/>
              </a:rPr>
            </a:br>
            <a:r>
              <a:rPr lang="hu-HU" dirty="0" smtClean="0">
                <a:solidFill>
                  <a:schemeClr val="bg1"/>
                </a:solidFill>
                <a:latin typeface="Arial" panose="020B0604020202020204" pitchFamily="34" charset="0"/>
                <a:cs typeface="Arial" panose="020B0604020202020204" pitchFamily="34" charset="0"/>
              </a:rPr>
              <a:t>a társadalmi vállalkozások számára</a:t>
            </a:r>
            <a:endParaRPr lang="hu-HU" dirty="0">
              <a:solidFill>
                <a:schemeClr val="bg1"/>
              </a:solidFill>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107504" y="1268760"/>
            <a:ext cx="9036496" cy="4857404"/>
          </a:xfrm>
        </p:spPr>
        <p:txBody>
          <a:bodyPr>
            <a:normAutofit fontScale="85000" lnSpcReduction="10000"/>
          </a:bodyPr>
          <a:lstStyle/>
          <a:p>
            <a:r>
              <a:rPr lang="hu-HU" dirty="0" smtClean="0">
                <a:latin typeface="Arial" panose="020B0604020202020204" pitchFamily="34" charset="0"/>
                <a:cs typeface="Arial" panose="020B0604020202020204" pitchFamily="34" charset="0"/>
              </a:rPr>
              <a:t>Az előminősítés </a:t>
            </a:r>
            <a:r>
              <a:rPr lang="hu-HU" dirty="0" smtClean="0">
                <a:solidFill>
                  <a:srgbClr val="00B050"/>
                </a:solidFill>
                <a:latin typeface="Arial" panose="020B0604020202020204" pitchFamily="34" charset="0"/>
                <a:cs typeface="Arial" panose="020B0604020202020204" pitchFamily="34" charset="0"/>
              </a:rPr>
              <a:t>új elem </a:t>
            </a:r>
            <a:r>
              <a:rPr lang="hu-HU" dirty="0" smtClean="0">
                <a:latin typeface="Arial" panose="020B0604020202020204" pitchFamily="34" charset="0"/>
                <a:cs typeface="Arial" panose="020B0604020202020204" pitchFamily="34" charset="0"/>
              </a:rPr>
              <a:t>a társadalmi célú vállalkozások, non- profit szervezetek fejlesztésében</a:t>
            </a:r>
          </a:p>
          <a:p>
            <a:r>
              <a:rPr lang="hu-HU" dirty="0" smtClean="0">
                <a:latin typeface="Arial" panose="020B0604020202020204" pitchFamily="34" charset="0"/>
                <a:cs typeface="Arial" panose="020B0604020202020204" pitchFamily="34" charset="0"/>
              </a:rPr>
              <a:t>Előfeltétel a tanúsítvány, szükséges, de nem elégséges feltétel</a:t>
            </a:r>
          </a:p>
          <a:p>
            <a:r>
              <a:rPr lang="hu-HU" dirty="0" smtClean="0">
                <a:latin typeface="Arial" panose="020B0604020202020204" pitchFamily="34" charset="0"/>
                <a:cs typeface="Arial" panose="020B0604020202020204" pitchFamily="34" charset="0"/>
              </a:rPr>
              <a:t>Cél: nem pusztán a beérkező támogatási igények minőségének javítása, hanem  visszajelzés a támogatást tervezőknek   a fejlesztés társadalmi hasznosságának megítéléséről  és  üzleti modelljük életképességéről a támogatási döntési folyamattól független külső értékelők  bevonásával (IFKA </a:t>
            </a:r>
            <a:r>
              <a:rPr lang="hu-HU" dirty="0" err="1" smtClean="0">
                <a:latin typeface="Arial" panose="020B0604020202020204" pitchFamily="34" charset="0"/>
                <a:cs typeface="Arial" panose="020B0604020202020204" pitchFamily="34" charset="0"/>
              </a:rPr>
              <a:t>Nkft</a:t>
            </a:r>
            <a:r>
              <a:rPr lang="hu-HU" dirty="0" smtClean="0">
                <a:latin typeface="Arial" panose="020B0604020202020204" pitchFamily="34" charset="0"/>
                <a:cs typeface="Arial" panose="020B0604020202020204" pitchFamily="34" charset="0"/>
              </a:rPr>
              <a:t>.) és szükség esetén fejlesztési támogatás biztosítása, amely javítja a támogatás  igénybevételének esélyét is.</a:t>
            </a:r>
          </a:p>
          <a:p>
            <a:endParaRPr lang="hu-HU" dirty="0"/>
          </a:p>
        </p:txBody>
      </p:sp>
    </p:spTree>
    <p:extLst>
      <p:ext uri="{BB962C8B-B14F-4D97-AF65-F5344CB8AC3E}">
        <p14:creationId xmlns:p14="http://schemas.microsoft.com/office/powerpoint/2010/main" val="379293423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0"/>
            <a:ext cx="8229600" cy="1268760"/>
          </a:xfrm>
        </p:spPr>
        <p:txBody>
          <a:bodyPr>
            <a:normAutofit/>
          </a:bodyPr>
          <a:lstStyle/>
          <a:p>
            <a:r>
              <a:rPr lang="hu-HU" sz="3800" dirty="0" smtClean="0">
                <a:solidFill>
                  <a:schemeClr val="bg1"/>
                </a:solidFill>
                <a:latin typeface="Arial" panose="020B0604020202020204" pitchFamily="34" charset="0"/>
                <a:cs typeface="Arial" panose="020B0604020202020204" pitchFamily="34" charset="0"/>
              </a:rPr>
              <a:t>Társadalmi vállalkozások számára elérhető és tervezett támogatások</a:t>
            </a:r>
            <a:endParaRPr lang="hu-HU" sz="3800" dirty="0">
              <a:solidFill>
                <a:schemeClr val="bg1"/>
              </a:solidFill>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457200" y="1268760"/>
            <a:ext cx="8229600" cy="4857403"/>
          </a:xfrm>
        </p:spPr>
        <p:txBody>
          <a:bodyPr>
            <a:normAutofit fontScale="62500" lnSpcReduction="20000"/>
          </a:bodyPr>
          <a:lstStyle/>
          <a:p>
            <a:pPr>
              <a:buFont typeface="Wingdings" panose="05000000000000000000" pitchFamily="2" charset="2"/>
              <a:buChar char="v"/>
            </a:pPr>
            <a:r>
              <a:rPr lang="hu-HU" dirty="0" smtClean="0">
                <a:latin typeface="Arial" panose="020B0604020202020204" pitchFamily="34" charset="0"/>
                <a:cs typeface="Arial" panose="020B0604020202020204" pitchFamily="34" charset="0"/>
              </a:rPr>
              <a:t>Vissza nem térítendő eszközök 2016. </a:t>
            </a:r>
            <a:r>
              <a:rPr lang="hu-HU" dirty="0">
                <a:latin typeface="Arial" panose="020B0604020202020204" pitchFamily="34" charset="0"/>
                <a:cs typeface="Arial" panose="020B0604020202020204" pitchFamily="34" charset="0"/>
              </a:rPr>
              <a:t>é</a:t>
            </a:r>
            <a:r>
              <a:rPr lang="hu-HU" dirty="0" smtClean="0">
                <a:latin typeface="Arial" panose="020B0604020202020204" pitchFamily="34" charset="0"/>
                <a:cs typeface="Arial" panose="020B0604020202020204" pitchFamily="34" charset="0"/>
              </a:rPr>
              <a:t>vi éves fejlesztési keret alapján:</a:t>
            </a:r>
          </a:p>
          <a:p>
            <a:r>
              <a:rPr lang="hu-HU" dirty="0" smtClean="0">
                <a:latin typeface="Arial" panose="020B0604020202020204" pitchFamily="34" charset="0"/>
                <a:cs typeface="Arial" panose="020B0604020202020204" pitchFamily="34" charset="0"/>
              </a:rPr>
              <a:t>GINOP 5.1.2-15: „Piactárs” Társadalmi vállalkozások ösztönzése – támogató szolgáltatások</a:t>
            </a:r>
          </a:p>
          <a:p>
            <a:endParaRPr lang="hu-HU" dirty="0" smtClean="0">
              <a:latin typeface="Arial" panose="020B0604020202020204" pitchFamily="34" charset="0"/>
              <a:cs typeface="Arial" panose="020B0604020202020204" pitchFamily="34" charset="0"/>
            </a:endParaRPr>
          </a:p>
          <a:p>
            <a:r>
              <a:rPr lang="hu-HU" dirty="0" smtClean="0">
                <a:latin typeface="Arial" panose="020B0604020202020204" pitchFamily="34" charset="0"/>
                <a:cs typeface="Arial" panose="020B0604020202020204" pitchFamily="34" charset="0"/>
              </a:rPr>
              <a:t>GINOP 5.1.3-16: Társadalmi vállalkozások ösztönzése (6 Mrd Ft  pályázható keret)</a:t>
            </a:r>
          </a:p>
          <a:p>
            <a:endParaRPr lang="hu-HU" dirty="0" smtClean="0">
              <a:latin typeface="Arial" panose="020B0604020202020204" pitchFamily="34" charset="0"/>
              <a:cs typeface="Arial" panose="020B0604020202020204" pitchFamily="34" charset="0"/>
            </a:endParaRPr>
          </a:p>
          <a:p>
            <a:pPr>
              <a:buFont typeface="Wingdings" panose="05000000000000000000" pitchFamily="2" charset="2"/>
              <a:buChar char="v"/>
            </a:pPr>
            <a:r>
              <a:rPr lang="hu-HU" dirty="0" smtClean="0">
                <a:latin typeface="Arial" panose="020B0604020202020204" pitchFamily="34" charset="0"/>
                <a:cs typeface="Arial" panose="020B0604020202020204" pitchFamily="34" charset="0"/>
              </a:rPr>
              <a:t>2017. évi tervezett fejlesztések:</a:t>
            </a:r>
          </a:p>
          <a:p>
            <a:pPr marL="0" indent="0">
              <a:buNone/>
            </a:pPr>
            <a:r>
              <a:rPr lang="hu-HU" dirty="0" smtClean="0">
                <a:latin typeface="Arial" panose="020B0604020202020204" pitchFamily="34" charset="0"/>
                <a:cs typeface="Arial" panose="020B0604020202020204" pitchFamily="34" charset="0"/>
              </a:rPr>
              <a:t>      GINOP 5.1.6-17: Társadalmi célú vállalkozások ösztönzése           </a:t>
            </a:r>
          </a:p>
          <a:p>
            <a:pPr marL="0" indent="0">
              <a:buNone/>
            </a:pPr>
            <a:r>
              <a:rPr lang="hu-HU" dirty="0">
                <a:latin typeface="Arial" panose="020B0604020202020204" pitchFamily="34" charset="0"/>
                <a:cs typeface="Arial" panose="020B0604020202020204" pitchFamily="34" charset="0"/>
              </a:rPr>
              <a:t> </a:t>
            </a:r>
            <a:r>
              <a:rPr lang="hu-HU" dirty="0" smtClean="0">
                <a:latin typeface="Arial" panose="020B0604020202020204" pitchFamily="34" charset="0"/>
                <a:cs typeface="Arial" panose="020B0604020202020204" pitchFamily="34" charset="0"/>
              </a:rPr>
              <a:t>      kombinált eszközzel - támogató szolgáltatások</a:t>
            </a:r>
          </a:p>
          <a:p>
            <a:r>
              <a:rPr lang="hu-HU" dirty="0" smtClean="0">
                <a:latin typeface="Arial" panose="020B0604020202020204" pitchFamily="34" charset="0"/>
                <a:cs typeface="Arial" panose="020B0604020202020204" pitchFamily="34" charset="0"/>
              </a:rPr>
              <a:t>Visszatérítendő eszközök:</a:t>
            </a:r>
          </a:p>
          <a:p>
            <a:r>
              <a:rPr lang="hu-HU" dirty="0" smtClean="0">
                <a:latin typeface="Arial" panose="020B0604020202020204" pitchFamily="34" charset="0"/>
                <a:cs typeface="Arial" panose="020B0604020202020204" pitchFamily="34" charset="0"/>
              </a:rPr>
              <a:t>GINOP 8.8.1-17: Foglakoztatás ösztönzése  célú hitel – vállalkozást indító fiatalok, álláskeresők és társadalmi vállalkozások (16,5 Mrd </a:t>
            </a:r>
            <a:r>
              <a:rPr lang="hu-HU" dirty="0" err="1" smtClean="0">
                <a:latin typeface="Arial" panose="020B0604020202020204" pitchFamily="34" charset="0"/>
                <a:cs typeface="Arial" panose="020B0604020202020204" pitchFamily="34" charset="0"/>
              </a:rPr>
              <a:t>ft</a:t>
            </a:r>
            <a:r>
              <a:rPr lang="hu-HU" dirty="0" smtClean="0">
                <a:latin typeface="Arial" panose="020B0604020202020204" pitchFamily="34" charset="0"/>
                <a:cs typeface="Arial" panose="020B0604020202020204" pitchFamily="34" charset="0"/>
              </a:rPr>
              <a:t> tervezett keret)</a:t>
            </a:r>
          </a:p>
          <a:p>
            <a:r>
              <a:rPr lang="hu-HU" dirty="0" smtClean="0">
                <a:latin typeface="Arial" panose="020B0604020202020204" pitchFamily="34" charset="0"/>
                <a:cs typeface="Arial" panose="020B0604020202020204" pitchFamily="34" charset="0"/>
              </a:rPr>
              <a:t>GINOP 5.1.8-8.8.4-17: Társadalmi célú vállalkozások ösztönzése kombinált eszközzel (15 Mrd Ft tervezett keret)</a:t>
            </a:r>
          </a:p>
          <a:p>
            <a:pPr marL="0" indent="0">
              <a:buNone/>
            </a:pPr>
            <a:endParaRPr lang="hu-HU" b="1" dirty="0"/>
          </a:p>
        </p:txBody>
      </p:sp>
    </p:spTree>
    <p:extLst>
      <p:ext uri="{BB962C8B-B14F-4D97-AF65-F5344CB8AC3E}">
        <p14:creationId xmlns:p14="http://schemas.microsoft.com/office/powerpoint/2010/main" val="111250705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274638"/>
            <a:ext cx="8229600" cy="850106"/>
          </a:xfrm>
        </p:spPr>
        <p:txBody>
          <a:bodyPr>
            <a:normAutofit fontScale="90000"/>
          </a:bodyPr>
          <a:lstStyle/>
          <a:p>
            <a:r>
              <a:rPr lang="hu-HU" dirty="0" smtClean="0">
                <a:solidFill>
                  <a:schemeClr val="bg1"/>
                </a:solidFill>
                <a:latin typeface="Arial" panose="020B0604020202020204" pitchFamily="34" charset="0"/>
                <a:cs typeface="Arial" panose="020B0604020202020204" pitchFamily="34" charset="0"/>
              </a:rPr>
              <a:t>Társadalmi vállalkozások számára elérhető támogatások</a:t>
            </a:r>
            <a:endParaRPr lang="hu-HU" dirty="0">
              <a:solidFill>
                <a:schemeClr val="bg1"/>
              </a:solidFill>
              <a:latin typeface="Arial" panose="020B0604020202020204" pitchFamily="34" charset="0"/>
              <a:cs typeface="Arial" panose="020B0604020202020204" pitchFamily="34" charset="0"/>
            </a:endParaRPr>
          </a:p>
        </p:txBody>
      </p:sp>
      <p:graphicFrame>
        <p:nvGraphicFramePr>
          <p:cNvPr id="5" name="Tartalom helye 4"/>
          <p:cNvGraphicFramePr>
            <a:graphicFrameLocks noGrp="1"/>
          </p:cNvGraphicFramePr>
          <p:nvPr>
            <p:ph idx="1"/>
            <p:extLst>
              <p:ext uri="{D42A27DB-BD31-4B8C-83A1-F6EECF244321}">
                <p14:modId xmlns:p14="http://schemas.microsoft.com/office/powerpoint/2010/main" val="38948768"/>
              </p:ext>
            </p:extLst>
          </p:nvPr>
        </p:nvGraphicFramePr>
        <p:xfrm>
          <a:off x="0" y="1196752"/>
          <a:ext cx="9134371"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690027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Content Placeholder 1"/>
          <p:cNvSpPr txBox="1">
            <a:spLocks/>
          </p:cNvSpPr>
          <p:nvPr/>
        </p:nvSpPr>
        <p:spPr bwMode="auto">
          <a:xfrm>
            <a:off x="323850" y="1412776"/>
            <a:ext cx="8640763" cy="4536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2857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defRPr>
            </a:lvl9pPr>
          </a:lstStyle>
          <a:p>
            <a:pPr marL="177800" indent="0" algn="just"/>
            <a:r>
              <a:rPr lang="hu-HU" dirty="0">
                <a:solidFill>
                  <a:prstClr val="black"/>
                </a:solidFill>
                <a:cs typeface="Arial" panose="020B0604020202020204" pitchFamily="34" charset="0"/>
              </a:rPr>
              <a:t>Az intézkedés kiemelt </a:t>
            </a:r>
            <a:r>
              <a:rPr lang="hu-HU" sz="2200" b="1" dirty="0">
                <a:solidFill>
                  <a:prstClr val="black"/>
                </a:solidFill>
                <a:cs typeface="Arial" panose="020B0604020202020204" pitchFamily="34" charset="0"/>
              </a:rPr>
              <a:t>célja</a:t>
            </a:r>
            <a:r>
              <a:rPr lang="hu-HU" dirty="0">
                <a:solidFill>
                  <a:prstClr val="black"/>
                </a:solidFill>
                <a:cs typeface="Arial" panose="020B0604020202020204" pitchFamily="34" charset="0"/>
              </a:rPr>
              <a:t> a </a:t>
            </a:r>
            <a:r>
              <a:rPr lang="hu-HU" b="1" dirty="0">
                <a:solidFill>
                  <a:prstClr val="black"/>
                </a:solidFill>
                <a:cs typeface="Arial" panose="020B0604020202020204" pitchFamily="34" charset="0"/>
              </a:rPr>
              <a:t>társadalmi célú vállalkozások ösztönzése </a:t>
            </a:r>
            <a:r>
              <a:rPr lang="hu-HU" dirty="0">
                <a:solidFill>
                  <a:prstClr val="black"/>
                </a:solidFill>
                <a:cs typeface="Arial" panose="020B0604020202020204" pitchFamily="34" charset="0"/>
              </a:rPr>
              <a:t>és támogatása révén olyan </a:t>
            </a:r>
            <a:r>
              <a:rPr lang="hu-HU" dirty="0" smtClean="0">
                <a:solidFill>
                  <a:prstClr val="black"/>
                </a:solidFill>
                <a:cs typeface="Arial" panose="020B0604020202020204" pitchFamily="34" charset="0"/>
              </a:rPr>
              <a:t>nonprofit szervezetek </a:t>
            </a:r>
            <a:r>
              <a:rPr lang="hu-HU" b="1" dirty="0">
                <a:solidFill>
                  <a:prstClr val="black"/>
                </a:solidFill>
                <a:cs typeface="Arial" panose="020B0604020202020204" pitchFamily="34" charset="0"/>
              </a:rPr>
              <a:t>foglalkoztatási potenciáljának megerősítése</a:t>
            </a:r>
            <a:r>
              <a:rPr lang="hu-HU" dirty="0">
                <a:solidFill>
                  <a:prstClr val="black"/>
                </a:solidFill>
                <a:cs typeface="Arial" panose="020B0604020202020204" pitchFamily="34" charset="0"/>
              </a:rPr>
              <a:t>, amelyek ötvözik az </a:t>
            </a:r>
            <a:r>
              <a:rPr lang="hu-HU" i="1" dirty="0">
                <a:solidFill>
                  <a:prstClr val="black"/>
                </a:solidFill>
                <a:cs typeface="Arial" panose="020B0604020202020204" pitchFamily="34" charset="0"/>
              </a:rPr>
              <a:t>üzleti</a:t>
            </a:r>
            <a:r>
              <a:rPr lang="hu-HU" dirty="0">
                <a:solidFill>
                  <a:prstClr val="black"/>
                </a:solidFill>
                <a:cs typeface="Arial" panose="020B0604020202020204" pitchFamily="34" charset="0"/>
              </a:rPr>
              <a:t> valamint </a:t>
            </a:r>
            <a:r>
              <a:rPr lang="hu-HU" i="1" dirty="0">
                <a:solidFill>
                  <a:prstClr val="black"/>
                </a:solidFill>
                <a:cs typeface="Arial" panose="020B0604020202020204" pitchFamily="34" charset="0"/>
              </a:rPr>
              <a:t>a társadalmi </a:t>
            </a:r>
            <a:r>
              <a:rPr lang="hu-HU" dirty="0" smtClean="0">
                <a:solidFill>
                  <a:prstClr val="black"/>
                </a:solidFill>
                <a:cs typeface="Arial" panose="020B0604020202020204" pitchFamily="34" charset="0"/>
              </a:rPr>
              <a:t>szempontokat.</a:t>
            </a:r>
          </a:p>
          <a:p>
            <a:pPr marL="177800" indent="0" algn="just"/>
            <a:endParaRPr lang="hu-HU" dirty="0">
              <a:solidFill>
                <a:prstClr val="black"/>
              </a:solidFill>
              <a:cs typeface="Arial" panose="020B0604020202020204" pitchFamily="34" charset="0"/>
            </a:endParaRPr>
          </a:p>
          <a:p>
            <a:pPr marL="177800" indent="0" algn="just"/>
            <a:r>
              <a:rPr lang="hu-HU" dirty="0" smtClean="0">
                <a:solidFill>
                  <a:prstClr val="black"/>
                </a:solidFill>
                <a:cs typeface="Arial" panose="020B0604020202020204" pitchFamily="34" charset="0"/>
              </a:rPr>
              <a:t>Olyan támogatási kérelmek nyerhetnek támogatást </a:t>
            </a:r>
            <a:r>
              <a:rPr lang="hu-HU" sz="2200" b="1" u="sng" dirty="0" smtClean="0">
                <a:solidFill>
                  <a:prstClr val="black"/>
                </a:solidFill>
                <a:cs typeface="Arial" panose="020B0604020202020204" pitchFamily="34" charset="0"/>
              </a:rPr>
              <a:t>egyszerűsített</a:t>
            </a:r>
            <a:r>
              <a:rPr lang="hu-HU" b="1" dirty="0" smtClean="0">
                <a:solidFill>
                  <a:prstClr val="black"/>
                </a:solidFill>
                <a:cs typeface="Arial" panose="020B0604020202020204" pitchFamily="34" charset="0"/>
              </a:rPr>
              <a:t> eljárásrendben, amelyek rendelkeznek az IFKA Nonprofit Kft. </a:t>
            </a:r>
            <a:r>
              <a:rPr lang="hu-HU" b="1" dirty="0">
                <a:solidFill>
                  <a:prstClr val="black"/>
                </a:solidFill>
                <a:cs typeface="Arial" panose="020B0604020202020204" pitchFamily="34" charset="0"/>
              </a:rPr>
              <a:t>á</a:t>
            </a:r>
            <a:r>
              <a:rPr lang="hu-HU" b="1" dirty="0" smtClean="0">
                <a:solidFill>
                  <a:prstClr val="black"/>
                </a:solidFill>
                <a:cs typeface="Arial" panose="020B0604020202020204" pitchFamily="34" charset="0"/>
              </a:rPr>
              <a:t>ltal   </a:t>
            </a:r>
            <a:r>
              <a:rPr lang="hu-HU" dirty="0" smtClean="0">
                <a:solidFill>
                  <a:prstClr val="black"/>
                </a:solidFill>
                <a:cs typeface="Arial" panose="020B0604020202020204" pitchFamily="34" charset="0"/>
              </a:rPr>
              <a:t>a GINOP 5.1.2-16 kiemelt projektben </a:t>
            </a:r>
            <a:r>
              <a:rPr lang="hu-HU" b="1" dirty="0" smtClean="0">
                <a:solidFill>
                  <a:prstClr val="black"/>
                </a:solidFill>
                <a:cs typeface="Arial" panose="020B0604020202020204" pitchFamily="34" charset="0"/>
              </a:rPr>
              <a:t>kiadott tanúsítvánnyal </a:t>
            </a:r>
            <a:r>
              <a:rPr lang="hu-HU" dirty="0" smtClean="0">
                <a:solidFill>
                  <a:prstClr val="black"/>
                </a:solidFill>
                <a:cs typeface="Arial" panose="020B0604020202020204" pitchFamily="34" charset="0"/>
              </a:rPr>
              <a:t>a projektterv társadalmi hasznosságáról és a üzleti életképességéről. (</a:t>
            </a:r>
            <a:r>
              <a:rPr lang="hu-HU" dirty="0" smtClean="0">
                <a:solidFill>
                  <a:srgbClr val="00B050"/>
                </a:solidFill>
                <a:cs typeface="Arial" panose="020B0604020202020204" pitchFamily="34" charset="0"/>
              </a:rPr>
              <a:t>ELŐMINŐSÍTÉS!</a:t>
            </a:r>
            <a:r>
              <a:rPr lang="hu-HU" dirty="0" smtClean="0">
                <a:solidFill>
                  <a:prstClr val="black"/>
                </a:solidFill>
                <a:cs typeface="Arial" panose="020B0604020202020204" pitchFamily="34" charset="0"/>
              </a:rPr>
              <a:t>)</a:t>
            </a:r>
          </a:p>
          <a:p>
            <a:pPr marL="177800" indent="0" algn="just"/>
            <a:endParaRPr lang="hu-HU" dirty="0">
              <a:solidFill>
                <a:prstClr val="black"/>
              </a:solidFill>
              <a:cs typeface="Arial" panose="020B0604020202020204" pitchFamily="34" charset="0"/>
            </a:endParaRPr>
          </a:p>
          <a:p>
            <a:pPr marL="177800" indent="0" algn="just"/>
            <a:r>
              <a:rPr lang="hu-HU" b="1" dirty="0">
                <a:solidFill>
                  <a:prstClr val="black"/>
                </a:solidFill>
                <a:cs typeface="Arial" panose="020B0604020202020204" pitchFamily="34" charset="0"/>
              </a:rPr>
              <a:t>Rendelkezésre álló keretösszeg 6 milliárd Ft</a:t>
            </a:r>
            <a:r>
              <a:rPr lang="hu-HU" b="1" dirty="0" smtClean="0">
                <a:solidFill>
                  <a:prstClr val="black"/>
                </a:solidFill>
                <a:cs typeface="Arial" panose="020B0604020202020204" pitchFamily="34" charset="0"/>
              </a:rPr>
              <a:t>.</a:t>
            </a:r>
          </a:p>
          <a:p>
            <a:pPr marL="177800" indent="0" algn="just"/>
            <a:endParaRPr lang="hu-HU" b="1" dirty="0">
              <a:solidFill>
                <a:prstClr val="black"/>
              </a:solidFill>
              <a:cs typeface="Arial" panose="020B0604020202020204" pitchFamily="34" charset="0"/>
            </a:endParaRPr>
          </a:p>
          <a:p>
            <a:pPr marL="531813" indent="-354013"/>
            <a:r>
              <a:rPr lang="hu-HU" b="1" dirty="0">
                <a:solidFill>
                  <a:prstClr val="black"/>
                </a:solidFill>
                <a:cs typeface="Arial" panose="020B0604020202020204" pitchFamily="34" charset="0"/>
              </a:rPr>
              <a:t>Vissza nem térítendő támogatás </a:t>
            </a:r>
            <a:r>
              <a:rPr lang="hu-HU" b="1" dirty="0" smtClean="0">
                <a:solidFill>
                  <a:prstClr val="black"/>
                </a:solidFill>
                <a:cs typeface="Arial" panose="020B0604020202020204" pitchFamily="34" charset="0"/>
              </a:rPr>
              <a:t>összege: min</a:t>
            </a:r>
            <a:r>
              <a:rPr lang="hu-HU" b="1" dirty="0">
                <a:solidFill>
                  <a:prstClr val="black"/>
                </a:solidFill>
                <a:cs typeface="Arial" panose="020B0604020202020204" pitchFamily="34" charset="0"/>
              </a:rPr>
              <a:t>. 6,5 </a:t>
            </a:r>
            <a:r>
              <a:rPr lang="hu-HU" b="1" dirty="0" smtClean="0">
                <a:solidFill>
                  <a:prstClr val="black"/>
                </a:solidFill>
                <a:cs typeface="Arial" panose="020B0604020202020204" pitchFamily="34" charset="0"/>
              </a:rPr>
              <a:t>M </a:t>
            </a:r>
            <a:r>
              <a:rPr lang="hu-HU" b="1" dirty="0">
                <a:solidFill>
                  <a:prstClr val="black"/>
                </a:solidFill>
                <a:cs typeface="Arial" panose="020B0604020202020204" pitchFamily="34" charset="0"/>
              </a:rPr>
              <a:t>Ft és </a:t>
            </a:r>
            <a:r>
              <a:rPr lang="hu-HU" b="1" dirty="0" err="1">
                <a:solidFill>
                  <a:prstClr val="black"/>
                </a:solidFill>
                <a:cs typeface="Arial" panose="020B0604020202020204" pitchFamily="34" charset="0"/>
              </a:rPr>
              <a:t>max</a:t>
            </a:r>
            <a:r>
              <a:rPr lang="hu-HU" b="1" dirty="0">
                <a:solidFill>
                  <a:prstClr val="black"/>
                </a:solidFill>
                <a:cs typeface="Arial" panose="020B0604020202020204" pitchFamily="34" charset="0"/>
              </a:rPr>
              <a:t>. 250 </a:t>
            </a:r>
            <a:r>
              <a:rPr lang="hu-HU" b="1" dirty="0" smtClean="0">
                <a:solidFill>
                  <a:prstClr val="black"/>
                </a:solidFill>
                <a:cs typeface="Arial" panose="020B0604020202020204" pitchFamily="34" charset="0"/>
              </a:rPr>
              <a:t>M </a:t>
            </a:r>
            <a:r>
              <a:rPr lang="hu-HU" b="1" dirty="0">
                <a:solidFill>
                  <a:prstClr val="black"/>
                </a:solidFill>
                <a:cs typeface="Arial" panose="020B0604020202020204" pitchFamily="34" charset="0"/>
              </a:rPr>
              <a:t>Ft</a:t>
            </a:r>
            <a:r>
              <a:rPr lang="hu-HU" b="1" dirty="0" smtClean="0">
                <a:solidFill>
                  <a:prstClr val="black"/>
                </a:solidFill>
                <a:cs typeface="Arial" panose="020B0604020202020204" pitchFamily="34" charset="0"/>
              </a:rPr>
              <a:t>.</a:t>
            </a:r>
          </a:p>
          <a:p>
            <a:pPr marL="531813" indent="-354013"/>
            <a:endParaRPr lang="hu-HU" b="1" dirty="0">
              <a:solidFill>
                <a:prstClr val="black"/>
              </a:solidFill>
              <a:cs typeface="Arial" panose="020B0604020202020204" pitchFamily="34" charset="0"/>
            </a:endParaRPr>
          </a:p>
          <a:p>
            <a:pPr marL="177800" indent="0"/>
            <a:r>
              <a:rPr lang="hu-HU" b="1" dirty="0">
                <a:solidFill>
                  <a:prstClr val="black"/>
                </a:solidFill>
                <a:cs typeface="Arial" panose="020B0604020202020204" pitchFamily="34" charset="0"/>
              </a:rPr>
              <a:t>A támogatási </a:t>
            </a:r>
            <a:r>
              <a:rPr lang="hu-HU" b="1" dirty="0" smtClean="0">
                <a:solidFill>
                  <a:prstClr val="black"/>
                </a:solidFill>
                <a:cs typeface="Arial" panose="020B0604020202020204" pitchFamily="34" charset="0"/>
              </a:rPr>
              <a:t>kérelmek a  </a:t>
            </a:r>
            <a:r>
              <a:rPr lang="hu-HU" b="1" dirty="0">
                <a:solidFill>
                  <a:prstClr val="black"/>
                </a:solidFill>
                <a:cs typeface="Arial" panose="020B0604020202020204" pitchFamily="34" charset="0"/>
              </a:rPr>
              <a:t>benyújtása</a:t>
            </a:r>
            <a:r>
              <a:rPr lang="hu-HU" b="1" dirty="0" smtClean="0">
                <a:solidFill>
                  <a:prstClr val="black"/>
                </a:solidFill>
                <a:cs typeface="Arial" panose="020B0604020202020204" pitchFamily="34" charset="0"/>
              </a:rPr>
              <a:t>: 2016</a:t>
            </a:r>
            <a:r>
              <a:rPr lang="hu-HU" b="1" dirty="0">
                <a:solidFill>
                  <a:prstClr val="black"/>
                </a:solidFill>
                <a:cs typeface="Arial" panose="020B0604020202020204" pitchFamily="34" charset="0"/>
              </a:rPr>
              <a:t>. </a:t>
            </a:r>
            <a:r>
              <a:rPr lang="hu-HU" b="1" dirty="0" smtClean="0">
                <a:solidFill>
                  <a:prstClr val="black"/>
                </a:solidFill>
                <a:cs typeface="Arial" panose="020B0604020202020204" pitchFamily="34" charset="0"/>
              </a:rPr>
              <a:t>szept. </a:t>
            </a:r>
            <a:r>
              <a:rPr lang="hu-HU" b="1" dirty="0">
                <a:solidFill>
                  <a:prstClr val="black"/>
                </a:solidFill>
                <a:cs typeface="Arial" panose="020B0604020202020204" pitchFamily="34" charset="0"/>
              </a:rPr>
              <a:t>1. – 2018. </a:t>
            </a:r>
            <a:r>
              <a:rPr lang="hu-HU" b="1" dirty="0" smtClean="0">
                <a:solidFill>
                  <a:prstClr val="black"/>
                </a:solidFill>
                <a:cs typeface="Arial" panose="020B0604020202020204" pitchFamily="34" charset="0"/>
              </a:rPr>
              <a:t>szept. </a:t>
            </a:r>
            <a:r>
              <a:rPr lang="hu-HU" b="1" dirty="0">
                <a:solidFill>
                  <a:prstClr val="black"/>
                </a:solidFill>
                <a:cs typeface="Arial" panose="020B0604020202020204" pitchFamily="34" charset="0"/>
              </a:rPr>
              <a:t>3. között </a:t>
            </a:r>
            <a:r>
              <a:rPr lang="hu-HU" b="1" dirty="0" smtClean="0">
                <a:solidFill>
                  <a:prstClr val="black"/>
                </a:solidFill>
                <a:cs typeface="Arial" panose="020B0604020202020204" pitchFamily="34" charset="0"/>
              </a:rPr>
              <a:t>lehetséges (Kitöltő program megjelent  2016. szept. 1-én)</a:t>
            </a:r>
            <a:endParaRPr lang="hu-HU" b="1" dirty="0">
              <a:solidFill>
                <a:prstClr val="black"/>
              </a:solidFill>
              <a:cs typeface="Arial" panose="020B0604020202020204" pitchFamily="34" charset="0"/>
            </a:endParaRPr>
          </a:p>
          <a:p>
            <a:pPr marL="531813" indent="-354013"/>
            <a:endParaRPr lang="hu-HU" b="1" dirty="0" smtClean="0">
              <a:solidFill>
                <a:prstClr val="black"/>
              </a:solidFill>
              <a:cs typeface="Arial" panose="020B0604020202020204" pitchFamily="34" charset="0"/>
            </a:endParaRPr>
          </a:p>
          <a:p>
            <a:pPr marL="531813" indent="-354013"/>
            <a:endParaRPr lang="hu-HU" dirty="0">
              <a:solidFill>
                <a:prstClr val="black"/>
              </a:solidFill>
              <a:cs typeface="Arial" panose="020B0604020202020204" pitchFamily="34" charset="0"/>
            </a:endParaRPr>
          </a:p>
          <a:p>
            <a:pPr marL="531813" indent="-354013"/>
            <a:endParaRPr lang="hu-HU" b="1" dirty="0">
              <a:solidFill>
                <a:prstClr val="black"/>
              </a:solidFill>
              <a:cs typeface="Arial" panose="020B0604020202020204" pitchFamily="34" charset="0"/>
            </a:endParaRPr>
          </a:p>
          <a:p>
            <a:pPr marL="531813" indent="-354013"/>
            <a:endParaRPr lang="hu-HU" b="1" dirty="0">
              <a:solidFill>
                <a:prstClr val="black"/>
              </a:solidFill>
              <a:cs typeface="Arial" panose="020B0604020202020204" pitchFamily="34" charset="0"/>
            </a:endParaRPr>
          </a:p>
          <a:p>
            <a:pPr marL="177800" indent="0" algn="just"/>
            <a:endParaRPr lang="hu-HU" b="1" dirty="0">
              <a:solidFill>
                <a:prstClr val="black"/>
              </a:solidFill>
              <a:cs typeface="Arial" panose="020B0604020202020204" pitchFamily="34" charset="0"/>
            </a:endParaRPr>
          </a:p>
          <a:p>
            <a:pPr marL="177800" indent="0" algn="just"/>
            <a:endParaRPr lang="hu-HU" dirty="0" smtClean="0">
              <a:solidFill>
                <a:prstClr val="black"/>
              </a:solidFill>
              <a:cs typeface="Arial" panose="020B0604020202020204" pitchFamily="34" charset="0"/>
            </a:endParaRPr>
          </a:p>
          <a:p>
            <a:pPr marL="177800" indent="0" algn="just"/>
            <a:endParaRPr lang="hu-HU" dirty="0">
              <a:solidFill>
                <a:prstClr val="black"/>
              </a:solidFill>
              <a:cs typeface="Arial" panose="020B0604020202020204" pitchFamily="34" charset="0"/>
            </a:endParaRPr>
          </a:p>
        </p:txBody>
      </p:sp>
      <p:sp>
        <p:nvSpPr>
          <p:cNvPr id="11" name="Szövegdoboz 10"/>
          <p:cNvSpPr txBox="1"/>
          <p:nvPr/>
        </p:nvSpPr>
        <p:spPr>
          <a:xfrm>
            <a:off x="-180528" y="-1"/>
            <a:ext cx="10044608" cy="1200329"/>
          </a:xfrm>
          <a:prstGeom prst="rect">
            <a:avLst/>
          </a:prstGeom>
          <a:noFill/>
        </p:spPr>
        <p:txBody>
          <a:bodyPr wrap="square" rtlCol="0">
            <a:spAutoFit/>
          </a:bodyPr>
          <a:lstStyle/>
          <a:p>
            <a:pPr algn="ctr"/>
            <a:r>
              <a:rPr lang="hu-HU" sz="4000" dirty="0" smtClean="0">
                <a:solidFill>
                  <a:prstClr val="white"/>
                </a:solidFill>
                <a:latin typeface="Arial" panose="020B0604020202020204" pitchFamily="34" charset="0"/>
                <a:cs typeface="Arial" panose="020B0604020202020204" pitchFamily="34" charset="0"/>
              </a:rPr>
              <a:t>GINOP-5.1.3-16 </a:t>
            </a:r>
          </a:p>
          <a:p>
            <a:pPr algn="ctr"/>
            <a:r>
              <a:rPr lang="hu-HU" sz="3200" dirty="0" smtClean="0">
                <a:solidFill>
                  <a:prstClr val="white"/>
                </a:solidFill>
                <a:latin typeface="Arial" panose="020B0604020202020204" pitchFamily="34" charset="0"/>
                <a:cs typeface="Arial" panose="020B0604020202020204" pitchFamily="34" charset="0"/>
              </a:rPr>
              <a:t>Társadalmi célú vállalkozások ösztönzése</a:t>
            </a:r>
            <a:endParaRPr lang="hu-HU" sz="3200" dirty="0">
              <a:solidFill>
                <a:prstClr val="white"/>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829614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67544" y="188640"/>
            <a:ext cx="8229600" cy="994122"/>
          </a:xfrm>
        </p:spPr>
        <p:txBody>
          <a:bodyPr>
            <a:noAutofit/>
          </a:bodyPr>
          <a:lstStyle/>
          <a:p>
            <a:r>
              <a:rPr lang="hu-HU" sz="2800" dirty="0">
                <a:solidFill>
                  <a:schemeClr val="bg1"/>
                </a:solidFill>
                <a:latin typeface="Arial" panose="020B0604020202020204" pitchFamily="34" charset="0"/>
                <a:cs typeface="Arial" panose="020B0604020202020204" pitchFamily="34" charset="0"/>
              </a:rPr>
              <a:t>Ú</a:t>
            </a:r>
            <a:r>
              <a:rPr lang="hu-HU" sz="2800" dirty="0" smtClean="0">
                <a:solidFill>
                  <a:schemeClr val="bg1"/>
                </a:solidFill>
                <a:latin typeface="Arial" panose="020B0604020202020204" pitchFamily="34" charset="0"/>
                <a:cs typeface="Arial" panose="020B0604020202020204" pitchFamily="34" charset="0"/>
              </a:rPr>
              <a:t>jdonságok és továbbvitt tapasztalatok a korábbi konstrukciókhoz képest</a:t>
            </a:r>
            <a:endParaRPr lang="hu-HU" sz="2800" dirty="0">
              <a:solidFill>
                <a:schemeClr val="bg1"/>
              </a:solidFill>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395536" y="1268760"/>
            <a:ext cx="8291264" cy="4857403"/>
          </a:xfrm>
        </p:spPr>
        <p:txBody>
          <a:bodyPr>
            <a:normAutofit fontScale="92500" lnSpcReduction="10000"/>
          </a:bodyPr>
          <a:lstStyle/>
          <a:p>
            <a:r>
              <a:rPr lang="hu-HU" sz="2400" dirty="0" smtClean="0"/>
              <a:t>A konstrukció a működőképes  üzleti modell kialakításának támogatása, termék és szolgáltatásfejlesztés  </a:t>
            </a:r>
            <a:r>
              <a:rPr lang="hu-HU" sz="2400" b="1" dirty="0" smtClean="0">
                <a:solidFill>
                  <a:srgbClr val="FF0000"/>
                </a:solidFill>
              </a:rPr>
              <a:t>magas</a:t>
            </a:r>
            <a:r>
              <a:rPr lang="hu-HU" sz="2400" dirty="0" smtClean="0"/>
              <a:t>, </a:t>
            </a:r>
            <a:r>
              <a:rPr lang="hu-HU" sz="2400" b="1" dirty="0" err="1" smtClean="0"/>
              <a:t>max</a:t>
            </a:r>
            <a:r>
              <a:rPr lang="hu-HU" sz="2400" b="1" dirty="0" smtClean="0"/>
              <a:t>. 50%-nyi beruházási hányad</a:t>
            </a:r>
            <a:r>
              <a:rPr lang="hu-HU" sz="2400" dirty="0" smtClean="0"/>
              <a:t>dal</a:t>
            </a:r>
          </a:p>
          <a:p>
            <a:r>
              <a:rPr lang="hu-HU" sz="2400" b="1" dirty="0" smtClean="0"/>
              <a:t>Támogató</a:t>
            </a:r>
            <a:r>
              <a:rPr lang="hu-HU" sz="2400" dirty="0" smtClean="0"/>
              <a:t>  </a:t>
            </a:r>
            <a:r>
              <a:rPr lang="hu-HU" sz="2400" b="1" dirty="0" smtClean="0"/>
              <a:t>központi és hálózati szolgáltatások </a:t>
            </a:r>
            <a:r>
              <a:rPr lang="hu-HU" sz="2400" dirty="0" smtClean="0"/>
              <a:t>biztosítása a pályázat megjelenését megelőzően (GINOP 5.1.2-15 kiemelt konstrukció révén)</a:t>
            </a:r>
          </a:p>
          <a:p>
            <a:r>
              <a:rPr lang="hu-HU" sz="2400" dirty="0"/>
              <a:t>P</a:t>
            </a:r>
            <a:r>
              <a:rPr lang="hu-HU" sz="2400" dirty="0" smtClean="0"/>
              <a:t>rojekttervek </a:t>
            </a:r>
            <a:r>
              <a:rPr lang="hu-HU" sz="2400" dirty="0"/>
              <a:t>e</a:t>
            </a:r>
            <a:r>
              <a:rPr lang="hu-HU" sz="2400" dirty="0" smtClean="0"/>
              <a:t>lőzetes, transzparens bemeneti  </a:t>
            </a:r>
            <a:r>
              <a:rPr lang="hu-HU" sz="2400" b="1" dirty="0" smtClean="0"/>
              <a:t>szakmai szűrése</a:t>
            </a:r>
            <a:r>
              <a:rPr lang="hu-HU" sz="2400" dirty="0" smtClean="0"/>
              <a:t> jogosultsági előfeltétel</a:t>
            </a:r>
          </a:p>
          <a:p>
            <a:r>
              <a:rPr lang="hu-HU" sz="2400" dirty="0" smtClean="0"/>
              <a:t>Projektterv és üzleti terv </a:t>
            </a:r>
            <a:r>
              <a:rPr lang="hu-HU" sz="2400" b="1" dirty="0" smtClean="0"/>
              <a:t>fejlesztés</a:t>
            </a:r>
            <a:r>
              <a:rPr lang="hu-HU" sz="2400" dirty="0" smtClean="0"/>
              <a:t>éhez tanácsadás</a:t>
            </a:r>
          </a:p>
          <a:p>
            <a:r>
              <a:rPr lang="hu-HU" sz="2400" b="1" dirty="0" smtClean="0"/>
              <a:t>Differenciált támogatás </a:t>
            </a:r>
            <a:r>
              <a:rPr lang="hu-HU" sz="2400" i="1" dirty="0" smtClean="0"/>
              <a:t>induló</a:t>
            </a:r>
            <a:r>
              <a:rPr lang="hu-HU" sz="2400" dirty="0" smtClean="0"/>
              <a:t> és </a:t>
            </a:r>
            <a:r>
              <a:rPr lang="hu-HU" sz="2400" i="1" dirty="0" smtClean="0"/>
              <a:t>működő</a:t>
            </a:r>
            <a:r>
              <a:rPr lang="hu-HU" sz="2400" dirty="0" smtClean="0"/>
              <a:t> vállalkozásoknak</a:t>
            </a:r>
          </a:p>
          <a:p>
            <a:r>
              <a:rPr lang="hu-HU" sz="2400" b="1" dirty="0" smtClean="0"/>
              <a:t>Átalányalapú elszámolás </a:t>
            </a:r>
            <a:r>
              <a:rPr lang="hu-HU" sz="2400" dirty="0" smtClean="0"/>
              <a:t>rezsiköltségre, kötelező nyilvánosság költségeire </a:t>
            </a:r>
          </a:p>
          <a:p>
            <a:r>
              <a:rPr lang="hu-HU" sz="2400" dirty="0" smtClean="0"/>
              <a:t>Kapcsolódó </a:t>
            </a:r>
            <a:r>
              <a:rPr lang="hu-HU" sz="2400" b="1" dirty="0" smtClean="0"/>
              <a:t>pénzügyi eszköz</a:t>
            </a:r>
            <a:r>
              <a:rPr lang="hu-HU" sz="2400" dirty="0" smtClean="0"/>
              <a:t>, hitelkonstrukció megjelenése várható, folyamatban van  a banki  termék kialakítása. </a:t>
            </a:r>
            <a:endParaRPr lang="hu-HU" sz="2800" dirty="0" smtClean="0"/>
          </a:p>
          <a:p>
            <a:endParaRPr lang="hu-HU" dirty="0" smtClean="0"/>
          </a:p>
          <a:p>
            <a:endParaRPr lang="hu-HU" dirty="0"/>
          </a:p>
        </p:txBody>
      </p:sp>
    </p:spTree>
    <p:extLst>
      <p:ext uri="{BB962C8B-B14F-4D97-AF65-F5344CB8AC3E}">
        <p14:creationId xmlns:p14="http://schemas.microsoft.com/office/powerpoint/2010/main" val="41359817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46856" y="-27384"/>
            <a:ext cx="8229600" cy="1143000"/>
          </a:xfrm>
        </p:spPr>
        <p:txBody>
          <a:bodyPr>
            <a:normAutofit/>
          </a:bodyPr>
          <a:lstStyle/>
          <a:p>
            <a:r>
              <a:rPr lang="hu-HU" sz="4000" dirty="0" smtClean="0">
                <a:solidFill>
                  <a:schemeClr val="bg1"/>
                </a:solidFill>
                <a:latin typeface="Arial" panose="020B0604020202020204" pitchFamily="34" charset="0"/>
                <a:cs typeface="Arial" panose="020B0604020202020204" pitchFamily="34" charset="0"/>
              </a:rPr>
              <a:t>Támogatást igénylők köre - 1</a:t>
            </a:r>
            <a:endParaRPr lang="hu-HU" sz="4000" dirty="0">
              <a:solidFill>
                <a:schemeClr val="bg1"/>
              </a:solidFill>
              <a:latin typeface="Arial" panose="020B0604020202020204" pitchFamily="34" charset="0"/>
              <a:cs typeface="Arial" panose="020B0604020202020204" pitchFamily="34" charset="0"/>
            </a:endParaRPr>
          </a:p>
        </p:txBody>
      </p:sp>
      <p:sp>
        <p:nvSpPr>
          <p:cNvPr id="4" name="Téglalap 3"/>
          <p:cNvSpPr/>
          <p:nvPr/>
        </p:nvSpPr>
        <p:spPr>
          <a:xfrm>
            <a:off x="395536" y="1268760"/>
            <a:ext cx="8496944" cy="4801314"/>
          </a:xfrm>
          <a:prstGeom prst="rect">
            <a:avLst/>
          </a:prstGeom>
        </p:spPr>
        <p:txBody>
          <a:bodyPr wrap="square">
            <a:spAutoFit/>
          </a:bodyPr>
          <a:lstStyle/>
          <a:p>
            <a:pPr marL="177800" algn="just"/>
            <a:r>
              <a:rPr lang="hu-HU" dirty="0" smtClean="0">
                <a:solidFill>
                  <a:prstClr val="black"/>
                </a:solidFill>
                <a:latin typeface="Arial" panose="020B0604020202020204" pitchFamily="34" charset="0"/>
                <a:cs typeface="Arial" panose="020B0604020202020204" pitchFamily="34" charset="0"/>
              </a:rPr>
              <a:t>a </a:t>
            </a:r>
            <a:r>
              <a:rPr lang="hu-HU" dirty="0">
                <a:solidFill>
                  <a:prstClr val="black"/>
                </a:solidFill>
                <a:latin typeface="Arial" panose="020B0604020202020204" pitchFamily="34" charset="0"/>
                <a:cs typeface="Arial" panose="020B0604020202020204" pitchFamily="34" charset="0"/>
              </a:rPr>
              <a:t>GINOP-5.1.2-15 Társadalmi vállalkozások ösztönzése – kiemelt projekt minősítési és - szükség esetén - felkészítési folyamatán részt vettek, és a kiemelt projekt által kiadott </a:t>
            </a:r>
            <a:r>
              <a:rPr lang="hu-HU" b="1" dirty="0">
                <a:solidFill>
                  <a:prstClr val="black"/>
                </a:solidFill>
                <a:latin typeface="Arial" panose="020B0604020202020204" pitchFamily="34" charset="0"/>
                <a:cs typeface="Arial" panose="020B0604020202020204" pitchFamily="34" charset="0"/>
              </a:rPr>
              <a:t>megfelelőségi </a:t>
            </a:r>
            <a:r>
              <a:rPr lang="hu-HU" b="1" u="sng" dirty="0">
                <a:solidFill>
                  <a:prstClr val="black"/>
                </a:solidFill>
                <a:latin typeface="Arial" panose="020B0604020202020204" pitchFamily="34" charset="0"/>
                <a:cs typeface="Arial" panose="020B0604020202020204" pitchFamily="34" charset="0"/>
              </a:rPr>
              <a:t>nyilatkozattal/minősítő tanúsítvánnyal </a:t>
            </a:r>
            <a:r>
              <a:rPr lang="hu-HU" b="1" dirty="0">
                <a:solidFill>
                  <a:prstClr val="black"/>
                </a:solidFill>
                <a:latin typeface="Arial" panose="020B0604020202020204" pitchFamily="34" charset="0"/>
                <a:cs typeface="Arial" panose="020B0604020202020204" pitchFamily="34" charset="0"/>
              </a:rPr>
              <a:t>rendelkeznek és támogatási kérelmüket a tanúsítvány kiadásának dátumától számított 12 hónapon belül benyújtják</a:t>
            </a:r>
            <a:r>
              <a:rPr lang="hu-HU" dirty="0" smtClean="0">
                <a:solidFill>
                  <a:prstClr val="black"/>
                </a:solidFill>
                <a:latin typeface="Arial" panose="020B0604020202020204" pitchFamily="34" charset="0"/>
                <a:cs typeface="Arial" panose="020B0604020202020204" pitchFamily="34" charset="0"/>
              </a:rPr>
              <a:t>,</a:t>
            </a:r>
          </a:p>
          <a:p>
            <a:pPr marL="177800" algn="just"/>
            <a:endParaRPr lang="hu-HU" dirty="0">
              <a:solidFill>
                <a:prstClr val="black"/>
              </a:solidFill>
              <a:latin typeface="Arial" panose="020B0604020202020204" pitchFamily="34" charset="0"/>
              <a:cs typeface="Arial" panose="020B0604020202020204" pitchFamily="34" charset="0"/>
            </a:endParaRPr>
          </a:p>
          <a:p>
            <a:pPr marL="177800" algn="just"/>
            <a:endParaRPr lang="hu-HU" dirty="0" smtClean="0">
              <a:solidFill>
                <a:prstClr val="black"/>
              </a:solidFill>
              <a:latin typeface="Arial" panose="020B0604020202020204" pitchFamily="34" charset="0"/>
              <a:cs typeface="Arial" panose="020B0604020202020204" pitchFamily="34" charset="0"/>
            </a:endParaRPr>
          </a:p>
          <a:p>
            <a:pPr marL="177800" algn="just"/>
            <a:endParaRPr lang="hu-HU" dirty="0">
              <a:solidFill>
                <a:prstClr val="black"/>
              </a:solidFill>
              <a:latin typeface="Arial" panose="020B0604020202020204" pitchFamily="34" charset="0"/>
              <a:cs typeface="Arial" panose="020B0604020202020204" pitchFamily="34" charset="0"/>
            </a:endParaRPr>
          </a:p>
          <a:p>
            <a:pPr marL="177800" algn="just"/>
            <a:endParaRPr lang="hu-HU" dirty="0" smtClean="0">
              <a:solidFill>
                <a:prstClr val="black"/>
              </a:solidFill>
              <a:latin typeface="Arial" panose="020B0604020202020204" pitchFamily="34" charset="0"/>
              <a:cs typeface="Arial" panose="020B0604020202020204" pitchFamily="34" charset="0"/>
            </a:endParaRPr>
          </a:p>
          <a:p>
            <a:pPr marL="177800" algn="just"/>
            <a:r>
              <a:rPr lang="hu-HU" b="1" dirty="0" smtClean="0">
                <a:solidFill>
                  <a:prstClr val="black"/>
                </a:solidFill>
                <a:latin typeface="Arial" panose="020B0604020202020204" pitchFamily="34" charset="0"/>
                <a:cs typeface="Arial" panose="020B0604020202020204" pitchFamily="34" charset="0"/>
              </a:rPr>
              <a:t>DIFFERENCIÁLTSÁG:</a:t>
            </a:r>
          </a:p>
          <a:p>
            <a:pPr marL="177800" algn="just"/>
            <a:endParaRPr lang="hu-HU" b="1" dirty="0" smtClean="0">
              <a:solidFill>
                <a:prstClr val="black"/>
              </a:solidFill>
              <a:latin typeface="Arial" panose="020B0604020202020204" pitchFamily="34" charset="0"/>
              <a:cs typeface="Arial" panose="020B0604020202020204" pitchFamily="34" charset="0"/>
            </a:endParaRPr>
          </a:p>
          <a:p>
            <a:pPr marL="177800" algn="just"/>
            <a:r>
              <a:rPr lang="hu-HU" b="1" dirty="0" smtClean="0">
                <a:solidFill>
                  <a:prstClr val="black"/>
                </a:solidFill>
                <a:latin typeface="Arial" panose="020B0604020202020204" pitchFamily="34" charset="0"/>
                <a:cs typeface="Arial" panose="020B0604020202020204" pitchFamily="34" charset="0"/>
              </a:rPr>
              <a:t>15 </a:t>
            </a:r>
            <a:r>
              <a:rPr lang="hu-HU" b="1" dirty="0">
                <a:solidFill>
                  <a:prstClr val="black"/>
                </a:solidFill>
                <a:latin typeface="Arial" panose="020B0604020202020204" pitchFamily="34" charset="0"/>
                <a:cs typeface="Arial" panose="020B0604020202020204" pitchFamily="34" charset="0"/>
              </a:rPr>
              <a:t>millió Ft-ot meghaladó igényelt támogatás esetén </a:t>
            </a:r>
            <a:r>
              <a:rPr lang="hu-HU" dirty="0">
                <a:solidFill>
                  <a:prstClr val="black"/>
                </a:solidFill>
                <a:latin typeface="Arial" panose="020B0604020202020204" pitchFamily="34" charset="0"/>
                <a:cs typeface="Arial" panose="020B0604020202020204" pitchFamily="34" charset="0"/>
              </a:rPr>
              <a:t>az éves átlagos statisztikai állományi létszámuk a támogatási kérelmek benyújtását megelőző legutolsó lezárt, teljes üzleti évben </a:t>
            </a:r>
            <a:r>
              <a:rPr lang="hu-HU" b="1" dirty="0">
                <a:solidFill>
                  <a:prstClr val="black"/>
                </a:solidFill>
                <a:latin typeface="Arial" panose="020B0604020202020204" pitchFamily="34" charset="0"/>
                <a:cs typeface="Arial" panose="020B0604020202020204" pitchFamily="34" charset="0"/>
              </a:rPr>
              <a:t>minimum 1 fő</a:t>
            </a:r>
            <a:r>
              <a:rPr lang="hu-HU" dirty="0">
                <a:solidFill>
                  <a:prstClr val="black"/>
                </a:solidFill>
                <a:latin typeface="Arial" panose="020B0604020202020204" pitchFamily="34" charset="0"/>
                <a:cs typeface="Arial" panose="020B0604020202020204" pitchFamily="34" charset="0"/>
              </a:rPr>
              <a:t>, és rendelkeznek minimum </a:t>
            </a:r>
            <a:r>
              <a:rPr lang="hu-HU" b="1" dirty="0">
                <a:solidFill>
                  <a:prstClr val="black"/>
                </a:solidFill>
                <a:latin typeface="Arial" panose="020B0604020202020204" pitchFamily="34" charset="0"/>
                <a:cs typeface="Arial" panose="020B0604020202020204" pitchFamily="34" charset="0"/>
              </a:rPr>
              <a:t>egy</a:t>
            </a:r>
            <a:r>
              <a:rPr lang="hu-HU" dirty="0">
                <a:solidFill>
                  <a:prstClr val="black"/>
                </a:solidFill>
                <a:latin typeface="Arial" panose="020B0604020202020204" pitchFamily="34" charset="0"/>
                <a:cs typeface="Arial" panose="020B0604020202020204" pitchFamily="34" charset="0"/>
              </a:rPr>
              <a:t> lezárt, teljes (365 napot jelentő) üzleti </a:t>
            </a:r>
            <a:r>
              <a:rPr lang="hu-HU" b="1" dirty="0">
                <a:solidFill>
                  <a:prstClr val="black"/>
                </a:solidFill>
                <a:latin typeface="Arial" panose="020B0604020202020204" pitchFamily="34" charset="0"/>
                <a:cs typeface="Arial" panose="020B0604020202020204" pitchFamily="34" charset="0"/>
              </a:rPr>
              <a:t>évvel</a:t>
            </a:r>
            <a:r>
              <a:rPr lang="hu-HU" dirty="0">
                <a:solidFill>
                  <a:prstClr val="black"/>
                </a:solidFill>
                <a:latin typeface="Arial" panose="020B0604020202020204" pitchFamily="34" charset="0"/>
                <a:cs typeface="Arial" panose="020B0604020202020204" pitchFamily="34" charset="0"/>
              </a:rPr>
              <a:t>) a 1</a:t>
            </a:r>
            <a:r>
              <a:rPr lang="hu-HU" b="1" dirty="0">
                <a:solidFill>
                  <a:prstClr val="black"/>
                </a:solidFill>
                <a:latin typeface="Arial" panose="020B0604020202020204" pitchFamily="34" charset="0"/>
                <a:cs typeface="Arial" panose="020B0604020202020204" pitchFamily="34" charset="0"/>
              </a:rPr>
              <a:t>5 millió Ft-ot nem meghaladó igényelt támogatás esetén </a:t>
            </a:r>
            <a:r>
              <a:rPr lang="hu-HU" dirty="0">
                <a:solidFill>
                  <a:prstClr val="black"/>
                </a:solidFill>
                <a:latin typeface="Arial" panose="020B0604020202020204" pitchFamily="34" charset="0"/>
                <a:cs typeface="Arial" panose="020B0604020202020204" pitchFamily="34" charset="0"/>
              </a:rPr>
              <a:t>a benyújtást megelőzően legalább </a:t>
            </a:r>
            <a:r>
              <a:rPr lang="hu-HU" b="1" dirty="0">
                <a:solidFill>
                  <a:prstClr val="black"/>
                </a:solidFill>
                <a:latin typeface="Arial" panose="020B0604020202020204" pitchFamily="34" charset="0"/>
                <a:cs typeface="Arial" panose="020B0604020202020204" pitchFamily="34" charset="0"/>
              </a:rPr>
              <a:t>6 hónappal jogerősen bejegyzett </a:t>
            </a:r>
            <a:r>
              <a:rPr lang="hu-HU" b="1" dirty="0" smtClean="0">
                <a:solidFill>
                  <a:prstClr val="black"/>
                </a:solidFill>
                <a:latin typeface="Arial" panose="020B0604020202020204" pitchFamily="34" charset="0"/>
                <a:cs typeface="Arial" panose="020B0604020202020204" pitchFamily="34" charset="0"/>
              </a:rPr>
              <a:t>szervezet</a:t>
            </a:r>
            <a:r>
              <a:rPr lang="hu-HU" dirty="0">
                <a:solidFill>
                  <a:prstClr val="black"/>
                </a:solidFill>
                <a:latin typeface="Arial" panose="020B0604020202020204" pitchFamily="34" charset="0"/>
                <a:cs typeface="Arial" panose="020B0604020202020204" pitchFamily="34" charset="0"/>
              </a:rPr>
              <a:t>.</a:t>
            </a:r>
          </a:p>
        </p:txBody>
      </p:sp>
      <p:sp>
        <p:nvSpPr>
          <p:cNvPr id="5" name="Alcím 3"/>
          <p:cNvSpPr txBox="1">
            <a:spLocks noGrp="1"/>
          </p:cNvSpPr>
          <p:nvPr>
            <p:ph idx="1"/>
          </p:nvPr>
        </p:nvSpPr>
        <p:spPr>
          <a:xfrm>
            <a:off x="590872" y="2896741"/>
            <a:ext cx="8229600" cy="772676"/>
          </a:xfrm>
          <a:prstGeom prst="rect">
            <a:avLst/>
          </a:prstGeom>
        </p:spPr>
        <p:style>
          <a:lnRef idx="2">
            <a:schemeClr val="accent1"/>
          </a:lnRef>
          <a:fillRef idx="1">
            <a:schemeClr val="lt1"/>
          </a:fillRef>
          <a:effectRef idx="0">
            <a:schemeClr val="accent1"/>
          </a:effectRef>
          <a:fontRef idx="minor">
            <a:schemeClr val="dk1"/>
          </a:fontRef>
        </p:style>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just">
              <a:buNone/>
            </a:pPr>
            <a:r>
              <a:rPr lang="hu-HU" sz="1800" dirty="0" smtClean="0">
                <a:solidFill>
                  <a:schemeClr val="tx1"/>
                </a:solidFill>
                <a:latin typeface="Arial" panose="020B0604020202020204" pitchFamily="34" charset="0"/>
                <a:cs typeface="Arial" panose="020B0604020202020204" pitchFamily="34" charset="0"/>
              </a:rPr>
              <a:t>Kérdés</a:t>
            </a:r>
            <a:r>
              <a:rPr lang="hu-HU" sz="1800" dirty="0">
                <a:solidFill>
                  <a:schemeClr val="tx1"/>
                </a:solidFill>
                <a:latin typeface="Arial" panose="020B0604020202020204" pitchFamily="34" charset="0"/>
                <a:cs typeface="Arial" panose="020B0604020202020204" pitchFamily="34" charset="0"/>
              </a:rPr>
              <a:t>: </a:t>
            </a:r>
            <a:r>
              <a:rPr lang="hu-HU" sz="1800" dirty="0" smtClean="0">
                <a:solidFill>
                  <a:schemeClr val="tx1"/>
                </a:solidFill>
                <a:latin typeface="Arial" panose="020B0604020202020204" pitchFamily="34" charset="0"/>
                <a:cs typeface="Arial" panose="020B0604020202020204" pitchFamily="34" charset="0"/>
              </a:rPr>
              <a:t>Hogy/hogyan szerezhető meg ez a tanúsítvány?</a:t>
            </a:r>
          </a:p>
          <a:p>
            <a:pPr marL="0" indent="0" algn="ctr">
              <a:buNone/>
            </a:pPr>
            <a:r>
              <a:rPr lang="hu-HU" sz="1800" dirty="0" err="1" smtClean="0">
                <a:solidFill>
                  <a:schemeClr val="tx1"/>
                </a:solidFill>
                <a:latin typeface="Arial" panose="020B0604020202020204" pitchFamily="34" charset="0"/>
                <a:cs typeface="Arial" panose="020B0604020202020204" pitchFamily="34" charset="0"/>
              </a:rPr>
              <a:t>www.piactars.ofa.hu</a:t>
            </a:r>
            <a:endParaRPr lang="hu-HU" sz="1800" dirty="0" smtClean="0">
              <a:solidFill>
                <a:schemeClr val="tx1"/>
              </a:solidFill>
              <a:latin typeface="Arial" panose="020B0604020202020204" pitchFamily="34" charset="0"/>
              <a:cs typeface="Arial" panose="020B0604020202020204" pitchFamily="34" charset="0"/>
            </a:endParaRPr>
          </a:p>
          <a:p>
            <a:pPr marL="0" indent="0" algn="just">
              <a:buNone/>
            </a:pPr>
            <a:endParaRPr lang="hu-HU" sz="1800" dirty="0" smtClean="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610068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2543" name="AutoShape 10"/>
          <p:cNvSpPr>
            <a:spLocks noChangeArrowheads="1"/>
          </p:cNvSpPr>
          <p:nvPr/>
        </p:nvSpPr>
        <p:spPr bwMode="gray">
          <a:xfrm>
            <a:off x="468314" y="2360785"/>
            <a:ext cx="2698752" cy="720000"/>
          </a:xfrm>
          <a:prstGeom prst="roundRect">
            <a:avLst>
              <a:gd name="adj" fmla="val 48741"/>
            </a:avLst>
          </a:prstGeom>
          <a:solidFill>
            <a:srgbClr val="FF9900"/>
          </a:solidFill>
          <a:ln>
            <a:noFill/>
          </a:ln>
          <a:extLst>
            <a:ext uri="{91240B29-F687-4F45-9708-019B960494DF}">
              <a14:hiddenLine xmlns:a14="http://schemas.microsoft.com/office/drawing/2010/main" w="9525" algn="ctr">
                <a:solidFill>
                  <a:srgbClr val="000000"/>
                </a:solidFill>
                <a:round/>
                <a:headEnd/>
                <a:tailEnd/>
              </a14:hiddenLine>
            </a:ext>
          </a:extLst>
        </p:spPr>
        <p:txBody>
          <a:bodyPr lIns="0" rIns="360000" anchor="ctr"/>
          <a:lstStyle/>
          <a:p>
            <a:pPr marL="622300">
              <a:lnSpc>
                <a:spcPct val="120000"/>
              </a:lnSpc>
            </a:pPr>
            <a:r>
              <a:rPr lang="fr-BE" altLang="en-US" sz="1300" dirty="0" err="1" smtClean="0">
                <a:solidFill>
                  <a:prstClr val="white"/>
                </a:solidFill>
                <a:cs typeface="Arial" pitchFamily="34" charset="0"/>
              </a:rPr>
              <a:t>Kutatás</a:t>
            </a:r>
            <a:r>
              <a:rPr lang="fr-BE" altLang="en-US" sz="1300" dirty="0" smtClean="0">
                <a:solidFill>
                  <a:prstClr val="white"/>
                </a:solidFill>
                <a:cs typeface="Arial" pitchFamily="34" charset="0"/>
              </a:rPr>
              <a:t>-</a:t>
            </a:r>
            <a:r>
              <a:rPr lang="hu-HU" altLang="en-US" sz="1300" dirty="0" smtClean="0">
                <a:solidFill>
                  <a:prstClr val="white"/>
                </a:solidFill>
                <a:cs typeface="Arial" pitchFamily="34" charset="0"/>
              </a:rPr>
              <a:t/>
            </a:r>
            <a:br>
              <a:rPr lang="hu-HU" altLang="en-US" sz="1300" dirty="0" smtClean="0">
                <a:solidFill>
                  <a:prstClr val="white"/>
                </a:solidFill>
                <a:cs typeface="Arial" pitchFamily="34" charset="0"/>
              </a:rPr>
            </a:br>
            <a:r>
              <a:rPr lang="fr-BE" altLang="en-US" sz="1300" dirty="0" err="1" smtClean="0">
                <a:solidFill>
                  <a:prstClr val="white"/>
                </a:solidFill>
                <a:cs typeface="Arial" pitchFamily="34" charset="0"/>
              </a:rPr>
              <a:t>fejlesztés</a:t>
            </a:r>
            <a:endParaRPr lang="fr-BE" altLang="en-US" sz="1300" dirty="0">
              <a:solidFill>
                <a:prstClr val="white"/>
              </a:solidFill>
              <a:cs typeface="Arial" pitchFamily="34" charset="0"/>
            </a:endParaRPr>
          </a:p>
        </p:txBody>
      </p:sp>
      <p:sp>
        <p:nvSpPr>
          <p:cNvPr id="22544" name="AutoShape 10"/>
          <p:cNvSpPr>
            <a:spLocks noChangeArrowheads="1"/>
          </p:cNvSpPr>
          <p:nvPr/>
        </p:nvSpPr>
        <p:spPr bwMode="gray">
          <a:xfrm>
            <a:off x="3211516" y="2360785"/>
            <a:ext cx="2698752" cy="727091"/>
          </a:xfrm>
          <a:prstGeom prst="roundRect">
            <a:avLst>
              <a:gd name="adj" fmla="val 48741"/>
            </a:avLst>
          </a:prstGeom>
          <a:solidFill>
            <a:srgbClr val="76B043"/>
          </a:solidFill>
          <a:ln>
            <a:noFill/>
          </a:ln>
          <a:extLst>
            <a:ext uri="{91240B29-F687-4F45-9708-019B960494DF}">
              <a14:hiddenLine xmlns:a14="http://schemas.microsoft.com/office/drawing/2010/main" w="9525" algn="ctr">
                <a:solidFill>
                  <a:srgbClr val="000000"/>
                </a:solidFill>
                <a:round/>
                <a:headEnd/>
                <a:tailEnd/>
              </a14:hiddenLine>
            </a:ext>
          </a:extLst>
        </p:spPr>
        <p:txBody>
          <a:bodyPr lIns="0" rIns="360000" anchor="ctr"/>
          <a:lstStyle/>
          <a:p>
            <a:pPr marL="622300">
              <a:lnSpc>
                <a:spcPct val="120000"/>
              </a:lnSpc>
            </a:pPr>
            <a:r>
              <a:rPr lang="fr-BE" altLang="en-US" sz="1300" dirty="0" err="1">
                <a:solidFill>
                  <a:prstClr val="white"/>
                </a:solidFill>
                <a:cs typeface="Arial" pitchFamily="34" charset="0"/>
              </a:rPr>
              <a:t>Az</a:t>
            </a:r>
            <a:r>
              <a:rPr lang="fr-BE" altLang="en-US" sz="1300" dirty="0">
                <a:solidFill>
                  <a:prstClr val="white"/>
                </a:solidFill>
                <a:cs typeface="Arial" pitchFamily="34" charset="0"/>
              </a:rPr>
              <a:t> </a:t>
            </a:r>
            <a:r>
              <a:rPr lang="fr-BE" altLang="en-US" sz="1300" dirty="0" err="1" smtClean="0">
                <a:solidFill>
                  <a:prstClr val="white"/>
                </a:solidFill>
                <a:cs typeface="Arial" pitchFamily="34" charset="0"/>
              </a:rPr>
              <a:t>éghajlat</a:t>
            </a:r>
            <a:r>
              <a:rPr lang="hu-HU" altLang="en-US" sz="1300" dirty="0" smtClean="0">
                <a:solidFill>
                  <a:prstClr val="white"/>
                </a:solidFill>
                <a:cs typeface="Arial" pitchFamily="34" charset="0"/>
              </a:rPr>
              <a:t>-</a:t>
            </a:r>
            <a:br>
              <a:rPr lang="hu-HU" altLang="en-US" sz="1300" dirty="0" smtClean="0">
                <a:solidFill>
                  <a:prstClr val="white"/>
                </a:solidFill>
                <a:cs typeface="Arial" pitchFamily="34" charset="0"/>
              </a:rPr>
            </a:br>
            <a:r>
              <a:rPr lang="fr-BE" altLang="en-US" sz="1300" dirty="0" err="1" smtClean="0">
                <a:solidFill>
                  <a:prstClr val="white"/>
                </a:solidFill>
                <a:cs typeface="Arial" pitchFamily="34" charset="0"/>
              </a:rPr>
              <a:t>változás</a:t>
            </a:r>
            <a:r>
              <a:rPr lang="hu-HU" altLang="en-US" sz="1300" dirty="0" smtClean="0">
                <a:solidFill>
                  <a:prstClr val="white"/>
                </a:solidFill>
                <a:cs typeface="Arial" pitchFamily="34" charset="0"/>
              </a:rPr>
              <a:t> </a:t>
            </a:r>
            <a:r>
              <a:rPr lang="fr-BE" altLang="en-US" sz="1300" dirty="0" err="1" smtClean="0">
                <a:solidFill>
                  <a:prstClr val="white"/>
                </a:solidFill>
                <a:cs typeface="Arial" pitchFamily="34" charset="0"/>
              </a:rPr>
              <a:t>elleni</a:t>
            </a:r>
            <a:r>
              <a:rPr lang="fr-BE" altLang="en-US" sz="1300" dirty="0" smtClean="0">
                <a:solidFill>
                  <a:prstClr val="white"/>
                </a:solidFill>
                <a:cs typeface="Arial" pitchFamily="34" charset="0"/>
              </a:rPr>
              <a:t> </a:t>
            </a:r>
            <a:r>
              <a:rPr lang="fr-BE" altLang="en-US" sz="1300" dirty="0" err="1">
                <a:solidFill>
                  <a:prstClr val="white"/>
                </a:solidFill>
                <a:cs typeface="Arial" pitchFamily="34" charset="0"/>
              </a:rPr>
              <a:t>küzdelem</a:t>
            </a:r>
            <a:endParaRPr lang="fr-BE" altLang="en-US" sz="1300" dirty="0">
              <a:solidFill>
                <a:prstClr val="white"/>
              </a:solidFill>
              <a:cs typeface="Arial" pitchFamily="34" charset="0"/>
            </a:endParaRPr>
          </a:p>
        </p:txBody>
      </p:sp>
      <p:sp>
        <p:nvSpPr>
          <p:cNvPr id="22545" name="AutoShape 10"/>
          <p:cNvSpPr>
            <a:spLocks noChangeArrowheads="1"/>
          </p:cNvSpPr>
          <p:nvPr/>
        </p:nvSpPr>
        <p:spPr bwMode="gray">
          <a:xfrm>
            <a:off x="468314" y="3381049"/>
            <a:ext cx="2698752" cy="756000"/>
          </a:xfrm>
          <a:prstGeom prst="roundRect">
            <a:avLst>
              <a:gd name="adj" fmla="val 48741"/>
            </a:avLst>
          </a:prstGeom>
          <a:solidFill>
            <a:srgbClr val="FF9900"/>
          </a:solidFill>
          <a:ln>
            <a:noFill/>
          </a:ln>
          <a:extLst>
            <a:ext uri="{91240B29-F687-4F45-9708-019B960494DF}">
              <a14:hiddenLine xmlns:a14="http://schemas.microsoft.com/office/drawing/2010/main" w="9525" algn="ctr">
                <a:solidFill>
                  <a:srgbClr val="000000"/>
                </a:solidFill>
                <a:round/>
                <a:headEnd/>
                <a:tailEnd/>
              </a14:hiddenLine>
            </a:ext>
          </a:extLst>
        </p:spPr>
        <p:txBody>
          <a:bodyPr lIns="0" rIns="360000" anchor="ctr"/>
          <a:lstStyle/>
          <a:p>
            <a:pPr marL="622300">
              <a:lnSpc>
                <a:spcPct val="120000"/>
              </a:lnSpc>
            </a:pPr>
            <a:r>
              <a:rPr lang="fr-BE" altLang="en-US" sz="1300" dirty="0" err="1">
                <a:solidFill>
                  <a:prstClr val="white"/>
                </a:solidFill>
                <a:cs typeface="Arial" pitchFamily="34" charset="0"/>
              </a:rPr>
              <a:t>Információs</a:t>
            </a:r>
            <a:r>
              <a:rPr lang="fr-BE" altLang="en-US" sz="1300" dirty="0">
                <a:solidFill>
                  <a:prstClr val="white"/>
                </a:solidFill>
                <a:cs typeface="Arial" pitchFamily="34" charset="0"/>
              </a:rPr>
              <a:t> </a:t>
            </a:r>
            <a:r>
              <a:rPr lang="fr-BE" altLang="en-US" sz="1300" dirty="0" err="1">
                <a:solidFill>
                  <a:prstClr val="white"/>
                </a:solidFill>
                <a:cs typeface="Arial" pitchFamily="34" charset="0"/>
              </a:rPr>
              <a:t>és</a:t>
            </a:r>
            <a:r>
              <a:rPr lang="fr-BE" altLang="en-US" sz="1300" dirty="0">
                <a:solidFill>
                  <a:prstClr val="white"/>
                </a:solidFill>
                <a:cs typeface="Arial" pitchFamily="34" charset="0"/>
              </a:rPr>
              <a:t/>
            </a:r>
            <a:br>
              <a:rPr lang="fr-BE" altLang="en-US" sz="1300" dirty="0">
                <a:solidFill>
                  <a:prstClr val="white"/>
                </a:solidFill>
                <a:cs typeface="Arial" pitchFamily="34" charset="0"/>
              </a:rPr>
            </a:br>
            <a:r>
              <a:rPr lang="fr-BE" altLang="en-US" sz="1300" dirty="0" err="1">
                <a:solidFill>
                  <a:prstClr val="white"/>
                </a:solidFill>
                <a:cs typeface="Arial" pitchFamily="34" charset="0"/>
              </a:rPr>
              <a:t>kommunikációs</a:t>
            </a:r>
            <a:r>
              <a:rPr lang="fr-BE" altLang="en-US" sz="1300" dirty="0">
                <a:solidFill>
                  <a:prstClr val="white"/>
                </a:solidFill>
                <a:cs typeface="Arial" pitchFamily="34" charset="0"/>
              </a:rPr>
              <a:t> </a:t>
            </a:r>
            <a:r>
              <a:rPr lang="fr-BE" altLang="en-US" sz="1300" dirty="0" err="1">
                <a:solidFill>
                  <a:prstClr val="white"/>
                </a:solidFill>
                <a:cs typeface="Arial" pitchFamily="34" charset="0"/>
              </a:rPr>
              <a:t>technológiák</a:t>
            </a:r>
            <a:endParaRPr lang="fr-BE" altLang="en-US" sz="1300" dirty="0">
              <a:solidFill>
                <a:prstClr val="white"/>
              </a:solidFill>
              <a:cs typeface="Arial" pitchFamily="34" charset="0"/>
            </a:endParaRPr>
          </a:p>
        </p:txBody>
      </p:sp>
      <p:sp>
        <p:nvSpPr>
          <p:cNvPr id="22546" name="AutoShape 10"/>
          <p:cNvSpPr>
            <a:spLocks noChangeArrowheads="1"/>
          </p:cNvSpPr>
          <p:nvPr/>
        </p:nvSpPr>
        <p:spPr bwMode="gray">
          <a:xfrm>
            <a:off x="468314" y="4416892"/>
            <a:ext cx="2698752" cy="727091"/>
          </a:xfrm>
          <a:prstGeom prst="roundRect">
            <a:avLst>
              <a:gd name="adj" fmla="val 48741"/>
            </a:avLst>
          </a:prstGeom>
          <a:solidFill>
            <a:srgbClr val="FF9900"/>
          </a:solidFill>
          <a:ln>
            <a:noFill/>
          </a:ln>
          <a:extLst>
            <a:ext uri="{91240B29-F687-4F45-9708-019B960494DF}">
              <a14:hiddenLine xmlns:a14="http://schemas.microsoft.com/office/drawing/2010/main" w="9525" algn="ctr">
                <a:solidFill>
                  <a:srgbClr val="000000"/>
                </a:solidFill>
                <a:round/>
                <a:headEnd/>
                <a:tailEnd/>
              </a14:hiddenLine>
            </a:ext>
          </a:extLst>
        </p:spPr>
        <p:txBody>
          <a:bodyPr lIns="0" rIns="360000" anchor="ctr"/>
          <a:lstStyle/>
          <a:p>
            <a:pPr marL="625475">
              <a:lnSpc>
                <a:spcPct val="120000"/>
              </a:lnSpc>
            </a:pPr>
            <a:r>
              <a:rPr lang="fr-BE" altLang="en-US" sz="1300" dirty="0">
                <a:solidFill>
                  <a:prstClr val="white"/>
                </a:solidFill>
                <a:cs typeface="Arial" pitchFamily="34" charset="0"/>
              </a:rPr>
              <a:t>A </a:t>
            </a:r>
            <a:r>
              <a:rPr lang="fr-BE" altLang="en-US" sz="1300" dirty="0" err="1">
                <a:solidFill>
                  <a:prstClr val="white"/>
                </a:solidFill>
                <a:cs typeface="Arial" pitchFamily="34" charset="0"/>
              </a:rPr>
              <a:t>kkv</a:t>
            </a:r>
            <a:r>
              <a:rPr lang="fr-BE" altLang="en-US" sz="1300" dirty="0">
                <a:solidFill>
                  <a:prstClr val="white"/>
                </a:solidFill>
                <a:cs typeface="Arial" pitchFamily="34" charset="0"/>
              </a:rPr>
              <a:t>-k </a:t>
            </a:r>
            <a:r>
              <a:rPr lang="fr-BE" altLang="en-US" sz="1300" dirty="0" err="1">
                <a:solidFill>
                  <a:prstClr val="white"/>
                </a:solidFill>
                <a:cs typeface="Arial" pitchFamily="34" charset="0"/>
              </a:rPr>
              <a:t>versenyképessége</a:t>
            </a:r>
            <a:endParaRPr lang="fr-BE" altLang="en-US" sz="1300" dirty="0">
              <a:solidFill>
                <a:prstClr val="white"/>
              </a:solidFill>
              <a:cs typeface="Arial" pitchFamily="34" charset="0"/>
            </a:endParaRPr>
          </a:p>
        </p:txBody>
      </p:sp>
      <p:sp>
        <p:nvSpPr>
          <p:cNvPr id="22547" name="AutoShape 10"/>
          <p:cNvSpPr>
            <a:spLocks noChangeArrowheads="1"/>
          </p:cNvSpPr>
          <p:nvPr/>
        </p:nvSpPr>
        <p:spPr bwMode="gray">
          <a:xfrm>
            <a:off x="509588" y="5236147"/>
            <a:ext cx="2743202" cy="727091"/>
          </a:xfrm>
          <a:prstGeom prst="roundRect">
            <a:avLst>
              <a:gd name="adj" fmla="val 48741"/>
            </a:avLst>
          </a:prstGeom>
          <a:solidFill>
            <a:srgbClr val="FF9900"/>
          </a:solidFill>
          <a:ln>
            <a:noFill/>
          </a:ln>
          <a:extLst>
            <a:ext uri="{91240B29-F687-4F45-9708-019B960494DF}">
              <a14:hiddenLine xmlns:a14="http://schemas.microsoft.com/office/drawing/2010/main" w="9525" algn="ctr">
                <a:solidFill>
                  <a:srgbClr val="000000"/>
                </a:solidFill>
                <a:round/>
                <a:headEnd/>
                <a:tailEnd/>
              </a14:hiddenLine>
            </a:ext>
          </a:extLst>
        </p:spPr>
        <p:txBody>
          <a:bodyPr lIns="0" rIns="360000" anchor="ctr"/>
          <a:lstStyle/>
          <a:p>
            <a:pPr marL="622300">
              <a:lnSpc>
                <a:spcPct val="120000"/>
              </a:lnSpc>
            </a:pPr>
            <a:r>
              <a:rPr lang="fr-BE" altLang="en-US" sz="1300" dirty="0" err="1">
                <a:solidFill>
                  <a:prstClr val="white"/>
                </a:solidFill>
                <a:cs typeface="Arial" pitchFamily="34" charset="0"/>
              </a:rPr>
              <a:t>Alacsony</a:t>
            </a:r>
            <a:r>
              <a:rPr lang="fr-BE" altLang="en-US" sz="1300" dirty="0">
                <a:solidFill>
                  <a:prstClr val="white"/>
                </a:solidFill>
                <a:cs typeface="Arial" pitchFamily="34" charset="0"/>
              </a:rPr>
              <a:t> </a:t>
            </a:r>
            <a:r>
              <a:rPr lang="hu-HU" altLang="en-US" sz="1300" dirty="0" smtClean="0">
                <a:solidFill>
                  <a:prstClr val="white"/>
                </a:solidFill>
                <a:cs typeface="Arial" pitchFamily="34" charset="0"/>
              </a:rPr>
              <a:t>CO</a:t>
            </a:r>
            <a:r>
              <a:rPr lang="hu-HU" altLang="en-US" sz="1300" baseline="-25000" dirty="0" smtClean="0">
                <a:solidFill>
                  <a:prstClr val="white"/>
                </a:solidFill>
                <a:cs typeface="Arial" pitchFamily="34" charset="0"/>
              </a:rPr>
              <a:t>2</a:t>
            </a:r>
            <a:r>
              <a:rPr lang="fr-BE" altLang="en-US" sz="1300" dirty="0">
                <a:solidFill>
                  <a:prstClr val="white"/>
                </a:solidFill>
                <a:cs typeface="Arial" pitchFamily="34" charset="0"/>
              </a:rPr>
              <a:t/>
            </a:r>
            <a:br>
              <a:rPr lang="fr-BE" altLang="en-US" sz="1300" dirty="0">
                <a:solidFill>
                  <a:prstClr val="white"/>
                </a:solidFill>
                <a:cs typeface="Arial" pitchFamily="34" charset="0"/>
              </a:rPr>
            </a:br>
            <a:r>
              <a:rPr lang="fr-BE" altLang="en-US" sz="1300" dirty="0" smtClean="0">
                <a:solidFill>
                  <a:prstClr val="white"/>
                </a:solidFill>
                <a:cs typeface="Arial" pitchFamily="34" charset="0"/>
              </a:rPr>
              <a:t>kibocsátású</a:t>
            </a:r>
            <a:r>
              <a:rPr lang="hu-HU" altLang="en-US" sz="1300" dirty="0" smtClean="0">
                <a:solidFill>
                  <a:prstClr val="white"/>
                </a:solidFill>
                <a:cs typeface="Arial" pitchFamily="34" charset="0"/>
              </a:rPr>
              <a:t> </a:t>
            </a:r>
            <a:br>
              <a:rPr lang="hu-HU" altLang="en-US" sz="1300" dirty="0" smtClean="0">
                <a:solidFill>
                  <a:prstClr val="white"/>
                </a:solidFill>
                <a:cs typeface="Arial" pitchFamily="34" charset="0"/>
              </a:rPr>
            </a:br>
            <a:r>
              <a:rPr lang="fr-BE" altLang="en-US" sz="1300" dirty="0" smtClean="0">
                <a:solidFill>
                  <a:prstClr val="white"/>
                </a:solidFill>
                <a:cs typeface="Arial" pitchFamily="34" charset="0"/>
              </a:rPr>
              <a:t>gazdaság</a:t>
            </a:r>
            <a:endParaRPr lang="fr-BE" altLang="en-US" sz="1300" dirty="0">
              <a:solidFill>
                <a:prstClr val="white"/>
              </a:solidFill>
              <a:cs typeface="Arial" pitchFamily="34" charset="0"/>
            </a:endParaRPr>
          </a:p>
        </p:txBody>
      </p:sp>
      <p:sp>
        <p:nvSpPr>
          <p:cNvPr id="22548" name="AutoShape 10"/>
          <p:cNvSpPr>
            <a:spLocks noChangeArrowheads="1"/>
          </p:cNvSpPr>
          <p:nvPr/>
        </p:nvSpPr>
        <p:spPr bwMode="gray">
          <a:xfrm>
            <a:off x="3211516" y="3381050"/>
            <a:ext cx="2698752" cy="727091"/>
          </a:xfrm>
          <a:prstGeom prst="roundRect">
            <a:avLst>
              <a:gd name="adj" fmla="val 48741"/>
            </a:avLst>
          </a:prstGeom>
          <a:solidFill>
            <a:srgbClr val="76B043"/>
          </a:solidFill>
          <a:ln>
            <a:noFill/>
          </a:ln>
          <a:extLst>
            <a:ext uri="{91240B29-F687-4F45-9708-019B960494DF}">
              <a14:hiddenLine xmlns:a14="http://schemas.microsoft.com/office/drawing/2010/main" w="9525" algn="ctr">
                <a:solidFill>
                  <a:srgbClr val="000000"/>
                </a:solidFill>
                <a:round/>
                <a:headEnd/>
                <a:tailEnd/>
              </a14:hiddenLine>
            </a:ext>
          </a:extLst>
        </p:spPr>
        <p:txBody>
          <a:bodyPr lIns="0" rIns="360000" anchor="ctr"/>
          <a:lstStyle/>
          <a:p>
            <a:pPr marL="622300">
              <a:lnSpc>
                <a:spcPct val="120000"/>
              </a:lnSpc>
            </a:pPr>
            <a:r>
              <a:rPr lang="fr-BE" altLang="en-US" sz="1300" dirty="0">
                <a:solidFill>
                  <a:prstClr val="white"/>
                </a:solidFill>
                <a:cs typeface="Arial" pitchFamily="34" charset="0"/>
              </a:rPr>
              <a:t>Környezetvédelem </a:t>
            </a:r>
            <a:r>
              <a:rPr lang="hu-HU" altLang="en-US" sz="1300" dirty="0" smtClean="0">
                <a:solidFill>
                  <a:prstClr val="white"/>
                </a:solidFill>
                <a:cs typeface="Arial" pitchFamily="34" charset="0"/>
              </a:rPr>
              <a:t/>
            </a:r>
            <a:br>
              <a:rPr lang="hu-HU" altLang="en-US" sz="1300" dirty="0" smtClean="0">
                <a:solidFill>
                  <a:prstClr val="white"/>
                </a:solidFill>
                <a:cs typeface="Arial" pitchFamily="34" charset="0"/>
              </a:rPr>
            </a:br>
            <a:r>
              <a:rPr lang="fr-BE" altLang="en-US" sz="1300" dirty="0" smtClean="0">
                <a:solidFill>
                  <a:prstClr val="white"/>
                </a:solidFill>
                <a:cs typeface="Arial" pitchFamily="34" charset="0"/>
              </a:rPr>
              <a:t>és</a:t>
            </a:r>
            <a:r>
              <a:rPr lang="hu-HU" altLang="en-US" sz="1300" dirty="0" smtClean="0">
                <a:solidFill>
                  <a:prstClr val="white"/>
                </a:solidFill>
                <a:cs typeface="Arial" pitchFamily="34" charset="0"/>
              </a:rPr>
              <a:t> </a:t>
            </a:r>
            <a:r>
              <a:rPr lang="fr-BE" altLang="en-US" sz="1300" dirty="0" smtClean="0">
                <a:solidFill>
                  <a:prstClr val="white"/>
                </a:solidFill>
                <a:cs typeface="Arial" pitchFamily="34" charset="0"/>
              </a:rPr>
              <a:t>erőforrás-</a:t>
            </a:r>
            <a:r>
              <a:rPr lang="hu-HU" altLang="en-US" sz="1300" dirty="0" smtClean="0">
                <a:solidFill>
                  <a:prstClr val="white"/>
                </a:solidFill>
                <a:cs typeface="Arial" pitchFamily="34" charset="0"/>
              </a:rPr>
              <a:t/>
            </a:r>
            <a:br>
              <a:rPr lang="hu-HU" altLang="en-US" sz="1300" dirty="0" smtClean="0">
                <a:solidFill>
                  <a:prstClr val="white"/>
                </a:solidFill>
                <a:cs typeface="Arial" pitchFamily="34" charset="0"/>
              </a:rPr>
            </a:br>
            <a:r>
              <a:rPr lang="fr-BE" altLang="en-US" sz="1300" dirty="0" smtClean="0">
                <a:solidFill>
                  <a:prstClr val="white"/>
                </a:solidFill>
                <a:cs typeface="Arial" pitchFamily="34" charset="0"/>
              </a:rPr>
              <a:t>hatékonyság</a:t>
            </a:r>
            <a:endParaRPr lang="fr-BE" altLang="en-US" sz="1300" dirty="0">
              <a:solidFill>
                <a:prstClr val="white"/>
              </a:solidFill>
              <a:cs typeface="Arial" pitchFamily="34" charset="0"/>
            </a:endParaRPr>
          </a:p>
        </p:txBody>
      </p:sp>
      <p:sp>
        <p:nvSpPr>
          <p:cNvPr id="22549" name="AutoShape 10"/>
          <p:cNvSpPr>
            <a:spLocks noChangeArrowheads="1"/>
          </p:cNvSpPr>
          <p:nvPr/>
        </p:nvSpPr>
        <p:spPr bwMode="gray">
          <a:xfrm>
            <a:off x="3211516" y="4416892"/>
            <a:ext cx="2698752" cy="727091"/>
          </a:xfrm>
          <a:prstGeom prst="roundRect">
            <a:avLst>
              <a:gd name="adj" fmla="val 48741"/>
            </a:avLst>
          </a:prstGeom>
          <a:solidFill>
            <a:srgbClr val="76B043"/>
          </a:solidFill>
          <a:ln>
            <a:noFill/>
          </a:ln>
          <a:extLst>
            <a:ext uri="{91240B29-F687-4F45-9708-019B960494DF}">
              <a14:hiddenLine xmlns:a14="http://schemas.microsoft.com/office/drawing/2010/main" w="9525" algn="ctr">
                <a:solidFill>
                  <a:srgbClr val="000000"/>
                </a:solidFill>
                <a:round/>
                <a:headEnd/>
                <a:tailEnd/>
              </a14:hiddenLine>
            </a:ext>
          </a:extLst>
        </p:spPr>
        <p:txBody>
          <a:bodyPr lIns="0" rIns="360000" anchor="ctr"/>
          <a:lstStyle/>
          <a:p>
            <a:pPr marL="622300">
              <a:lnSpc>
                <a:spcPct val="120000"/>
              </a:lnSpc>
            </a:pPr>
            <a:r>
              <a:rPr lang="fr-BE" altLang="en-US" sz="1300" dirty="0" err="1">
                <a:solidFill>
                  <a:prstClr val="white"/>
                </a:solidFill>
                <a:cs typeface="Arial" pitchFamily="34" charset="0"/>
              </a:rPr>
              <a:t>Fenntartható</a:t>
            </a:r>
            <a:r>
              <a:rPr lang="fr-BE" altLang="en-US" sz="1300" dirty="0">
                <a:solidFill>
                  <a:prstClr val="white"/>
                </a:solidFill>
                <a:cs typeface="Arial" pitchFamily="34" charset="0"/>
              </a:rPr>
              <a:t> </a:t>
            </a:r>
            <a:endParaRPr lang="hu-HU" altLang="en-US" sz="1300" dirty="0" smtClean="0">
              <a:solidFill>
                <a:prstClr val="white"/>
              </a:solidFill>
              <a:cs typeface="Arial" pitchFamily="34" charset="0"/>
            </a:endParaRPr>
          </a:p>
          <a:p>
            <a:pPr marL="622300">
              <a:lnSpc>
                <a:spcPct val="120000"/>
              </a:lnSpc>
            </a:pPr>
            <a:r>
              <a:rPr lang="fr-BE" altLang="en-US" sz="1300" dirty="0" err="1" smtClean="0">
                <a:solidFill>
                  <a:prstClr val="white"/>
                </a:solidFill>
                <a:cs typeface="Arial" pitchFamily="34" charset="0"/>
              </a:rPr>
              <a:t>közlekedés</a:t>
            </a:r>
            <a:endParaRPr lang="fr-BE" altLang="en-US" sz="1300" dirty="0">
              <a:solidFill>
                <a:prstClr val="white"/>
              </a:solidFill>
              <a:cs typeface="Arial" pitchFamily="34" charset="0"/>
            </a:endParaRPr>
          </a:p>
        </p:txBody>
      </p:sp>
      <p:sp>
        <p:nvSpPr>
          <p:cNvPr id="22550" name="AutoShape 10"/>
          <p:cNvSpPr>
            <a:spLocks noChangeArrowheads="1"/>
          </p:cNvSpPr>
          <p:nvPr/>
        </p:nvSpPr>
        <p:spPr bwMode="gray">
          <a:xfrm>
            <a:off x="5954717" y="5301209"/>
            <a:ext cx="2698752" cy="819053"/>
          </a:xfrm>
          <a:prstGeom prst="roundRect">
            <a:avLst>
              <a:gd name="adj" fmla="val 48741"/>
            </a:avLst>
          </a:prstGeom>
          <a:solidFill>
            <a:schemeClr val="accent2"/>
          </a:solidFill>
          <a:ln>
            <a:noFill/>
          </a:ln>
          <a:extLst>
            <a:ext uri="{91240B29-F687-4F45-9708-019B960494DF}">
              <a14:hiddenLine xmlns:a14="http://schemas.microsoft.com/office/drawing/2010/main" w="9525" algn="ctr">
                <a:solidFill>
                  <a:srgbClr val="000000"/>
                </a:solidFill>
                <a:round/>
                <a:headEnd/>
                <a:tailEnd/>
              </a14:hiddenLine>
            </a:ext>
          </a:extLst>
        </p:spPr>
        <p:txBody>
          <a:bodyPr lIns="0" rIns="360000" anchor="ctr"/>
          <a:lstStyle/>
          <a:p>
            <a:pPr marL="622300">
              <a:lnSpc>
                <a:spcPct val="120000"/>
              </a:lnSpc>
            </a:pPr>
            <a:r>
              <a:rPr lang="fr-BE" altLang="en-US" sz="1300" dirty="0" err="1">
                <a:solidFill>
                  <a:prstClr val="white"/>
                </a:solidFill>
                <a:cs typeface="Arial" pitchFamily="34" charset="0"/>
              </a:rPr>
              <a:t>Jobb</a:t>
            </a:r>
            <a:r>
              <a:rPr lang="fr-BE" altLang="en-US" sz="1300" dirty="0">
                <a:solidFill>
                  <a:prstClr val="white"/>
                </a:solidFill>
                <a:cs typeface="Arial" pitchFamily="34" charset="0"/>
              </a:rPr>
              <a:t> </a:t>
            </a:r>
            <a:r>
              <a:rPr lang="hu-HU" altLang="en-US" sz="1300" dirty="0" smtClean="0">
                <a:solidFill>
                  <a:prstClr val="white"/>
                </a:solidFill>
                <a:cs typeface="Arial" pitchFamily="34" charset="0"/>
              </a:rPr>
              <a:t/>
            </a:r>
            <a:br>
              <a:rPr lang="hu-HU" altLang="en-US" sz="1300" dirty="0" smtClean="0">
                <a:solidFill>
                  <a:prstClr val="white"/>
                </a:solidFill>
                <a:cs typeface="Arial" pitchFamily="34" charset="0"/>
              </a:rPr>
            </a:br>
            <a:r>
              <a:rPr lang="hu-HU" altLang="en-US" sz="1300" dirty="0" smtClean="0">
                <a:solidFill>
                  <a:prstClr val="white"/>
                </a:solidFill>
                <a:cs typeface="Arial" pitchFamily="34" charset="0"/>
              </a:rPr>
              <a:t>k</a:t>
            </a:r>
            <a:r>
              <a:rPr lang="fr-BE" altLang="en-US" sz="1300" dirty="0" err="1" smtClean="0">
                <a:solidFill>
                  <a:prstClr val="white"/>
                </a:solidFill>
                <a:cs typeface="Arial" pitchFamily="34" charset="0"/>
              </a:rPr>
              <a:t>özigazgatás</a:t>
            </a:r>
            <a:endParaRPr lang="fr-BE" altLang="en-US" sz="1300" dirty="0">
              <a:solidFill>
                <a:prstClr val="white"/>
              </a:solidFill>
              <a:cs typeface="Arial" pitchFamily="34" charset="0"/>
            </a:endParaRPr>
          </a:p>
        </p:txBody>
      </p:sp>
      <p:sp>
        <p:nvSpPr>
          <p:cNvPr id="22551" name="AutoShape 10"/>
          <p:cNvSpPr>
            <a:spLocks noChangeArrowheads="1"/>
          </p:cNvSpPr>
          <p:nvPr/>
        </p:nvSpPr>
        <p:spPr bwMode="gray">
          <a:xfrm>
            <a:off x="5954717" y="4416892"/>
            <a:ext cx="2698752" cy="727091"/>
          </a:xfrm>
          <a:prstGeom prst="roundRect">
            <a:avLst>
              <a:gd name="adj" fmla="val 48741"/>
            </a:avLst>
          </a:prstGeom>
          <a:solidFill>
            <a:schemeClr val="accent2"/>
          </a:solidFill>
          <a:ln>
            <a:noFill/>
          </a:ln>
          <a:extLst>
            <a:ext uri="{91240B29-F687-4F45-9708-019B960494DF}">
              <a14:hiddenLine xmlns:a14="http://schemas.microsoft.com/office/drawing/2010/main" w="9525" algn="ctr">
                <a:solidFill>
                  <a:srgbClr val="000000"/>
                </a:solidFill>
                <a:round/>
                <a:headEnd/>
                <a:tailEnd/>
              </a14:hiddenLine>
            </a:ext>
          </a:extLst>
        </p:spPr>
        <p:txBody>
          <a:bodyPr lIns="0" rIns="360000" anchor="ctr"/>
          <a:lstStyle/>
          <a:p>
            <a:pPr marL="622300">
              <a:lnSpc>
                <a:spcPct val="120000"/>
              </a:lnSpc>
            </a:pPr>
            <a:r>
              <a:rPr lang="fr-BE" altLang="en-US" sz="1300" dirty="0" err="1">
                <a:solidFill>
                  <a:prstClr val="white"/>
                </a:solidFill>
                <a:cs typeface="Arial" pitchFamily="34" charset="0"/>
              </a:rPr>
              <a:t>Hatékonyabb</a:t>
            </a:r>
            <a:r>
              <a:rPr lang="fr-BE" altLang="en-US" sz="1300" dirty="0">
                <a:solidFill>
                  <a:prstClr val="white"/>
                </a:solidFill>
                <a:cs typeface="Arial" pitchFamily="34" charset="0"/>
              </a:rPr>
              <a:t> </a:t>
            </a:r>
            <a:r>
              <a:rPr lang="hu-HU" altLang="en-US" sz="1300" dirty="0" smtClean="0">
                <a:solidFill>
                  <a:prstClr val="white"/>
                </a:solidFill>
                <a:cs typeface="Arial" pitchFamily="34" charset="0"/>
              </a:rPr>
              <a:t/>
            </a:r>
            <a:br>
              <a:rPr lang="hu-HU" altLang="en-US" sz="1300" dirty="0" smtClean="0">
                <a:solidFill>
                  <a:prstClr val="white"/>
                </a:solidFill>
                <a:cs typeface="Arial" pitchFamily="34" charset="0"/>
              </a:rPr>
            </a:br>
            <a:r>
              <a:rPr lang="fr-BE" altLang="en-US" sz="1300" dirty="0" err="1" smtClean="0">
                <a:solidFill>
                  <a:prstClr val="white"/>
                </a:solidFill>
                <a:cs typeface="Arial" pitchFamily="34" charset="0"/>
              </a:rPr>
              <a:t>oktatás</a:t>
            </a:r>
            <a:r>
              <a:rPr lang="fr-BE" altLang="en-US" sz="1300" dirty="0" smtClean="0">
                <a:solidFill>
                  <a:prstClr val="white"/>
                </a:solidFill>
                <a:cs typeface="Arial" pitchFamily="34" charset="0"/>
              </a:rPr>
              <a:t> </a:t>
            </a:r>
            <a:r>
              <a:rPr lang="fr-BE" altLang="en-US" sz="1300" dirty="0">
                <a:solidFill>
                  <a:prstClr val="white"/>
                </a:solidFill>
                <a:cs typeface="Arial" pitchFamily="34" charset="0"/>
              </a:rPr>
              <a:t/>
            </a:r>
            <a:br>
              <a:rPr lang="fr-BE" altLang="en-US" sz="1300" dirty="0">
                <a:solidFill>
                  <a:prstClr val="white"/>
                </a:solidFill>
                <a:cs typeface="Arial" pitchFamily="34" charset="0"/>
              </a:rPr>
            </a:br>
            <a:r>
              <a:rPr lang="fr-BE" altLang="en-US" sz="1300" dirty="0" err="1">
                <a:solidFill>
                  <a:prstClr val="white"/>
                </a:solidFill>
                <a:cs typeface="Arial" pitchFamily="34" charset="0"/>
              </a:rPr>
              <a:t>és</a:t>
            </a:r>
            <a:r>
              <a:rPr lang="fr-BE" altLang="en-US" sz="1300" dirty="0">
                <a:solidFill>
                  <a:prstClr val="white"/>
                </a:solidFill>
                <a:cs typeface="Arial" pitchFamily="34" charset="0"/>
              </a:rPr>
              <a:t> </a:t>
            </a:r>
            <a:r>
              <a:rPr lang="fr-BE" altLang="en-US" sz="1300" dirty="0" err="1">
                <a:solidFill>
                  <a:prstClr val="white"/>
                </a:solidFill>
                <a:cs typeface="Arial" pitchFamily="34" charset="0"/>
              </a:rPr>
              <a:t>képzés</a:t>
            </a:r>
            <a:endParaRPr lang="fr-BE" altLang="en-US" sz="1300" dirty="0">
              <a:solidFill>
                <a:prstClr val="white"/>
              </a:solidFill>
              <a:cs typeface="Arial" pitchFamily="34" charset="0"/>
            </a:endParaRPr>
          </a:p>
        </p:txBody>
      </p:sp>
      <p:sp>
        <p:nvSpPr>
          <p:cNvPr id="22552" name="AutoShape 10"/>
          <p:cNvSpPr>
            <a:spLocks noChangeArrowheads="1"/>
          </p:cNvSpPr>
          <p:nvPr/>
        </p:nvSpPr>
        <p:spPr bwMode="gray">
          <a:xfrm>
            <a:off x="5954717" y="3381050"/>
            <a:ext cx="2698752" cy="727091"/>
          </a:xfrm>
          <a:prstGeom prst="roundRect">
            <a:avLst>
              <a:gd name="adj" fmla="val 48741"/>
            </a:avLst>
          </a:prstGeom>
          <a:solidFill>
            <a:schemeClr val="accent2"/>
          </a:solidFill>
          <a:ln>
            <a:noFill/>
          </a:ln>
          <a:extLst>
            <a:ext uri="{91240B29-F687-4F45-9708-019B960494DF}">
              <a14:hiddenLine xmlns:a14="http://schemas.microsoft.com/office/drawing/2010/main" w="9525" algn="ctr">
                <a:solidFill>
                  <a:srgbClr val="000000"/>
                </a:solidFill>
                <a:round/>
                <a:headEnd/>
                <a:tailEnd/>
              </a14:hiddenLine>
            </a:ext>
          </a:extLst>
        </p:spPr>
        <p:txBody>
          <a:bodyPr lIns="0" rIns="360000" anchor="ctr"/>
          <a:lstStyle/>
          <a:p>
            <a:pPr marL="622300">
              <a:lnSpc>
                <a:spcPct val="120000"/>
              </a:lnSpc>
            </a:pPr>
            <a:r>
              <a:rPr lang="fr-BE" altLang="en-US" sz="1300" dirty="0" err="1">
                <a:solidFill>
                  <a:prstClr val="white"/>
                </a:solidFill>
                <a:cs typeface="Arial" pitchFamily="34" charset="0"/>
              </a:rPr>
              <a:t>Társadalmi</a:t>
            </a:r>
            <a:r>
              <a:rPr lang="fr-BE" altLang="en-US" sz="1300" dirty="0">
                <a:solidFill>
                  <a:prstClr val="white"/>
                </a:solidFill>
                <a:cs typeface="Arial" pitchFamily="34" charset="0"/>
              </a:rPr>
              <a:t> </a:t>
            </a:r>
            <a:endParaRPr lang="hu-HU" altLang="en-US" sz="1300" dirty="0" smtClean="0">
              <a:solidFill>
                <a:prstClr val="white"/>
              </a:solidFill>
              <a:cs typeface="Arial" pitchFamily="34" charset="0"/>
            </a:endParaRPr>
          </a:p>
          <a:p>
            <a:pPr marL="622300">
              <a:lnSpc>
                <a:spcPct val="120000"/>
              </a:lnSpc>
            </a:pPr>
            <a:r>
              <a:rPr lang="fr-BE" altLang="en-US" sz="1300" dirty="0" err="1" smtClean="0">
                <a:solidFill>
                  <a:prstClr val="white"/>
                </a:solidFill>
                <a:cs typeface="Arial" pitchFamily="34" charset="0"/>
              </a:rPr>
              <a:t>befogadás</a:t>
            </a:r>
            <a:endParaRPr lang="fr-BE" altLang="en-US" sz="1300" dirty="0">
              <a:solidFill>
                <a:prstClr val="white"/>
              </a:solidFill>
              <a:cs typeface="Arial" pitchFamily="34" charset="0"/>
            </a:endParaRPr>
          </a:p>
        </p:txBody>
      </p:sp>
      <p:sp>
        <p:nvSpPr>
          <p:cNvPr id="22553" name="AutoShape 10"/>
          <p:cNvSpPr>
            <a:spLocks noChangeArrowheads="1"/>
          </p:cNvSpPr>
          <p:nvPr/>
        </p:nvSpPr>
        <p:spPr bwMode="gray">
          <a:xfrm>
            <a:off x="5954717" y="2360785"/>
            <a:ext cx="2698752" cy="727091"/>
          </a:xfrm>
          <a:prstGeom prst="roundRect">
            <a:avLst>
              <a:gd name="adj" fmla="val 48741"/>
            </a:avLst>
          </a:prstGeom>
          <a:solidFill>
            <a:schemeClr val="accent2"/>
          </a:solidFill>
          <a:ln w="9525" algn="ctr">
            <a:solidFill>
              <a:srgbClr val="000000"/>
            </a:solidFill>
            <a:round/>
            <a:headEnd/>
            <a:tailEnd/>
          </a:ln>
          <a:extLst/>
        </p:spPr>
        <p:txBody>
          <a:bodyPr lIns="0" rIns="360000" anchor="ctr"/>
          <a:lstStyle/>
          <a:p>
            <a:pPr marL="622300">
              <a:lnSpc>
                <a:spcPct val="120000"/>
              </a:lnSpc>
            </a:pPr>
            <a:r>
              <a:rPr lang="fr-BE" altLang="en-US" sz="1300" dirty="0" err="1">
                <a:solidFill>
                  <a:prstClr val="white"/>
                </a:solidFill>
                <a:cs typeface="Arial" pitchFamily="34" charset="0"/>
              </a:rPr>
              <a:t>Foglalkoztatás</a:t>
            </a:r>
            <a:r>
              <a:rPr lang="fr-BE" altLang="en-US" sz="1300" dirty="0">
                <a:solidFill>
                  <a:prstClr val="white"/>
                </a:solidFill>
                <a:cs typeface="Arial" pitchFamily="34" charset="0"/>
              </a:rPr>
              <a:t> </a:t>
            </a:r>
            <a:br>
              <a:rPr lang="fr-BE" altLang="en-US" sz="1300" dirty="0">
                <a:solidFill>
                  <a:prstClr val="white"/>
                </a:solidFill>
                <a:cs typeface="Arial" pitchFamily="34" charset="0"/>
              </a:rPr>
            </a:br>
            <a:r>
              <a:rPr lang="fr-BE" altLang="en-US" sz="1300" dirty="0" err="1">
                <a:solidFill>
                  <a:prstClr val="white"/>
                </a:solidFill>
                <a:cs typeface="Arial" pitchFamily="34" charset="0"/>
              </a:rPr>
              <a:t>és</a:t>
            </a:r>
            <a:r>
              <a:rPr lang="fr-BE" altLang="en-US" sz="1300" dirty="0">
                <a:solidFill>
                  <a:prstClr val="white"/>
                </a:solidFill>
                <a:cs typeface="Arial" pitchFamily="34" charset="0"/>
              </a:rPr>
              <a:t> </a:t>
            </a:r>
            <a:r>
              <a:rPr lang="fr-BE" altLang="en-US" sz="1300" dirty="0" err="1">
                <a:solidFill>
                  <a:prstClr val="white"/>
                </a:solidFill>
                <a:cs typeface="Arial" pitchFamily="34" charset="0"/>
              </a:rPr>
              <a:t>mobilitás</a:t>
            </a:r>
            <a:endParaRPr lang="fr-BE" altLang="en-US" sz="1300" dirty="0">
              <a:solidFill>
                <a:prstClr val="white"/>
              </a:solidFill>
              <a:cs typeface="Arial" pitchFamily="34" charset="0"/>
            </a:endParaRPr>
          </a:p>
        </p:txBody>
      </p:sp>
      <p:grpSp>
        <p:nvGrpSpPr>
          <p:cNvPr id="22554" name="Group 1310"/>
          <p:cNvGrpSpPr>
            <a:grpSpLocks/>
          </p:cNvGrpSpPr>
          <p:nvPr/>
        </p:nvGrpSpPr>
        <p:grpSpPr bwMode="auto">
          <a:xfrm>
            <a:off x="543019" y="5386735"/>
            <a:ext cx="648000" cy="648000"/>
            <a:chOff x="2160" y="3896"/>
            <a:chExt cx="295" cy="293"/>
          </a:xfrm>
        </p:grpSpPr>
        <p:sp>
          <p:nvSpPr>
            <p:cNvPr id="22618" name="Oval 680"/>
            <p:cNvSpPr>
              <a:spLocks noChangeArrowheads="1"/>
            </p:cNvSpPr>
            <p:nvPr/>
          </p:nvSpPr>
          <p:spPr bwMode="gray">
            <a:xfrm>
              <a:off x="2160" y="3896"/>
              <a:ext cx="295" cy="293"/>
            </a:xfrm>
            <a:prstGeom prst="ellipse">
              <a:avLst/>
            </a:prstGeom>
            <a:solidFill>
              <a:srgbClr val="FBDB8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ltLang="en-US" sz="1400">
                <a:solidFill>
                  <a:prstClr val="black"/>
                </a:solidFill>
                <a:cs typeface="Arial" pitchFamily="34" charset="0"/>
              </a:endParaRPr>
            </a:p>
          </p:txBody>
        </p:sp>
        <p:sp>
          <p:nvSpPr>
            <p:cNvPr id="22619" name="Freeform 692"/>
            <p:cNvSpPr>
              <a:spLocks noEditPoints="1"/>
            </p:cNvSpPr>
            <p:nvPr/>
          </p:nvSpPr>
          <p:spPr bwMode="gray">
            <a:xfrm>
              <a:off x="2224" y="3953"/>
              <a:ext cx="142" cy="163"/>
            </a:xfrm>
            <a:custGeom>
              <a:avLst/>
              <a:gdLst>
                <a:gd name="T0" fmla="*/ 342653 w 60"/>
                <a:gd name="T1" fmla="*/ 166647 h 69"/>
                <a:gd name="T2" fmla="*/ 440006 w 60"/>
                <a:gd name="T3" fmla="*/ 551748 h 69"/>
                <a:gd name="T4" fmla="*/ 221546 w 60"/>
                <a:gd name="T5" fmla="*/ 373142 h 69"/>
                <a:gd name="T6" fmla="*/ 419300 w 60"/>
                <a:gd name="T7" fmla="*/ 600239 h 69"/>
                <a:gd name="T8" fmla="*/ 391645 w 60"/>
                <a:gd name="T9" fmla="*/ 627394 h 69"/>
                <a:gd name="T10" fmla="*/ 342653 w 60"/>
                <a:gd name="T11" fmla="*/ 639229 h 69"/>
                <a:gd name="T12" fmla="*/ 274505 w 60"/>
                <a:gd name="T13" fmla="*/ 612074 h 69"/>
                <a:gd name="T14" fmla="*/ 237083 w 60"/>
                <a:gd name="T15" fmla="*/ 551748 h 69"/>
                <a:gd name="T16" fmla="*/ 221546 w 60"/>
                <a:gd name="T17" fmla="*/ 536180 h 69"/>
                <a:gd name="T18" fmla="*/ 209604 w 60"/>
                <a:gd name="T19" fmla="*/ 524683 h 69"/>
                <a:gd name="T20" fmla="*/ 105291 w 60"/>
                <a:gd name="T21" fmla="*/ 472147 h 69"/>
                <a:gd name="T22" fmla="*/ 64821 w 60"/>
                <a:gd name="T23" fmla="*/ 373142 h 69"/>
                <a:gd name="T24" fmla="*/ 105291 w 60"/>
                <a:gd name="T25" fmla="*/ 254089 h 69"/>
                <a:gd name="T26" fmla="*/ 221546 w 60"/>
                <a:gd name="T27" fmla="*/ 206448 h 69"/>
                <a:gd name="T28" fmla="*/ 237083 w 60"/>
                <a:gd name="T29" fmla="*/ 206448 h 69"/>
                <a:gd name="T30" fmla="*/ 249189 w 60"/>
                <a:gd name="T31" fmla="*/ 190101 h 69"/>
                <a:gd name="T32" fmla="*/ 325582 w 60"/>
                <a:gd name="T33" fmla="*/ 91096 h 69"/>
                <a:gd name="T34" fmla="*/ 456693 w 60"/>
                <a:gd name="T35" fmla="*/ 48489 h 69"/>
                <a:gd name="T36" fmla="*/ 612174 w 60"/>
                <a:gd name="T37" fmla="*/ 114546 h 69"/>
                <a:gd name="T38" fmla="*/ 678268 w 60"/>
                <a:gd name="T39" fmla="*/ 282063 h 69"/>
                <a:gd name="T40" fmla="*/ 678268 w 60"/>
                <a:gd name="T41" fmla="*/ 309497 h 69"/>
                <a:gd name="T42" fmla="*/ 678268 w 60"/>
                <a:gd name="T43" fmla="*/ 318185 h 69"/>
                <a:gd name="T44" fmla="*/ 678268 w 60"/>
                <a:gd name="T45" fmla="*/ 329683 h 69"/>
                <a:gd name="T46" fmla="*/ 678268 w 60"/>
                <a:gd name="T47" fmla="*/ 345988 h 69"/>
                <a:gd name="T48" fmla="*/ 705723 w 60"/>
                <a:gd name="T49" fmla="*/ 393673 h 69"/>
                <a:gd name="T50" fmla="*/ 717453 w 60"/>
                <a:gd name="T51" fmla="*/ 449079 h 69"/>
                <a:gd name="T52" fmla="*/ 666162 w 60"/>
                <a:gd name="T53" fmla="*/ 551748 h 69"/>
                <a:gd name="T54" fmla="*/ 561096 w 60"/>
                <a:gd name="T55" fmla="*/ 588848 h 69"/>
                <a:gd name="T56" fmla="*/ 561096 w 60"/>
                <a:gd name="T57" fmla="*/ 588848 h 69"/>
                <a:gd name="T58" fmla="*/ 545285 w 60"/>
                <a:gd name="T59" fmla="*/ 524683 h 69"/>
                <a:gd name="T60" fmla="*/ 572669 w 60"/>
                <a:gd name="T61" fmla="*/ 254089 h 69"/>
                <a:gd name="T62" fmla="*/ 524326 w 60"/>
                <a:gd name="T63" fmla="*/ 449079 h 69"/>
                <a:gd name="T64" fmla="*/ 342653 w 60"/>
                <a:gd name="T65" fmla="*/ 166647 h 69"/>
                <a:gd name="T66" fmla="*/ 440006 w 60"/>
                <a:gd name="T67" fmla="*/ 666323 h 69"/>
                <a:gd name="T68" fmla="*/ 431240 w 60"/>
                <a:gd name="T69" fmla="*/ 881480 h 69"/>
                <a:gd name="T70" fmla="*/ 561096 w 60"/>
                <a:gd name="T71" fmla="*/ 881480 h 69"/>
                <a:gd name="T72" fmla="*/ 561096 w 60"/>
                <a:gd name="T73" fmla="*/ 648577 h 69"/>
                <a:gd name="T74" fmla="*/ 717453 w 60"/>
                <a:gd name="T75" fmla="*/ 588848 h 69"/>
                <a:gd name="T76" fmla="*/ 782642 w 60"/>
                <a:gd name="T77" fmla="*/ 449079 h 69"/>
                <a:gd name="T78" fmla="*/ 770544 w 60"/>
                <a:gd name="T79" fmla="*/ 373142 h 69"/>
                <a:gd name="T80" fmla="*/ 745223 w 60"/>
                <a:gd name="T81" fmla="*/ 318185 h 69"/>
                <a:gd name="T82" fmla="*/ 745223 w 60"/>
                <a:gd name="T83" fmla="*/ 309497 h 69"/>
                <a:gd name="T84" fmla="*/ 745223 w 60"/>
                <a:gd name="T85" fmla="*/ 282063 h 69"/>
                <a:gd name="T86" fmla="*/ 649662 w 60"/>
                <a:gd name="T87" fmla="*/ 75615 h 69"/>
                <a:gd name="T88" fmla="*/ 456693 w 60"/>
                <a:gd name="T89" fmla="*/ 0 h 69"/>
                <a:gd name="T90" fmla="*/ 286592 w 60"/>
                <a:gd name="T91" fmla="*/ 38562 h 69"/>
                <a:gd name="T92" fmla="*/ 198017 w 60"/>
                <a:gd name="T93" fmla="*/ 151540 h 69"/>
                <a:gd name="T94" fmla="*/ 64821 w 60"/>
                <a:gd name="T95" fmla="*/ 215198 h 69"/>
                <a:gd name="T96" fmla="*/ 0 w 60"/>
                <a:gd name="T97" fmla="*/ 373142 h 69"/>
                <a:gd name="T98" fmla="*/ 64821 w 60"/>
                <a:gd name="T99" fmla="*/ 508366 h 69"/>
                <a:gd name="T100" fmla="*/ 182214 w 60"/>
                <a:gd name="T101" fmla="*/ 588848 h 69"/>
                <a:gd name="T102" fmla="*/ 237083 w 60"/>
                <a:gd name="T103" fmla="*/ 666323 h 69"/>
                <a:gd name="T104" fmla="*/ 342653 w 60"/>
                <a:gd name="T105" fmla="*/ 691330 h 69"/>
                <a:gd name="T106" fmla="*/ 431240 w 60"/>
                <a:gd name="T107" fmla="*/ 676223 h 69"/>
                <a:gd name="T108" fmla="*/ 440006 w 60"/>
                <a:gd name="T109" fmla="*/ 666323 h 6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60"/>
                <a:gd name="T166" fmla="*/ 0 h 69"/>
                <a:gd name="T167" fmla="*/ 60 w 60"/>
                <a:gd name="T168" fmla="*/ 69 h 6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60" h="69">
                  <a:moveTo>
                    <a:pt x="26" y="13"/>
                  </a:moveTo>
                  <a:cubicBezTo>
                    <a:pt x="30" y="20"/>
                    <a:pt x="33" y="30"/>
                    <a:pt x="34" y="43"/>
                  </a:cubicBezTo>
                  <a:cubicBezTo>
                    <a:pt x="25" y="38"/>
                    <a:pt x="19" y="34"/>
                    <a:pt x="17" y="29"/>
                  </a:cubicBezTo>
                  <a:cubicBezTo>
                    <a:pt x="17" y="37"/>
                    <a:pt x="25" y="43"/>
                    <a:pt x="32" y="47"/>
                  </a:cubicBezTo>
                  <a:cubicBezTo>
                    <a:pt x="32" y="48"/>
                    <a:pt x="31" y="48"/>
                    <a:pt x="30" y="49"/>
                  </a:cubicBezTo>
                  <a:cubicBezTo>
                    <a:pt x="29" y="49"/>
                    <a:pt x="28" y="50"/>
                    <a:pt x="26" y="50"/>
                  </a:cubicBezTo>
                  <a:cubicBezTo>
                    <a:pt x="24" y="50"/>
                    <a:pt x="22" y="49"/>
                    <a:pt x="21" y="48"/>
                  </a:cubicBezTo>
                  <a:cubicBezTo>
                    <a:pt x="19" y="47"/>
                    <a:pt x="18" y="45"/>
                    <a:pt x="18" y="43"/>
                  </a:cubicBezTo>
                  <a:cubicBezTo>
                    <a:pt x="17" y="42"/>
                    <a:pt x="17" y="42"/>
                    <a:pt x="17" y="42"/>
                  </a:cubicBezTo>
                  <a:cubicBezTo>
                    <a:pt x="16" y="41"/>
                    <a:pt x="16" y="41"/>
                    <a:pt x="16" y="41"/>
                  </a:cubicBezTo>
                  <a:cubicBezTo>
                    <a:pt x="13" y="41"/>
                    <a:pt x="10" y="39"/>
                    <a:pt x="8" y="37"/>
                  </a:cubicBezTo>
                  <a:cubicBezTo>
                    <a:pt x="6" y="35"/>
                    <a:pt x="5" y="32"/>
                    <a:pt x="5" y="29"/>
                  </a:cubicBezTo>
                  <a:cubicBezTo>
                    <a:pt x="5" y="26"/>
                    <a:pt x="6" y="23"/>
                    <a:pt x="8" y="20"/>
                  </a:cubicBezTo>
                  <a:cubicBezTo>
                    <a:pt x="10" y="18"/>
                    <a:pt x="13" y="17"/>
                    <a:pt x="17" y="16"/>
                  </a:cubicBezTo>
                  <a:cubicBezTo>
                    <a:pt x="18" y="16"/>
                    <a:pt x="18" y="16"/>
                    <a:pt x="18" y="16"/>
                  </a:cubicBezTo>
                  <a:cubicBezTo>
                    <a:pt x="19" y="15"/>
                    <a:pt x="19" y="15"/>
                    <a:pt x="19" y="15"/>
                  </a:cubicBezTo>
                  <a:cubicBezTo>
                    <a:pt x="20" y="12"/>
                    <a:pt x="22" y="9"/>
                    <a:pt x="25" y="7"/>
                  </a:cubicBezTo>
                  <a:cubicBezTo>
                    <a:pt x="28" y="5"/>
                    <a:pt x="31" y="4"/>
                    <a:pt x="35" y="4"/>
                  </a:cubicBezTo>
                  <a:cubicBezTo>
                    <a:pt x="40" y="4"/>
                    <a:pt x="44" y="6"/>
                    <a:pt x="47" y="9"/>
                  </a:cubicBezTo>
                  <a:cubicBezTo>
                    <a:pt x="50" y="13"/>
                    <a:pt x="52" y="17"/>
                    <a:pt x="52" y="22"/>
                  </a:cubicBezTo>
                  <a:cubicBezTo>
                    <a:pt x="52" y="22"/>
                    <a:pt x="52" y="23"/>
                    <a:pt x="52" y="24"/>
                  </a:cubicBezTo>
                  <a:cubicBezTo>
                    <a:pt x="52" y="24"/>
                    <a:pt x="52" y="25"/>
                    <a:pt x="52" y="25"/>
                  </a:cubicBezTo>
                  <a:cubicBezTo>
                    <a:pt x="52" y="26"/>
                    <a:pt x="52" y="26"/>
                    <a:pt x="52" y="26"/>
                  </a:cubicBezTo>
                  <a:cubicBezTo>
                    <a:pt x="52" y="27"/>
                    <a:pt x="52" y="27"/>
                    <a:pt x="52" y="27"/>
                  </a:cubicBezTo>
                  <a:cubicBezTo>
                    <a:pt x="53" y="28"/>
                    <a:pt x="54" y="29"/>
                    <a:pt x="54" y="31"/>
                  </a:cubicBezTo>
                  <a:cubicBezTo>
                    <a:pt x="55" y="32"/>
                    <a:pt x="55" y="33"/>
                    <a:pt x="55" y="35"/>
                  </a:cubicBezTo>
                  <a:cubicBezTo>
                    <a:pt x="55" y="38"/>
                    <a:pt x="54" y="41"/>
                    <a:pt x="51" y="43"/>
                  </a:cubicBezTo>
                  <a:cubicBezTo>
                    <a:pt x="49" y="45"/>
                    <a:pt x="46" y="46"/>
                    <a:pt x="43" y="46"/>
                  </a:cubicBezTo>
                  <a:cubicBezTo>
                    <a:pt x="43" y="46"/>
                    <a:pt x="43" y="46"/>
                    <a:pt x="43" y="46"/>
                  </a:cubicBezTo>
                  <a:cubicBezTo>
                    <a:pt x="42" y="45"/>
                    <a:pt x="42" y="43"/>
                    <a:pt x="42" y="41"/>
                  </a:cubicBezTo>
                  <a:cubicBezTo>
                    <a:pt x="44" y="35"/>
                    <a:pt x="48" y="26"/>
                    <a:pt x="44" y="20"/>
                  </a:cubicBezTo>
                  <a:cubicBezTo>
                    <a:pt x="44" y="24"/>
                    <a:pt x="43" y="29"/>
                    <a:pt x="40" y="35"/>
                  </a:cubicBezTo>
                  <a:cubicBezTo>
                    <a:pt x="38" y="26"/>
                    <a:pt x="33" y="18"/>
                    <a:pt x="26" y="13"/>
                  </a:cubicBezTo>
                  <a:moveTo>
                    <a:pt x="34" y="52"/>
                  </a:moveTo>
                  <a:cubicBezTo>
                    <a:pt x="34" y="57"/>
                    <a:pt x="34" y="63"/>
                    <a:pt x="33" y="69"/>
                  </a:cubicBezTo>
                  <a:cubicBezTo>
                    <a:pt x="43" y="69"/>
                    <a:pt x="43" y="69"/>
                    <a:pt x="43" y="69"/>
                  </a:cubicBezTo>
                  <a:cubicBezTo>
                    <a:pt x="43" y="64"/>
                    <a:pt x="44" y="58"/>
                    <a:pt x="43" y="51"/>
                  </a:cubicBezTo>
                  <a:cubicBezTo>
                    <a:pt x="48" y="51"/>
                    <a:pt x="52" y="49"/>
                    <a:pt x="55" y="46"/>
                  </a:cubicBezTo>
                  <a:cubicBezTo>
                    <a:pt x="58" y="43"/>
                    <a:pt x="60" y="39"/>
                    <a:pt x="60" y="35"/>
                  </a:cubicBezTo>
                  <a:cubicBezTo>
                    <a:pt x="60" y="33"/>
                    <a:pt x="59" y="31"/>
                    <a:pt x="59" y="29"/>
                  </a:cubicBezTo>
                  <a:cubicBezTo>
                    <a:pt x="58" y="28"/>
                    <a:pt x="58" y="26"/>
                    <a:pt x="57" y="25"/>
                  </a:cubicBezTo>
                  <a:cubicBezTo>
                    <a:pt x="57" y="25"/>
                    <a:pt x="57" y="24"/>
                    <a:pt x="57" y="24"/>
                  </a:cubicBezTo>
                  <a:cubicBezTo>
                    <a:pt x="57" y="23"/>
                    <a:pt x="57" y="22"/>
                    <a:pt x="57" y="22"/>
                  </a:cubicBezTo>
                  <a:cubicBezTo>
                    <a:pt x="57" y="16"/>
                    <a:pt x="54" y="10"/>
                    <a:pt x="50" y="6"/>
                  </a:cubicBezTo>
                  <a:cubicBezTo>
                    <a:pt x="46" y="2"/>
                    <a:pt x="41" y="0"/>
                    <a:pt x="35" y="0"/>
                  </a:cubicBezTo>
                  <a:cubicBezTo>
                    <a:pt x="30" y="0"/>
                    <a:pt x="26" y="1"/>
                    <a:pt x="22" y="3"/>
                  </a:cubicBezTo>
                  <a:cubicBezTo>
                    <a:pt x="19" y="5"/>
                    <a:pt x="17" y="8"/>
                    <a:pt x="15" y="12"/>
                  </a:cubicBezTo>
                  <a:cubicBezTo>
                    <a:pt x="11" y="13"/>
                    <a:pt x="7" y="14"/>
                    <a:pt x="5" y="17"/>
                  </a:cubicBezTo>
                  <a:cubicBezTo>
                    <a:pt x="2" y="20"/>
                    <a:pt x="0" y="24"/>
                    <a:pt x="0" y="29"/>
                  </a:cubicBezTo>
                  <a:cubicBezTo>
                    <a:pt x="0" y="33"/>
                    <a:pt x="2" y="37"/>
                    <a:pt x="5" y="40"/>
                  </a:cubicBezTo>
                  <a:cubicBezTo>
                    <a:pt x="7" y="43"/>
                    <a:pt x="10" y="45"/>
                    <a:pt x="14" y="46"/>
                  </a:cubicBezTo>
                  <a:cubicBezTo>
                    <a:pt x="15" y="48"/>
                    <a:pt x="16" y="50"/>
                    <a:pt x="18" y="52"/>
                  </a:cubicBezTo>
                  <a:cubicBezTo>
                    <a:pt x="20" y="53"/>
                    <a:pt x="23" y="54"/>
                    <a:pt x="26" y="54"/>
                  </a:cubicBezTo>
                  <a:cubicBezTo>
                    <a:pt x="28" y="54"/>
                    <a:pt x="31" y="54"/>
                    <a:pt x="33" y="53"/>
                  </a:cubicBezTo>
                  <a:cubicBezTo>
                    <a:pt x="33" y="52"/>
                    <a:pt x="34" y="52"/>
                    <a:pt x="34" y="52"/>
                  </a:cubicBezTo>
                </a:path>
              </a:pathLst>
            </a:custGeom>
            <a:solidFill>
              <a:srgbClr val="2239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sz="1400">
                <a:solidFill>
                  <a:prstClr val="black"/>
                </a:solidFill>
              </a:endParaRPr>
            </a:p>
          </p:txBody>
        </p:sp>
        <p:sp>
          <p:nvSpPr>
            <p:cNvPr id="22620" name="Oval 735"/>
            <p:cNvSpPr>
              <a:spLocks noChangeArrowheads="1"/>
            </p:cNvSpPr>
            <p:nvPr/>
          </p:nvSpPr>
          <p:spPr bwMode="gray">
            <a:xfrm>
              <a:off x="2160" y="3896"/>
              <a:ext cx="295" cy="293"/>
            </a:xfrm>
            <a:prstGeom prst="ellipse">
              <a:avLst/>
            </a:prstGeom>
            <a:noFill/>
            <a:ln w="41275">
              <a:solidFill>
                <a:srgbClr val="FF99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sz="1400">
                <a:solidFill>
                  <a:prstClr val="black"/>
                </a:solidFill>
                <a:cs typeface="Arial" pitchFamily="34" charset="0"/>
              </a:endParaRPr>
            </a:p>
          </p:txBody>
        </p:sp>
      </p:grpSp>
      <p:grpSp>
        <p:nvGrpSpPr>
          <p:cNvPr id="22555" name="Group 1342"/>
          <p:cNvGrpSpPr>
            <a:grpSpLocks/>
          </p:cNvGrpSpPr>
          <p:nvPr/>
        </p:nvGrpSpPr>
        <p:grpSpPr bwMode="auto">
          <a:xfrm>
            <a:off x="5993610" y="4447275"/>
            <a:ext cx="648000" cy="648000"/>
            <a:chOff x="2947" y="2819"/>
            <a:chExt cx="293" cy="293"/>
          </a:xfrm>
        </p:grpSpPr>
        <p:sp>
          <p:nvSpPr>
            <p:cNvPr id="22614" name="Oval 792"/>
            <p:cNvSpPr>
              <a:spLocks noChangeArrowheads="1"/>
            </p:cNvSpPr>
            <p:nvPr/>
          </p:nvSpPr>
          <p:spPr bwMode="gray">
            <a:xfrm>
              <a:off x="2947" y="2819"/>
              <a:ext cx="293" cy="293"/>
            </a:xfrm>
            <a:prstGeom prst="ellipse">
              <a:avLst/>
            </a:prstGeom>
            <a:solidFill>
              <a:srgbClr val="B1D3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tLang="en-US">
                <a:solidFill>
                  <a:prstClr val="black"/>
                </a:solidFill>
                <a:cs typeface="Arial" pitchFamily="34" charset="0"/>
              </a:endParaRPr>
            </a:p>
          </p:txBody>
        </p:sp>
        <p:sp>
          <p:nvSpPr>
            <p:cNvPr id="22615" name="Freeform 815"/>
            <p:cNvSpPr>
              <a:spLocks/>
            </p:cNvSpPr>
            <p:nvPr/>
          </p:nvSpPr>
          <p:spPr bwMode="gray">
            <a:xfrm>
              <a:off x="3034" y="2949"/>
              <a:ext cx="106" cy="64"/>
            </a:xfrm>
            <a:custGeom>
              <a:avLst/>
              <a:gdLst>
                <a:gd name="T0" fmla="*/ 104 w 106"/>
                <a:gd name="T1" fmla="*/ 0 h 64"/>
                <a:gd name="T2" fmla="*/ 54 w 106"/>
                <a:gd name="T3" fmla="*/ 26 h 64"/>
                <a:gd name="T4" fmla="*/ 0 w 106"/>
                <a:gd name="T5" fmla="*/ 3 h 64"/>
                <a:gd name="T6" fmla="*/ 0 w 106"/>
                <a:gd name="T7" fmla="*/ 40 h 64"/>
                <a:gd name="T8" fmla="*/ 28 w 106"/>
                <a:gd name="T9" fmla="*/ 40 h 64"/>
                <a:gd name="T10" fmla="*/ 54 w 106"/>
                <a:gd name="T11" fmla="*/ 64 h 64"/>
                <a:gd name="T12" fmla="*/ 78 w 106"/>
                <a:gd name="T13" fmla="*/ 43 h 64"/>
                <a:gd name="T14" fmla="*/ 106 w 106"/>
                <a:gd name="T15" fmla="*/ 40 h 64"/>
                <a:gd name="T16" fmla="*/ 104 w 106"/>
                <a:gd name="T17" fmla="*/ 0 h 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06"/>
                <a:gd name="T28" fmla="*/ 0 h 64"/>
                <a:gd name="T29" fmla="*/ 106 w 106"/>
                <a:gd name="T30" fmla="*/ 64 h 6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06" h="64">
                  <a:moveTo>
                    <a:pt x="104" y="0"/>
                  </a:moveTo>
                  <a:lnTo>
                    <a:pt x="54" y="26"/>
                  </a:lnTo>
                  <a:lnTo>
                    <a:pt x="0" y="3"/>
                  </a:lnTo>
                  <a:lnTo>
                    <a:pt x="0" y="40"/>
                  </a:lnTo>
                  <a:lnTo>
                    <a:pt x="28" y="40"/>
                  </a:lnTo>
                  <a:lnTo>
                    <a:pt x="54" y="64"/>
                  </a:lnTo>
                  <a:lnTo>
                    <a:pt x="78" y="43"/>
                  </a:lnTo>
                  <a:lnTo>
                    <a:pt x="106" y="40"/>
                  </a:lnTo>
                  <a:lnTo>
                    <a:pt x="104" y="0"/>
                  </a:lnTo>
                  <a:close/>
                </a:path>
              </a:pathLst>
            </a:custGeom>
            <a:solidFill>
              <a:srgbClr val="223A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sp>
          <p:nvSpPr>
            <p:cNvPr id="22616" name="Freeform 816"/>
            <p:cNvSpPr>
              <a:spLocks/>
            </p:cNvSpPr>
            <p:nvPr/>
          </p:nvSpPr>
          <p:spPr bwMode="gray">
            <a:xfrm>
              <a:off x="2999" y="2895"/>
              <a:ext cx="179" cy="125"/>
            </a:xfrm>
            <a:custGeom>
              <a:avLst/>
              <a:gdLst>
                <a:gd name="T0" fmla="*/ 802810 w 76"/>
                <a:gd name="T1" fmla="*/ 325627 h 53"/>
                <a:gd name="T2" fmla="*/ 740499 w 76"/>
                <a:gd name="T3" fmla="*/ 266276 h 53"/>
                <a:gd name="T4" fmla="*/ 941260 w 76"/>
                <a:gd name="T5" fmla="*/ 164856 h 53"/>
                <a:gd name="T6" fmla="*/ 457456 w 76"/>
                <a:gd name="T7" fmla="*/ 0 h 53"/>
                <a:gd name="T8" fmla="*/ 0 w 76"/>
                <a:gd name="T9" fmla="*/ 164856 h 53"/>
                <a:gd name="T10" fmla="*/ 457456 w 76"/>
                <a:gd name="T11" fmla="*/ 388811 h 53"/>
                <a:gd name="T12" fmla="*/ 666549 w 76"/>
                <a:gd name="T13" fmla="*/ 277601 h 53"/>
                <a:gd name="T14" fmla="*/ 457456 w 76"/>
                <a:gd name="T15" fmla="*/ 164856 h 53"/>
                <a:gd name="T16" fmla="*/ 582059 w 76"/>
                <a:gd name="T17" fmla="*/ 212726 h 53"/>
                <a:gd name="T18" fmla="*/ 582059 w 76"/>
                <a:gd name="T19" fmla="*/ 212726 h 53"/>
                <a:gd name="T20" fmla="*/ 778414 w 76"/>
                <a:gd name="T21" fmla="*/ 340936 h 53"/>
                <a:gd name="T22" fmla="*/ 814565 w 76"/>
                <a:gd name="T23" fmla="*/ 462285 h 53"/>
                <a:gd name="T24" fmla="*/ 814565 w 76"/>
                <a:gd name="T25" fmla="*/ 666540 h 53"/>
                <a:gd name="T26" fmla="*/ 914633 w 76"/>
                <a:gd name="T27" fmla="*/ 628009 h 53"/>
                <a:gd name="T28" fmla="*/ 855865 w 76"/>
                <a:gd name="T29" fmla="*/ 490328 h 53"/>
                <a:gd name="T30" fmla="*/ 802810 w 76"/>
                <a:gd name="T31" fmla="*/ 325627 h 53"/>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76"/>
                <a:gd name="T49" fmla="*/ 0 h 53"/>
                <a:gd name="T50" fmla="*/ 76 w 76"/>
                <a:gd name="T51" fmla="*/ 53 h 53"/>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76" h="53">
                  <a:moveTo>
                    <a:pt x="65" y="26"/>
                  </a:moveTo>
                  <a:cubicBezTo>
                    <a:pt x="64" y="24"/>
                    <a:pt x="62" y="22"/>
                    <a:pt x="60" y="21"/>
                  </a:cubicBezTo>
                  <a:cubicBezTo>
                    <a:pt x="76" y="13"/>
                    <a:pt x="76" y="13"/>
                    <a:pt x="76" y="13"/>
                  </a:cubicBezTo>
                  <a:cubicBezTo>
                    <a:pt x="37" y="0"/>
                    <a:pt x="37" y="0"/>
                    <a:pt x="37" y="0"/>
                  </a:cubicBezTo>
                  <a:cubicBezTo>
                    <a:pt x="0" y="13"/>
                    <a:pt x="0" y="13"/>
                    <a:pt x="0" y="13"/>
                  </a:cubicBezTo>
                  <a:cubicBezTo>
                    <a:pt x="37" y="31"/>
                    <a:pt x="37" y="31"/>
                    <a:pt x="37" y="31"/>
                  </a:cubicBezTo>
                  <a:cubicBezTo>
                    <a:pt x="54" y="22"/>
                    <a:pt x="54" y="22"/>
                    <a:pt x="54" y="22"/>
                  </a:cubicBezTo>
                  <a:cubicBezTo>
                    <a:pt x="37" y="13"/>
                    <a:pt x="37" y="13"/>
                    <a:pt x="37" y="13"/>
                  </a:cubicBezTo>
                  <a:cubicBezTo>
                    <a:pt x="47" y="17"/>
                    <a:pt x="47" y="17"/>
                    <a:pt x="47" y="17"/>
                  </a:cubicBezTo>
                  <a:cubicBezTo>
                    <a:pt x="47" y="17"/>
                    <a:pt x="47" y="17"/>
                    <a:pt x="47" y="17"/>
                  </a:cubicBezTo>
                  <a:cubicBezTo>
                    <a:pt x="51" y="19"/>
                    <a:pt x="61" y="23"/>
                    <a:pt x="63" y="27"/>
                  </a:cubicBezTo>
                  <a:cubicBezTo>
                    <a:pt x="64" y="29"/>
                    <a:pt x="65" y="34"/>
                    <a:pt x="66" y="37"/>
                  </a:cubicBezTo>
                  <a:cubicBezTo>
                    <a:pt x="66" y="53"/>
                    <a:pt x="66" y="53"/>
                    <a:pt x="66" y="53"/>
                  </a:cubicBezTo>
                  <a:cubicBezTo>
                    <a:pt x="69" y="50"/>
                    <a:pt x="74" y="50"/>
                    <a:pt x="74" y="50"/>
                  </a:cubicBezTo>
                  <a:cubicBezTo>
                    <a:pt x="69" y="39"/>
                    <a:pt x="69" y="39"/>
                    <a:pt x="69" y="39"/>
                  </a:cubicBezTo>
                  <a:cubicBezTo>
                    <a:pt x="68" y="36"/>
                    <a:pt x="67" y="29"/>
                    <a:pt x="65" y="26"/>
                  </a:cubicBezTo>
                </a:path>
              </a:pathLst>
            </a:custGeom>
            <a:solidFill>
              <a:srgbClr val="223A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sp>
          <p:nvSpPr>
            <p:cNvPr id="22617" name="Oval 847"/>
            <p:cNvSpPr>
              <a:spLocks noChangeArrowheads="1"/>
            </p:cNvSpPr>
            <p:nvPr/>
          </p:nvSpPr>
          <p:spPr bwMode="gray">
            <a:xfrm>
              <a:off x="2947" y="2819"/>
              <a:ext cx="293" cy="293"/>
            </a:xfrm>
            <a:prstGeom prst="ellipse">
              <a:avLst/>
            </a:prstGeom>
            <a:noFill/>
            <a:ln w="4127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a:solidFill>
                  <a:prstClr val="black"/>
                </a:solidFill>
                <a:cs typeface="Arial" pitchFamily="34" charset="0"/>
              </a:endParaRPr>
            </a:p>
          </p:txBody>
        </p:sp>
      </p:grpSp>
      <p:grpSp>
        <p:nvGrpSpPr>
          <p:cNvPr id="22556" name="Group 1308"/>
          <p:cNvGrpSpPr>
            <a:grpSpLocks/>
          </p:cNvGrpSpPr>
          <p:nvPr/>
        </p:nvGrpSpPr>
        <p:grpSpPr bwMode="auto">
          <a:xfrm>
            <a:off x="3250725" y="2392873"/>
            <a:ext cx="648000" cy="648000"/>
            <a:chOff x="2584" y="3324"/>
            <a:chExt cx="292" cy="293"/>
          </a:xfrm>
        </p:grpSpPr>
        <p:sp>
          <p:nvSpPr>
            <p:cNvPr id="22602" name="Oval 905"/>
            <p:cNvSpPr>
              <a:spLocks noChangeArrowheads="1"/>
            </p:cNvSpPr>
            <p:nvPr/>
          </p:nvSpPr>
          <p:spPr bwMode="gray">
            <a:xfrm>
              <a:off x="2584" y="3324"/>
              <a:ext cx="292" cy="293"/>
            </a:xfrm>
            <a:prstGeom prst="ellipse">
              <a:avLst/>
            </a:prstGeom>
            <a:solidFill>
              <a:srgbClr val="E0E9D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tLang="en-US">
                <a:solidFill>
                  <a:prstClr val="black"/>
                </a:solidFill>
                <a:cs typeface="Arial" pitchFamily="34" charset="0"/>
              </a:endParaRPr>
            </a:p>
          </p:txBody>
        </p:sp>
        <p:grpSp>
          <p:nvGrpSpPr>
            <p:cNvPr id="22603" name="Group 1307"/>
            <p:cNvGrpSpPr>
              <a:grpSpLocks/>
            </p:cNvGrpSpPr>
            <p:nvPr/>
          </p:nvGrpSpPr>
          <p:grpSpPr bwMode="auto">
            <a:xfrm>
              <a:off x="2661" y="3395"/>
              <a:ext cx="156" cy="140"/>
              <a:chOff x="2661" y="3395"/>
              <a:chExt cx="156" cy="140"/>
            </a:xfrm>
          </p:grpSpPr>
          <p:sp>
            <p:nvSpPr>
              <p:cNvPr id="22605" name="Freeform 943"/>
              <p:cNvSpPr>
                <a:spLocks/>
              </p:cNvSpPr>
              <p:nvPr/>
            </p:nvSpPr>
            <p:spPr bwMode="gray">
              <a:xfrm>
                <a:off x="2661" y="3407"/>
                <a:ext cx="126" cy="78"/>
              </a:xfrm>
              <a:custGeom>
                <a:avLst/>
                <a:gdLst>
                  <a:gd name="T0" fmla="*/ 727572 w 53"/>
                  <a:gd name="T1" fmla="*/ 271695 h 33"/>
                  <a:gd name="T2" fmla="*/ 560058 w 53"/>
                  <a:gd name="T3" fmla="*/ 114948 h 33"/>
                  <a:gd name="T4" fmla="*/ 519427 w 53"/>
                  <a:gd name="T5" fmla="*/ 114948 h 33"/>
                  <a:gd name="T6" fmla="*/ 339969 w 53"/>
                  <a:gd name="T7" fmla="*/ 0 h 33"/>
                  <a:gd name="T8" fmla="*/ 167378 w 53"/>
                  <a:gd name="T9" fmla="*/ 168643 h 33"/>
                  <a:gd name="T10" fmla="*/ 138662 w 53"/>
                  <a:gd name="T11" fmla="*/ 168643 h 33"/>
                  <a:gd name="T12" fmla="*/ 0 w 53"/>
                  <a:gd name="T13" fmla="*/ 295015 h 33"/>
                  <a:gd name="T14" fmla="*/ 138662 w 53"/>
                  <a:gd name="T15" fmla="*/ 423762 h 33"/>
                  <a:gd name="T16" fmla="*/ 560058 w 53"/>
                  <a:gd name="T17" fmla="*/ 423762 h 33"/>
                  <a:gd name="T18" fmla="*/ 727572 w 53"/>
                  <a:gd name="T19" fmla="*/ 271695 h 3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3"/>
                  <a:gd name="T31" fmla="*/ 0 h 33"/>
                  <a:gd name="T32" fmla="*/ 53 w 53"/>
                  <a:gd name="T33" fmla="*/ 33 h 33"/>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3" h="33">
                    <a:moveTo>
                      <a:pt x="53" y="21"/>
                    </a:moveTo>
                    <a:cubicBezTo>
                      <a:pt x="53" y="14"/>
                      <a:pt x="47" y="9"/>
                      <a:pt x="41" y="9"/>
                    </a:cubicBezTo>
                    <a:cubicBezTo>
                      <a:pt x="40" y="9"/>
                      <a:pt x="38" y="9"/>
                      <a:pt x="38" y="9"/>
                    </a:cubicBezTo>
                    <a:cubicBezTo>
                      <a:pt x="36" y="4"/>
                      <a:pt x="31" y="0"/>
                      <a:pt x="25" y="0"/>
                    </a:cubicBezTo>
                    <a:cubicBezTo>
                      <a:pt x="18" y="0"/>
                      <a:pt x="12" y="6"/>
                      <a:pt x="12" y="13"/>
                    </a:cubicBezTo>
                    <a:cubicBezTo>
                      <a:pt x="11" y="13"/>
                      <a:pt x="11" y="13"/>
                      <a:pt x="10" y="13"/>
                    </a:cubicBezTo>
                    <a:cubicBezTo>
                      <a:pt x="5" y="13"/>
                      <a:pt x="0" y="17"/>
                      <a:pt x="0" y="23"/>
                    </a:cubicBezTo>
                    <a:cubicBezTo>
                      <a:pt x="0" y="28"/>
                      <a:pt x="5" y="33"/>
                      <a:pt x="10" y="33"/>
                    </a:cubicBezTo>
                    <a:cubicBezTo>
                      <a:pt x="41" y="33"/>
                      <a:pt x="41" y="33"/>
                      <a:pt x="41" y="33"/>
                    </a:cubicBezTo>
                    <a:cubicBezTo>
                      <a:pt x="47" y="33"/>
                      <a:pt x="53" y="27"/>
                      <a:pt x="53" y="21"/>
                    </a:cubicBezTo>
                  </a:path>
                </a:pathLst>
              </a:custGeom>
              <a:solidFill>
                <a:srgbClr val="2239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sp>
            <p:nvSpPr>
              <p:cNvPr id="22606" name="Freeform 944"/>
              <p:cNvSpPr>
                <a:spLocks/>
              </p:cNvSpPr>
              <p:nvPr/>
            </p:nvSpPr>
            <p:spPr bwMode="gray">
              <a:xfrm>
                <a:off x="2796" y="3449"/>
                <a:ext cx="21" cy="12"/>
              </a:xfrm>
              <a:custGeom>
                <a:avLst/>
                <a:gdLst>
                  <a:gd name="T0" fmla="*/ 75677 w 9"/>
                  <a:gd name="T1" fmla="*/ 0 h 5"/>
                  <a:gd name="T2" fmla="*/ 32433 w 9"/>
                  <a:gd name="T3" fmla="*/ 0 h 5"/>
                  <a:gd name="T4" fmla="*/ 0 w 9"/>
                  <a:gd name="T5" fmla="*/ 32083 h 5"/>
                  <a:gd name="T6" fmla="*/ 32433 w 9"/>
                  <a:gd name="T7" fmla="*/ 76999 h 5"/>
                  <a:gd name="T8" fmla="*/ 75677 w 9"/>
                  <a:gd name="T9" fmla="*/ 76999 h 5"/>
                  <a:gd name="T10" fmla="*/ 100221 w 9"/>
                  <a:gd name="T11" fmla="*/ 32083 h 5"/>
                  <a:gd name="T12" fmla="*/ 75677 w 9"/>
                  <a:gd name="T13" fmla="*/ 0 h 5"/>
                  <a:gd name="T14" fmla="*/ 0 60000 65536"/>
                  <a:gd name="T15" fmla="*/ 0 60000 65536"/>
                  <a:gd name="T16" fmla="*/ 0 60000 65536"/>
                  <a:gd name="T17" fmla="*/ 0 60000 65536"/>
                  <a:gd name="T18" fmla="*/ 0 60000 65536"/>
                  <a:gd name="T19" fmla="*/ 0 60000 65536"/>
                  <a:gd name="T20" fmla="*/ 0 60000 65536"/>
                  <a:gd name="T21" fmla="*/ 0 w 9"/>
                  <a:gd name="T22" fmla="*/ 0 h 5"/>
                  <a:gd name="T23" fmla="*/ 9 w 9"/>
                  <a:gd name="T24" fmla="*/ 5 h 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9" h="5">
                    <a:moveTo>
                      <a:pt x="7" y="0"/>
                    </a:moveTo>
                    <a:cubicBezTo>
                      <a:pt x="3" y="0"/>
                      <a:pt x="3" y="0"/>
                      <a:pt x="3" y="0"/>
                    </a:cubicBezTo>
                    <a:cubicBezTo>
                      <a:pt x="1" y="0"/>
                      <a:pt x="0" y="1"/>
                      <a:pt x="0" y="2"/>
                    </a:cubicBezTo>
                    <a:cubicBezTo>
                      <a:pt x="0" y="4"/>
                      <a:pt x="1" y="5"/>
                      <a:pt x="3" y="5"/>
                    </a:cubicBezTo>
                    <a:cubicBezTo>
                      <a:pt x="7" y="5"/>
                      <a:pt x="7" y="5"/>
                      <a:pt x="7" y="5"/>
                    </a:cubicBezTo>
                    <a:cubicBezTo>
                      <a:pt x="8" y="5"/>
                      <a:pt x="9" y="4"/>
                      <a:pt x="9" y="2"/>
                    </a:cubicBezTo>
                    <a:cubicBezTo>
                      <a:pt x="9" y="1"/>
                      <a:pt x="8" y="0"/>
                      <a:pt x="7" y="0"/>
                    </a:cubicBezTo>
                  </a:path>
                </a:pathLst>
              </a:custGeom>
              <a:solidFill>
                <a:srgbClr val="2239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sp>
            <p:nvSpPr>
              <p:cNvPr id="22607" name="Freeform 945"/>
              <p:cNvSpPr>
                <a:spLocks/>
              </p:cNvSpPr>
              <p:nvPr/>
            </p:nvSpPr>
            <p:spPr bwMode="gray">
              <a:xfrm>
                <a:off x="2775" y="3402"/>
                <a:ext cx="16" cy="22"/>
              </a:xfrm>
              <a:custGeom>
                <a:avLst/>
                <a:gdLst>
                  <a:gd name="T0" fmla="*/ 54455 w 7"/>
                  <a:gd name="T1" fmla="*/ 15178 h 9"/>
                  <a:gd name="T2" fmla="*/ 27643 w 7"/>
                  <a:gd name="T3" fmla="*/ 37102 h 9"/>
                  <a:gd name="T4" fmla="*/ 8107 w 7"/>
                  <a:gd name="T5" fmla="*/ 90694 h 9"/>
                  <a:gd name="T6" fmla="*/ 8107 w 7"/>
                  <a:gd name="T7" fmla="*/ 152741 h 9"/>
                  <a:gd name="T8" fmla="*/ 35815 w 7"/>
                  <a:gd name="T9" fmla="*/ 131428 h 9"/>
                  <a:gd name="T10" fmla="*/ 54455 w 7"/>
                  <a:gd name="T11" fmla="*/ 75049 h 9"/>
                  <a:gd name="T12" fmla="*/ 54455 w 7"/>
                  <a:gd name="T13" fmla="*/ 15178 h 9"/>
                  <a:gd name="T14" fmla="*/ 0 60000 65536"/>
                  <a:gd name="T15" fmla="*/ 0 60000 65536"/>
                  <a:gd name="T16" fmla="*/ 0 60000 65536"/>
                  <a:gd name="T17" fmla="*/ 0 60000 65536"/>
                  <a:gd name="T18" fmla="*/ 0 60000 65536"/>
                  <a:gd name="T19" fmla="*/ 0 60000 65536"/>
                  <a:gd name="T20" fmla="*/ 0 60000 65536"/>
                  <a:gd name="T21" fmla="*/ 0 w 7"/>
                  <a:gd name="T22" fmla="*/ 0 h 9"/>
                  <a:gd name="T23" fmla="*/ 7 w 7"/>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9">
                    <a:moveTo>
                      <a:pt x="6" y="1"/>
                    </a:moveTo>
                    <a:cubicBezTo>
                      <a:pt x="5" y="0"/>
                      <a:pt x="3" y="1"/>
                      <a:pt x="3" y="2"/>
                    </a:cubicBezTo>
                    <a:cubicBezTo>
                      <a:pt x="1" y="5"/>
                      <a:pt x="1" y="5"/>
                      <a:pt x="1" y="5"/>
                    </a:cubicBezTo>
                    <a:cubicBezTo>
                      <a:pt x="0" y="6"/>
                      <a:pt x="0" y="8"/>
                      <a:pt x="1" y="8"/>
                    </a:cubicBezTo>
                    <a:cubicBezTo>
                      <a:pt x="2" y="9"/>
                      <a:pt x="4" y="8"/>
                      <a:pt x="4" y="7"/>
                    </a:cubicBezTo>
                    <a:cubicBezTo>
                      <a:pt x="6" y="4"/>
                      <a:pt x="6" y="4"/>
                      <a:pt x="6" y="4"/>
                    </a:cubicBezTo>
                    <a:cubicBezTo>
                      <a:pt x="7" y="3"/>
                      <a:pt x="7" y="1"/>
                      <a:pt x="6" y="1"/>
                    </a:cubicBezTo>
                  </a:path>
                </a:pathLst>
              </a:custGeom>
              <a:solidFill>
                <a:srgbClr val="2239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sp>
            <p:nvSpPr>
              <p:cNvPr id="22608" name="Freeform 946"/>
              <p:cNvSpPr>
                <a:spLocks/>
              </p:cNvSpPr>
              <p:nvPr/>
            </p:nvSpPr>
            <p:spPr bwMode="gray">
              <a:xfrm>
                <a:off x="2775" y="3487"/>
                <a:ext cx="16" cy="22"/>
              </a:xfrm>
              <a:custGeom>
                <a:avLst/>
                <a:gdLst>
                  <a:gd name="T0" fmla="*/ 35815 w 7"/>
                  <a:gd name="T1" fmla="*/ 37102 h 9"/>
                  <a:gd name="T2" fmla="*/ 8107 w 7"/>
                  <a:gd name="T3" fmla="*/ 15178 h 9"/>
                  <a:gd name="T4" fmla="*/ 8107 w 7"/>
                  <a:gd name="T5" fmla="*/ 75049 h 9"/>
                  <a:gd name="T6" fmla="*/ 27643 w 7"/>
                  <a:gd name="T7" fmla="*/ 131428 h 9"/>
                  <a:gd name="T8" fmla="*/ 54455 w 7"/>
                  <a:gd name="T9" fmla="*/ 152741 h 9"/>
                  <a:gd name="T10" fmla="*/ 54455 w 7"/>
                  <a:gd name="T11" fmla="*/ 90694 h 9"/>
                  <a:gd name="T12" fmla="*/ 35815 w 7"/>
                  <a:gd name="T13" fmla="*/ 37102 h 9"/>
                  <a:gd name="T14" fmla="*/ 0 60000 65536"/>
                  <a:gd name="T15" fmla="*/ 0 60000 65536"/>
                  <a:gd name="T16" fmla="*/ 0 60000 65536"/>
                  <a:gd name="T17" fmla="*/ 0 60000 65536"/>
                  <a:gd name="T18" fmla="*/ 0 60000 65536"/>
                  <a:gd name="T19" fmla="*/ 0 60000 65536"/>
                  <a:gd name="T20" fmla="*/ 0 60000 65536"/>
                  <a:gd name="T21" fmla="*/ 0 w 7"/>
                  <a:gd name="T22" fmla="*/ 0 h 9"/>
                  <a:gd name="T23" fmla="*/ 7 w 7"/>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7" h="9">
                    <a:moveTo>
                      <a:pt x="4" y="2"/>
                    </a:moveTo>
                    <a:cubicBezTo>
                      <a:pt x="4" y="1"/>
                      <a:pt x="2" y="0"/>
                      <a:pt x="1" y="1"/>
                    </a:cubicBezTo>
                    <a:cubicBezTo>
                      <a:pt x="0" y="1"/>
                      <a:pt x="0" y="3"/>
                      <a:pt x="1" y="4"/>
                    </a:cubicBezTo>
                    <a:cubicBezTo>
                      <a:pt x="3" y="7"/>
                      <a:pt x="3" y="7"/>
                      <a:pt x="3" y="7"/>
                    </a:cubicBezTo>
                    <a:cubicBezTo>
                      <a:pt x="3" y="8"/>
                      <a:pt x="5" y="9"/>
                      <a:pt x="6" y="8"/>
                    </a:cubicBezTo>
                    <a:cubicBezTo>
                      <a:pt x="7" y="8"/>
                      <a:pt x="7" y="6"/>
                      <a:pt x="6" y="5"/>
                    </a:cubicBezTo>
                    <a:lnTo>
                      <a:pt x="4" y="2"/>
                    </a:lnTo>
                    <a:close/>
                  </a:path>
                </a:pathLst>
              </a:custGeom>
              <a:solidFill>
                <a:srgbClr val="2239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sp>
            <p:nvSpPr>
              <p:cNvPr id="22609" name="Freeform 947"/>
              <p:cNvSpPr>
                <a:spLocks/>
              </p:cNvSpPr>
              <p:nvPr/>
            </p:nvSpPr>
            <p:spPr bwMode="gray">
              <a:xfrm>
                <a:off x="2791" y="3471"/>
                <a:ext cx="19" cy="16"/>
              </a:xfrm>
              <a:custGeom>
                <a:avLst/>
                <a:gdLst>
                  <a:gd name="T0" fmla="*/ 96347 w 8"/>
                  <a:gd name="T1" fmla="*/ 27643 h 7"/>
                  <a:gd name="T2" fmla="*/ 40567 w 8"/>
                  <a:gd name="T3" fmla="*/ 8107 h 7"/>
                  <a:gd name="T4" fmla="*/ 0 w 8"/>
                  <a:gd name="T5" fmla="*/ 18530 h 7"/>
                  <a:gd name="T6" fmla="*/ 12405 w 8"/>
                  <a:gd name="T7" fmla="*/ 42354 h 7"/>
                  <a:gd name="T8" fmla="*/ 69837 w 8"/>
                  <a:gd name="T9" fmla="*/ 63184 h 7"/>
                  <a:gd name="T10" fmla="*/ 108205 w 8"/>
                  <a:gd name="T11" fmla="*/ 54455 h 7"/>
                  <a:gd name="T12" fmla="*/ 96347 w 8"/>
                  <a:gd name="T13" fmla="*/ 27643 h 7"/>
                  <a:gd name="T14" fmla="*/ 0 60000 65536"/>
                  <a:gd name="T15" fmla="*/ 0 60000 65536"/>
                  <a:gd name="T16" fmla="*/ 0 60000 65536"/>
                  <a:gd name="T17" fmla="*/ 0 60000 65536"/>
                  <a:gd name="T18" fmla="*/ 0 60000 65536"/>
                  <a:gd name="T19" fmla="*/ 0 60000 65536"/>
                  <a:gd name="T20" fmla="*/ 0 60000 65536"/>
                  <a:gd name="T21" fmla="*/ 0 w 8"/>
                  <a:gd name="T22" fmla="*/ 0 h 7"/>
                  <a:gd name="T23" fmla="*/ 8 w 8"/>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7">
                    <a:moveTo>
                      <a:pt x="7" y="3"/>
                    </a:moveTo>
                    <a:cubicBezTo>
                      <a:pt x="3" y="1"/>
                      <a:pt x="3" y="1"/>
                      <a:pt x="3" y="1"/>
                    </a:cubicBezTo>
                    <a:cubicBezTo>
                      <a:pt x="2" y="0"/>
                      <a:pt x="1" y="1"/>
                      <a:pt x="0" y="2"/>
                    </a:cubicBezTo>
                    <a:cubicBezTo>
                      <a:pt x="0" y="3"/>
                      <a:pt x="0" y="4"/>
                      <a:pt x="1" y="5"/>
                    </a:cubicBezTo>
                    <a:cubicBezTo>
                      <a:pt x="5" y="7"/>
                      <a:pt x="5" y="7"/>
                      <a:pt x="5" y="7"/>
                    </a:cubicBezTo>
                    <a:cubicBezTo>
                      <a:pt x="6" y="7"/>
                      <a:pt x="7" y="7"/>
                      <a:pt x="8" y="6"/>
                    </a:cubicBezTo>
                    <a:cubicBezTo>
                      <a:pt x="8" y="5"/>
                      <a:pt x="8" y="4"/>
                      <a:pt x="7" y="3"/>
                    </a:cubicBezTo>
                  </a:path>
                </a:pathLst>
              </a:custGeom>
              <a:solidFill>
                <a:srgbClr val="2239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sp>
            <p:nvSpPr>
              <p:cNvPr id="22610" name="Freeform 948"/>
              <p:cNvSpPr>
                <a:spLocks/>
              </p:cNvSpPr>
              <p:nvPr/>
            </p:nvSpPr>
            <p:spPr bwMode="gray">
              <a:xfrm>
                <a:off x="2791" y="3424"/>
                <a:ext cx="19" cy="16"/>
              </a:xfrm>
              <a:custGeom>
                <a:avLst/>
                <a:gdLst>
                  <a:gd name="T0" fmla="*/ 40567 w 8"/>
                  <a:gd name="T1" fmla="*/ 54455 h 7"/>
                  <a:gd name="T2" fmla="*/ 96347 w 8"/>
                  <a:gd name="T3" fmla="*/ 35815 h 7"/>
                  <a:gd name="T4" fmla="*/ 108205 w 8"/>
                  <a:gd name="T5" fmla="*/ 8107 h 7"/>
                  <a:gd name="T6" fmla="*/ 69837 w 8"/>
                  <a:gd name="T7" fmla="*/ 0 h 7"/>
                  <a:gd name="T8" fmla="*/ 12405 w 8"/>
                  <a:gd name="T9" fmla="*/ 18530 h 7"/>
                  <a:gd name="T10" fmla="*/ 0 w 8"/>
                  <a:gd name="T11" fmla="*/ 42354 h 7"/>
                  <a:gd name="T12" fmla="*/ 40567 w 8"/>
                  <a:gd name="T13" fmla="*/ 54455 h 7"/>
                  <a:gd name="T14" fmla="*/ 0 60000 65536"/>
                  <a:gd name="T15" fmla="*/ 0 60000 65536"/>
                  <a:gd name="T16" fmla="*/ 0 60000 65536"/>
                  <a:gd name="T17" fmla="*/ 0 60000 65536"/>
                  <a:gd name="T18" fmla="*/ 0 60000 65536"/>
                  <a:gd name="T19" fmla="*/ 0 60000 65536"/>
                  <a:gd name="T20" fmla="*/ 0 60000 65536"/>
                  <a:gd name="T21" fmla="*/ 0 w 8"/>
                  <a:gd name="T22" fmla="*/ 0 h 7"/>
                  <a:gd name="T23" fmla="*/ 8 w 8"/>
                  <a:gd name="T24" fmla="*/ 7 h 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 h="7">
                    <a:moveTo>
                      <a:pt x="3" y="6"/>
                    </a:moveTo>
                    <a:cubicBezTo>
                      <a:pt x="7" y="4"/>
                      <a:pt x="7" y="4"/>
                      <a:pt x="7" y="4"/>
                    </a:cubicBezTo>
                    <a:cubicBezTo>
                      <a:pt x="8" y="3"/>
                      <a:pt x="8" y="2"/>
                      <a:pt x="8" y="1"/>
                    </a:cubicBezTo>
                    <a:cubicBezTo>
                      <a:pt x="7" y="0"/>
                      <a:pt x="6" y="0"/>
                      <a:pt x="5" y="0"/>
                    </a:cubicBezTo>
                    <a:cubicBezTo>
                      <a:pt x="1" y="2"/>
                      <a:pt x="1" y="2"/>
                      <a:pt x="1" y="2"/>
                    </a:cubicBezTo>
                    <a:cubicBezTo>
                      <a:pt x="0" y="3"/>
                      <a:pt x="0" y="4"/>
                      <a:pt x="0" y="5"/>
                    </a:cubicBezTo>
                    <a:cubicBezTo>
                      <a:pt x="1" y="6"/>
                      <a:pt x="2" y="7"/>
                      <a:pt x="3" y="6"/>
                    </a:cubicBezTo>
                  </a:path>
                </a:pathLst>
              </a:custGeom>
              <a:solidFill>
                <a:srgbClr val="2239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sp>
            <p:nvSpPr>
              <p:cNvPr id="22611" name="Freeform 949"/>
              <p:cNvSpPr>
                <a:spLocks/>
              </p:cNvSpPr>
              <p:nvPr/>
            </p:nvSpPr>
            <p:spPr bwMode="gray">
              <a:xfrm>
                <a:off x="2754" y="3395"/>
                <a:ext cx="9" cy="21"/>
              </a:xfrm>
              <a:custGeom>
                <a:avLst/>
                <a:gdLst>
                  <a:gd name="T0" fmla="*/ 16382 w 4"/>
                  <a:gd name="T1" fmla="*/ 100221 h 9"/>
                  <a:gd name="T2" fmla="*/ 29480 w 4"/>
                  <a:gd name="T3" fmla="*/ 75677 h 9"/>
                  <a:gd name="T4" fmla="*/ 29480 w 4"/>
                  <a:gd name="T5" fmla="*/ 32433 h 9"/>
                  <a:gd name="T6" fmla="*/ 16382 w 4"/>
                  <a:gd name="T7" fmla="*/ 0 h 9"/>
                  <a:gd name="T8" fmla="*/ 0 w 4"/>
                  <a:gd name="T9" fmla="*/ 32433 h 9"/>
                  <a:gd name="T10" fmla="*/ 0 w 4"/>
                  <a:gd name="T11" fmla="*/ 75677 h 9"/>
                  <a:gd name="T12" fmla="*/ 16382 w 4"/>
                  <a:gd name="T13" fmla="*/ 100221 h 9"/>
                  <a:gd name="T14" fmla="*/ 0 60000 65536"/>
                  <a:gd name="T15" fmla="*/ 0 60000 65536"/>
                  <a:gd name="T16" fmla="*/ 0 60000 65536"/>
                  <a:gd name="T17" fmla="*/ 0 60000 65536"/>
                  <a:gd name="T18" fmla="*/ 0 60000 65536"/>
                  <a:gd name="T19" fmla="*/ 0 60000 65536"/>
                  <a:gd name="T20" fmla="*/ 0 60000 65536"/>
                  <a:gd name="T21" fmla="*/ 0 w 4"/>
                  <a:gd name="T22" fmla="*/ 0 h 9"/>
                  <a:gd name="T23" fmla="*/ 4 w 4"/>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9">
                    <a:moveTo>
                      <a:pt x="2" y="9"/>
                    </a:moveTo>
                    <a:cubicBezTo>
                      <a:pt x="3" y="9"/>
                      <a:pt x="4" y="8"/>
                      <a:pt x="4" y="7"/>
                    </a:cubicBezTo>
                    <a:cubicBezTo>
                      <a:pt x="4" y="3"/>
                      <a:pt x="4" y="3"/>
                      <a:pt x="4" y="3"/>
                    </a:cubicBezTo>
                    <a:cubicBezTo>
                      <a:pt x="4" y="2"/>
                      <a:pt x="3" y="0"/>
                      <a:pt x="2" y="0"/>
                    </a:cubicBezTo>
                    <a:cubicBezTo>
                      <a:pt x="1" y="0"/>
                      <a:pt x="0" y="2"/>
                      <a:pt x="0" y="3"/>
                    </a:cubicBezTo>
                    <a:cubicBezTo>
                      <a:pt x="0" y="7"/>
                      <a:pt x="0" y="7"/>
                      <a:pt x="0" y="7"/>
                    </a:cubicBezTo>
                    <a:cubicBezTo>
                      <a:pt x="0" y="8"/>
                      <a:pt x="1" y="9"/>
                      <a:pt x="2" y="9"/>
                    </a:cubicBezTo>
                  </a:path>
                </a:pathLst>
              </a:custGeom>
              <a:solidFill>
                <a:srgbClr val="2239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sp>
            <p:nvSpPr>
              <p:cNvPr id="22612" name="Freeform 950"/>
              <p:cNvSpPr>
                <a:spLocks/>
              </p:cNvSpPr>
              <p:nvPr/>
            </p:nvSpPr>
            <p:spPr bwMode="gray">
              <a:xfrm>
                <a:off x="2754" y="3494"/>
                <a:ext cx="9" cy="22"/>
              </a:xfrm>
              <a:custGeom>
                <a:avLst/>
                <a:gdLst>
                  <a:gd name="T0" fmla="*/ 16382 w 4"/>
                  <a:gd name="T1" fmla="*/ 0 h 9"/>
                  <a:gd name="T2" fmla="*/ 0 w 4"/>
                  <a:gd name="T3" fmla="*/ 37102 h 9"/>
                  <a:gd name="T4" fmla="*/ 0 w 4"/>
                  <a:gd name="T5" fmla="*/ 114750 h 9"/>
                  <a:gd name="T6" fmla="*/ 16382 w 4"/>
                  <a:gd name="T7" fmla="*/ 168527 h 9"/>
                  <a:gd name="T8" fmla="*/ 29480 w 4"/>
                  <a:gd name="T9" fmla="*/ 114750 h 9"/>
                  <a:gd name="T10" fmla="*/ 29480 w 4"/>
                  <a:gd name="T11" fmla="*/ 37102 h 9"/>
                  <a:gd name="T12" fmla="*/ 16382 w 4"/>
                  <a:gd name="T13" fmla="*/ 0 h 9"/>
                  <a:gd name="T14" fmla="*/ 0 60000 65536"/>
                  <a:gd name="T15" fmla="*/ 0 60000 65536"/>
                  <a:gd name="T16" fmla="*/ 0 60000 65536"/>
                  <a:gd name="T17" fmla="*/ 0 60000 65536"/>
                  <a:gd name="T18" fmla="*/ 0 60000 65536"/>
                  <a:gd name="T19" fmla="*/ 0 60000 65536"/>
                  <a:gd name="T20" fmla="*/ 0 60000 65536"/>
                  <a:gd name="T21" fmla="*/ 0 w 4"/>
                  <a:gd name="T22" fmla="*/ 0 h 9"/>
                  <a:gd name="T23" fmla="*/ 4 w 4"/>
                  <a:gd name="T24" fmla="*/ 9 h 9"/>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 h="9">
                    <a:moveTo>
                      <a:pt x="2" y="0"/>
                    </a:moveTo>
                    <a:cubicBezTo>
                      <a:pt x="1" y="0"/>
                      <a:pt x="0" y="1"/>
                      <a:pt x="0" y="2"/>
                    </a:cubicBezTo>
                    <a:cubicBezTo>
                      <a:pt x="0" y="6"/>
                      <a:pt x="0" y="6"/>
                      <a:pt x="0" y="6"/>
                    </a:cubicBezTo>
                    <a:cubicBezTo>
                      <a:pt x="0" y="7"/>
                      <a:pt x="1" y="9"/>
                      <a:pt x="2" y="9"/>
                    </a:cubicBezTo>
                    <a:cubicBezTo>
                      <a:pt x="3" y="9"/>
                      <a:pt x="4" y="7"/>
                      <a:pt x="4" y="6"/>
                    </a:cubicBezTo>
                    <a:cubicBezTo>
                      <a:pt x="4" y="2"/>
                      <a:pt x="4" y="2"/>
                      <a:pt x="4" y="2"/>
                    </a:cubicBezTo>
                    <a:cubicBezTo>
                      <a:pt x="4" y="1"/>
                      <a:pt x="3" y="0"/>
                      <a:pt x="2" y="0"/>
                    </a:cubicBezTo>
                  </a:path>
                </a:pathLst>
              </a:custGeom>
              <a:solidFill>
                <a:srgbClr val="2239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sp>
            <p:nvSpPr>
              <p:cNvPr id="22613" name="Freeform 951"/>
              <p:cNvSpPr>
                <a:spLocks/>
              </p:cNvSpPr>
              <p:nvPr/>
            </p:nvSpPr>
            <p:spPr bwMode="gray">
              <a:xfrm>
                <a:off x="2702" y="3494"/>
                <a:ext cx="33" cy="41"/>
              </a:xfrm>
              <a:custGeom>
                <a:avLst/>
                <a:gdLst>
                  <a:gd name="T0" fmla="*/ 163800 w 14"/>
                  <a:gd name="T1" fmla="*/ 0 h 17"/>
                  <a:gd name="T2" fmla="*/ 47661 w 14"/>
                  <a:gd name="T3" fmla="*/ 80288 h 17"/>
                  <a:gd name="T4" fmla="*/ 26770 w 14"/>
                  <a:gd name="T5" fmla="*/ 113336 h 17"/>
                  <a:gd name="T6" fmla="*/ 38058 w 14"/>
                  <a:gd name="T7" fmla="*/ 240041 h 17"/>
                  <a:gd name="T8" fmla="*/ 148738 w 14"/>
                  <a:gd name="T9" fmla="*/ 226923 h 17"/>
                  <a:gd name="T10" fmla="*/ 163800 w 14"/>
                  <a:gd name="T11" fmla="*/ 179855 h 17"/>
                  <a:gd name="T12" fmla="*/ 175440 w 14"/>
                  <a:gd name="T13" fmla="*/ 13803 h 17"/>
                  <a:gd name="T14" fmla="*/ 163800 w 14"/>
                  <a:gd name="T15" fmla="*/ 0 h 17"/>
                  <a:gd name="T16" fmla="*/ 0 60000 65536"/>
                  <a:gd name="T17" fmla="*/ 0 60000 65536"/>
                  <a:gd name="T18" fmla="*/ 0 60000 65536"/>
                  <a:gd name="T19" fmla="*/ 0 60000 65536"/>
                  <a:gd name="T20" fmla="*/ 0 60000 65536"/>
                  <a:gd name="T21" fmla="*/ 0 60000 65536"/>
                  <a:gd name="T22" fmla="*/ 0 60000 65536"/>
                  <a:gd name="T23" fmla="*/ 0 60000 65536"/>
                  <a:gd name="T24" fmla="*/ 0 w 14"/>
                  <a:gd name="T25" fmla="*/ 0 h 17"/>
                  <a:gd name="T26" fmla="*/ 14 w 14"/>
                  <a:gd name="T27" fmla="*/ 17 h 1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 h="17">
                    <a:moveTo>
                      <a:pt x="13" y="0"/>
                    </a:moveTo>
                    <a:cubicBezTo>
                      <a:pt x="13" y="0"/>
                      <a:pt x="5" y="4"/>
                      <a:pt x="4" y="5"/>
                    </a:cubicBezTo>
                    <a:cubicBezTo>
                      <a:pt x="3" y="6"/>
                      <a:pt x="2" y="6"/>
                      <a:pt x="2" y="7"/>
                    </a:cubicBezTo>
                    <a:cubicBezTo>
                      <a:pt x="0" y="10"/>
                      <a:pt x="0" y="14"/>
                      <a:pt x="3" y="15"/>
                    </a:cubicBezTo>
                    <a:cubicBezTo>
                      <a:pt x="6" y="17"/>
                      <a:pt x="10" y="17"/>
                      <a:pt x="12" y="14"/>
                    </a:cubicBezTo>
                    <a:cubicBezTo>
                      <a:pt x="12" y="13"/>
                      <a:pt x="12" y="12"/>
                      <a:pt x="13" y="11"/>
                    </a:cubicBezTo>
                    <a:cubicBezTo>
                      <a:pt x="13" y="9"/>
                      <a:pt x="14" y="1"/>
                      <a:pt x="14" y="1"/>
                    </a:cubicBezTo>
                    <a:cubicBezTo>
                      <a:pt x="14" y="0"/>
                      <a:pt x="13" y="0"/>
                      <a:pt x="13" y="0"/>
                    </a:cubicBezTo>
                  </a:path>
                </a:pathLst>
              </a:custGeom>
              <a:solidFill>
                <a:srgbClr val="2239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grpSp>
        <p:sp>
          <p:nvSpPr>
            <p:cNvPr id="22604" name="Oval 960"/>
            <p:cNvSpPr>
              <a:spLocks noChangeArrowheads="1"/>
            </p:cNvSpPr>
            <p:nvPr/>
          </p:nvSpPr>
          <p:spPr bwMode="gray">
            <a:xfrm>
              <a:off x="2584" y="3324"/>
              <a:ext cx="292" cy="293"/>
            </a:xfrm>
            <a:prstGeom prst="ellipse">
              <a:avLst/>
            </a:prstGeom>
            <a:noFill/>
            <a:ln w="41275">
              <a:solidFill>
                <a:srgbClr val="76B04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a:solidFill>
                  <a:prstClr val="black"/>
                </a:solidFill>
                <a:cs typeface="Arial" pitchFamily="34" charset="0"/>
              </a:endParaRPr>
            </a:p>
          </p:txBody>
        </p:sp>
      </p:grpSp>
      <p:grpSp>
        <p:nvGrpSpPr>
          <p:cNvPr id="22593" name="Group 1305"/>
          <p:cNvGrpSpPr>
            <a:grpSpLocks/>
          </p:cNvGrpSpPr>
          <p:nvPr/>
        </p:nvGrpSpPr>
        <p:grpSpPr bwMode="auto">
          <a:xfrm>
            <a:off x="527695" y="3415804"/>
            <a:ext cx="648000" cy="648000"/>
            <a:chOff x="1747" y="3681"/>
            <a:chExt cx="296" cy="293"/>
          </a:xfrm>
        </p:grpSpPr>
        <p:sp>
          <p:nvSpPr>
            <p:cNvPr id="22595" name="Oval 961"/>
            <p:cNvSpPr>
              <a:spLocks noChangeArrowheads="1"/>
            </p:cNvSpPr>
            <p:nvPr/>
          </p:nvSpPr>
          <p:spPr bwMode="gray">
            <a:xfrm>
              <a:off x="1747" y="3681"/>
              <a:ext cx="296" cy="293"/>
            </a:xfrm>
            <a:prstGeom prst="ellipse">
              <a:avLst/>
            </a:prstGeom>
            <a:solidFill>
              <a:srgbClr val="FBDB8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ltLang="en-US">
                <a:solidFill>
                  <a:prstClr val="black"/>
                </a:solidFill>
                <a:cs typeface="Arial" pitchFamily="34" charset="0"/>
              </a:endParaRPr>
            </a:p>
          </p:txBody>
        </p:sp>
        <p:grpSp>
          <p:nvGrpSpPr>
            <p:cNvPr id="22596" name="Group 1304"/>
            <p:cNvGrpSpPr>
              <a:grpSpLocks/>
            </p:cNvGrpSpPr>
            <p:nvPr/>
          </p:nvGrpSpPr>
          <p:grpSpPr bwMode="auto">
            <a:xfrm>
              <a:off x="1834" y="3753"/>
              <a:ext cx="120" cy="149"/>
              <a:chOff x="2286" y="3742"/>
              <a:chExt cx="120" cy="149"/>
            </a:xfrm>
          </p:grpSpPr>
          <p:sp>
            <p:nvSpPr>
              <p:cNvPr id="22597" name="Freeform 967"/>
              <p:cNvSpPr>
                <a:spLocks/>
              </p:cNvSpPr>
              <p:nvPr/>
            </p:nvSpPr>
            <p:spPr bwMode="gray">
              <a:xfrm>
                <a:off x="2286" y="3742"/>
                <a:ext cx="85" cy="133"/>
              </a:xfrm>
              <a:custGeom>
                <a:avLst/>
                <a:gdLst>
                  <a:gd name="T0" fmla="*/ 316568 w 36"/>
                  <a:gd name="T1" fmla="*/ 760425 h 56"/>
                  <a:gd name="T2" fmla="*/ 90787 w 36"/>
                  <a:gd name="T3" fmla="*/ 760425 h 56"/>
                  <a:gd name="T4" fmla="*/ 0 w 36"/>
                  <a:gd name="T5" fmla="*/ 680395 h 56"/>
                  <a:gd name="T6" fmla="*/ 0 w 36"/>
                  <a:gd name="T7" fmla="*/ 96347 h 56"/>
                  <a:gd name="T8" fmla="*/ 90787 w 36"/>
                  <a:gd name="T9" fmla="*/ 0 h 56"/>
                  <a:gd name="T10" fmla="*/ 366980 w 36"/>
                  <a:gd name="T11" fmla="*/ 0 h 56"/>
                  <a:gd name="T12" fmla="*/ 459000 w 36"/>
                  <a:gd name="T13" fmla="*/ 96347 h 56"/>
                  <a:gd name="T14" fmla="*/ 459000 w 36"/>
                  <a:gd name="T15" fmla="*/ 274614 h 56"/>
                  <a:gd name="T16" fmla="*/ 430752 w 36"/>
                  <a:gd name="T17" fmla="*/ 256987 h 56"/>
                  <a:gd name="T18" fmla="*/ 408720 w 36"/>
                  <a:gd name="T19" fmla="*/ 256987 h 56"/>
                  <a:gd name="T20" fmla="*/ 408720 w 36"/>
                  <a:gd name="T21" fmla="*/ 96347 h 56"/>
                  <a:gd name="T22" fmla="*/ 392308 w 36"/>
                  <a:gd name="T23" fmla="*/ 78812 h 56"/>
                  <a:gd name="T24" fmla="*/ 63776 w 36"/>
                  <a:gd name="T25" fmla="*/ 78812 h 56"/>
                  <a:gd name="T26" fmla="*/ 48363 w 36"/>
                  <a:gd name="T27" fmla="*/ 96347 h 56"/>
                  <a:gd name="T28" fmla="*/ 48363 w 36"/>
                  <a:gd name="T29" fmla="*/ 622725 h 56"/>
                  <a:gd name="T30" fmla="*/ 63776 w 36"/>
                  <a:gd name="T31" fmla="*/ 652208 h 56"/>
                  <a:gd name="T32" fmla="*/ 253321 w 36"/>
                  <a:gd name="T33" fmla="*/ 652208 h 56"/>
                  <a:gd name="T34" fmla="*/ 253321 w 36"/>
                  <a:gd name="T35" fmla="*/ 664076 h 56"/>
                  <a:gd name="T36" fmla="*/ 316568 w 36"/>
                  <a:gd name="T37" fmla="*/ 760425 h 5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6"/>
                  <a:gd name="T58" fmla="*/ 0 h 56"/>
                  <a:gd name="T59" fmla="*/ 36 w 36"/>
                  <a:gd name="T60" fmla="*/ 56 h 5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6" h="56">
                    <a:moveTo>
                      <a:pt x="25" y="56"/>
                    </a:moveTo>
                    <a:cubicBezTo>
                      <a:pt x="7" y="56"/>
                      <a:pt x="7" y="56"/>
                      <a:pt x="7" y="56"/>
                    </a:cubicBezTo>
                    <a:cubicBezTo>
                      <a:pt x="4" y="56"/>
                      <a:pt x="0" y="53"/>
                      <a:pt x="0" y="50"/>
                    </a:cubicBezTo>
                    <a:cubicBezTo>
                      <a:pt x="0" y="7"/>
                      <a:pt x="0" y="7"/>
                      <a:pt x="0" y="7"/>
                    </a:cubicBezTo>
                    <a:cubicBezTo>
                      <a:pt x="0" y="3"/>
                      <a:pt x="3" y="0"/>
                      <a:pt x="7" y="0"/>
                    </a:cubicBezTo>
                    <a:cubicBezTo>
                      <a:pt x="29" y="0"/>
                      <a:pt x="29" y="0"/>
                      <a:pt x="29" y="0"/>
                    </a:cubicBezTo>
                    <a:cubicBezTo>
                      <a:pt x="33" y="0"/>
                      <a:pt x="36" y="3"/>
                      <a:pt x="36" y="7"/>
                    </a:cubicBezTo>
                    <a:cubicBezTo>
                      <a:pt x="36" y="20"/>
                      <a:pt x="36" y="20"/>
                      <a:pt x="36" y="20"/>
                    </a:cubicBezTo>
                    <a:cubicBezTo>
                      <a:pt x="35" y="19"/>
                      <a:pt x="34" y="19"/>
                      <a:pt x="34" y="19"/>
                    </a:cubicBezTo>
                    <a:cubicBezTo>
                      <a:pt x="33" y="19"/>
                      <a:pt x="32" y="19"/>
                      <a:pt x="32" y="19"/>
                    </a:cubicBezTo>
                    <a:cubicBezTo>
                      <a:pt x="32" y="7"/>
                      <a:pt x="32" y="7"/>
                      <a:pt x="32" y="7"/>
                    </a:cubicBezTo>
                    <a:cubicBezTo>
                      <a:pt x="32" y="6"/>
                      <a:pt x="32" y="6"/>
                      <a:pt x="31" y="6"/>
                    </a:cubicBezTo>
                    <a:cubicBezTo>
                      <a:pt x="5" y="6"/>
                      <a:pt x="5" y="6"/>
                      <a:pt x="5" y="6"/>
                    </a:cubicBezTo>
                    <a:cubicBezTo>
                      <a:pt x="4" y="6"/>
                      <a:pt x="4" y="6"/>
                      <a:pt x="4" y="7"/>
                    </a:cubicBezTo>
                    <a:cubicBezTo>
                      <a:pt x="4" y="46"/>
                      <a:pt x="4" y="46"/>
                      <a:pt x="4" y="46"/>
                    </a:cubicBezTo>
                    <a:cubicBezTo>
                      <a:pt x="4" y="47"/>
                      <a:pt x="4" y="48"/>
                      <a:pt x="5" y="48"/>
                    </a:cubicBezTo>
                    <a:cubicBezTo>
                      <a:pt x="20" y="48"/>
                      <a:pt x="20" y="48"/>
                      <a:pt x="20" y="48"/>
                    </a:cubicBezTo>
                    <a:cubicBezTo>
                      <a:pt x="20" y="48"/>
                      <a:pt x="20" y="48"/>
                      <a:pt x="20" y="49"/>
                    </a:cubicBezTo>
                    <a:cubicBezTo>
                      <a:pt x="22" y="51"/>
                      <a:pt x="24" y="53"/>
                      <a:pt x="25" y="56"/>
                    </a:cubicBezTo>
                  </a:path>
                </a:pathLst>
              </a:custGeom>
              <a:solidFill>
                <a:srgbClr val="223A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sp>
            <p:nvSpPr>
              <p:cNvPr id="22598" name="Freeform 968"/>
              <p:cNvSpPr>
                <a:spLocks/>
              </p:cNvSpPr>
              <p:nvPr/>
            </p:nvSpPr>
            <p:spPr bwMode="gray">
              <a:xfrm>
                <a:off x="2321" y="3794"/>
                <a:ext cx="85" cy="97"/>
              </a:xfrm>
              <a:custGeom>
                <a:avLst/>
                <a:gdLst>
                  <a:gd name="T0" fmla="*/ 459000 w 36"/>
                  <a:gd name="T1" fmla="*/ 297383 h 41"/>
                  <a:gd name="T2" fmla="*/ 419291 w 36"/>
                  <a:gd name="T3" fmla="*/ 246375 h 41"/>
                  <a:gd name="T4" fmla="*/ 280169 w 36"/>
                  <a:gd name="T5" fmla="*/ 192557 h 41"/>
                  <a:gd name="T6" fmla="*/ 280169 w 36"/>
                  <a:gd name="T7" fmla="*/ 48902 h 41"/>
                  <a:gd name="T8" fmla="*/ 241353 w 36"/>
                  <a:gd name="T9" fmla="*/ 0 h 41"/>
                  <a:gd name="T10" fmla="*/ 189399 w 36"/>
                  <a:gd name="T11" fmla="*/ 48902 h 41"/>
                  <a:gd name="T12" fmla="*/ 189399 w 36"/>
                  <a:gd name="T13" fmla="*/ 285504 h 41"/>
                  <a:gd name="T14" fmla="*/ 102220 w 36"/>
                  <a:gd name="T15" fmla="*/ 192557 h 41"/>
                  <a:gd name="T16" fmla="*/ 75211 w 36"/>
                  <a:gd name="T17" fmla="*/ 209030 h 41"/>
                  <a:gd name="T18" fmla="*/ 205839 w 36"/>
                  <a:gd name="T19" fmla="*/ 522421 h 41"/>
                  <a:gd name="T20" fmla="*/ 205839 w 36"/>
                  <a:gd name="T21" fmla="*/ 531879 h 41"/>
                  <a:gd name="T22" fmla="*/ 205839 w 36"/>
                  <a:gd name="T23" fmla="*/ 531879 h 41"/>
                  <a:gd name="T24" fmla="*/ 214358 w 36"/>
                  <a:gd name="T25" fmla="*/ 531879 h 41"/>
                  <a:gd name="T26" fmla="*/ 408720 w 36"/>
                  <a:gd name="T27" fmla="*/ 531879 h 41"/>
                  <a:gd name="T28" fmla="*/ 419291 w 36"/>
                  <a:gd name="T29" fmla="*/ 522421 h 41"/>
                  <a:gd name="T30" fmla="*/ 419291 w 36"/>
                  <a:gd name="T31" fmla="*/ 467187 h 41"/>
                  <a:gd name="T32" fmla="*/ 459000 w 36"/>
                  <a:gd name="T33" fmla="*/ 389642 h 41"/>
                  <a:gd name="T34" fmla="*/ 459000 w 36"/>
                  <a:gd name="T35" fmla="*/ 297383 h 41"/>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36"/>
                  <a:gd name="T55" fmla="*/ 0 h 41"/>
                  <a:gd name="T56" fmla="*/ 36 w 36"/>
                  <a:gd name="T57" fmla="*/ 41 h 41"/>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36" h="41">
                    <a:moveTo>
                      <a:pt x="36" y="23"/>
                    </a:moveTo>
                    <a:cubicBezTo>
                      <a:pt x="36" y="21"/>
                      <a:pt x="35" y="20"/>
                      <a:pt x="33" y="19"/>
                    </a:cubicBezTo>
                    <a:cubicBezTo>
                      <a:pt x="26" y="16"/>
                      <a:pt x="22" y="15"/>
                      <a:pt x="22" y="15"/>
                    </a:cubicBezTo>
                    <a:cubicBezTo>
                      <a:pt x="22" y="4"/>
                      <a:pt x="22" y="4"/>
                      <a:pt x="22" y="4"/>
                    </a:cubicBezTo>
                    <a:cubicBezTo>
                      <a:pt x="22" y="2"/>
                      <a:pt x="21" y="0"/>
                      <a:pt x="19" y="0"/>
                    </a:cubicBezTo>
                    <a:cubicBezTo>
                      <a:pt x="16" y="0"/>
                      <a:pt x="15" y="2"/>
                      <a:pt x="15" y="4"/>
                    </a:cubicBezTo>
                    <a:cubicBezTo>
                      <a:pt x="15" y="22"/>
                      <a:pt x="15" y="22"/>
                      <a:pt x="15" y="22"/>
                    </a:cubicBezTo>
                    <a:cubicBezTo>
                      <a:pt x="13" y="20"/>
                      <a:pt x="11" y="15"/>
                      <a:pt x="8" y="15"/>
                    </a:cubicBezTo>
                    <a:cubicBezTo>
                      <a:pt x="7" y="15"/>
                      <a:pt x="6" y="15"/>
                      <a:pt x="6" y="16"/>
                    </a:cubicBezTo>
                    <a:cubicBezTo>
                      <a:pt x="0" y="20"/>
                      <a:pt x="13" y="26"/>
                      <a:pt x="16" y="40"/>
                    </a:cubicBezTo>
                    <a:cubicBezTo>
                      <a:pt x="16" y="40"/>
                      <a:pt x="16" y="41"/>
                      <a:pt x="16" y="41"/>
                    </a:cubicBezTo>
                    <a:cubicBezTo>
                      <a:pt x="16" y="41"/>
                      <a:pt x="16" y="41"/>
                      <a:pt x="16" y="41"/>
                    </a:cubicBezTo>
                    <a:cubicBezTo>
                      <a:pt x="17" y="41"/>
                      <a:pt x="17" y="41"/>
                      <a:pt x="17" y="41"/>
                    </a:cubicBezTo>
                    <a:cubicBezTo>
                      <a:pt x="32" y="41"/>
                      <a:pt x="32" y="41"/>
                      <a:pt x="32" y="41"/>
                    </a:cubicBezTo>
                    <a:cubicBezTo>
                      <a:pt x="33" y="41"/>
                      <a:pt x="33" y="41"/>
                      <a:pt x="33" y="40"/>
                    </a:cubicBezTo>
                    <a:cubicBezTo>
                      <a:pt x="33" y="36"/>
                      <a:pt x="33" y="36"/>
                      <a:pt x="33" y="36"/>
                    </a:cubicBezTo>
                    <a:cubicBezTo>
                      <a:pt x="33" y="34"/>
                      <a:pt x="36" y="33"/>
                      <a:pt x="36" y="30"/>
                    </a:cubicBezTo>
                    <a:lnTo>
                      <a:pt x="36" y="23"/>
                    </a:lnTo>
                    <a:close/>
                  </a:path>
                </a:pathLst>
              </a:custGeom>
              <a:solidFill>
                <a:srgbClr val="223A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sp>
            <p:nvSpPr>
              <p:cNvPr id="22599" name="Freeform 969"/>
              <p:cNvSpPr>
                <a:spLocks/>
              </p:cNvSpPr>
              <p:nvPr/>
            </p:nvSpPr>
            <p:spPr bwMode="gray">
              <a:xfrm>
                <a:off x="2305" y="3771"/>
                <a:ext cx="49" cy="7"/>
              </a:xfrm>
              <a:custGeom>
                <a:avLst/>
                <a:gdLst>
                  <a:gd name="T0" fmla="*/ 233849 w 21"/>
                  <a:gd name="T1" fmla="*/ 24544 h 3"/>
                  <a:gd name="T2" fmla="*/ 225960 w 21"/>
                  <a:gd name="T3" fmla="*/ 0 h 3"/>
                  <a:gd name="T4" fmla="*/ 10519 w 21"/>
                  <a:gd name="T5" fmla="*/ 0 h 3"/>
                  <a:gd name="T6" fmla="*/ 0 w 21"/>
                  <a:gd name="T7" fmla="*/ 24544 h 3"/>
                  <a:gd name="T8" fmla="*/ 10519 w 21"/>
                  <a:gd name="T9" fmla="*/ 32433 h 3"/>
                  <a:gd name="T10" fmla="*/ 225960 w 21"/>
                  <a:gd name="T11" fmla="*/ 32433 h 3"/>
                  <a:gd name="T12" fmla="*/ 233849 w 21"/>
                  <a:gd name="T13" fmla="*/ 24544 h 3"/>
                  <a:gd name="T14" fmla="*/ 0 60000 65536"/>
                  <a:gd name="T15" fmla="*/ 0 60000 65536"/>
                  <a:gd name="T16" fmla="*/ 0 60000 65536"/>
                  <a:gd name="T17" fmla="*/ 0 60000 65536"/>
                  <a:gd name="T18" fmla="*/ 0 60000 65536"/>
                  <a:gd name="T19" fmla="*/ 0 60000 65536"/>
                  <a:gd name="T20" fmla="*/ 0 60000 65536"/>
                  <a:gd name="T21" fmla="*/ 0 w 21"/>
                  <a:gd name="T22" fmla="*/ 0 h 3"/>
                  <a:gd name="T23" fmla="*/ 21 w 21"/>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 h="3">
                    <a:moveTo>
                      <a:pt x="21" y="2"/>
                    </a:moveTo>
                    <a:cubicBezTo>
                      <a:pt x="21" y="1"/>
                      <a:pt x="21" y="0"/>
                      <a:pt x="20" y="0"/>
                    </a:cubicBezTo>
                    <a:cubicBezTo>
                      <a:pt x="1" y="0"/>
                      <a:pt x="1" y="0"/>
                      <a:pt x="1" y="0"/>
                    </a:cubicBezTo>
                    <a:cubicBezTo>
                      <a:pt x="0" y="0"/>
                      <a:pt x="0" y="1"/>
                      <a:pt x="0" y="2"/>
                    </a:cubicBezTo>
                    <a:cubicBezTo>
                      <a:pt x="0" y="2"/>
                      <a:pt x="0" y="3"/>
                      <a:pt x="1" y="3"/>
                    </a:cubicBezTo>
                    <a:cubicBezTo>
                      <a:pt x="20" y="3"/>
                      <a:pt x="20" y="3"/>
                      <a:pt x="20" y="3"/>
                    </a:cubicBezTo>
                    <a:cubicBezTo>
                      <a:pt x="21" y="3"/>
                      <a:pt x="21" y="2"/>
                      <a:pt x="21" y="2"/>
                    </a:cubicBezTo>
                  </a:path>
                </a:pathLst>
              </a:custGeom>
              <a:solidFill>
                <a:srgbClr val="223A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sp>
            <p:nvSpPr>
              <p:cNvPr id="22600" name="Freeform 970"/>
              <p:cNvSpPr>
                <a:spLocks/>
              </p:cNvSpPr>
              <p:nvPr/>
            </p:nvSpPr>
            <p:spPr bwMode="gray">
              <a:xfrm>
                <a:off x="2305" y="3790"/>
                <a:ext cx="42" cy="7"/>
              </a:xfrm>
              <a:custGeom>
                <a:avLst/>
                <a:gdLst>
                  <a:gd name="T0" fmla="*/ 201063 w 18"/>
                  <a:gd name="T1" fmla="*/ 10519 h 3"/>
                  <a:gd name="T2" fmla="*/ 176580 w 18"/>
                  <a:gd name="T3" fmla="*/ 0 h 3"/>
                  <a:gd name="T4" fmla="*/ 10519 w 18"/>
                  <a:gd name="T5" fmla="*/ 0 h 3"/>
                  <a:gd name="T6" fmla="*/ 0 w 18"/>
                  <a:gd name="T7" fmla="*/ 10519 h 3"/>
                  <a:gd name="T8" fmla="*/ 10519 w 18"/>
                  <a:gd name="T9" fmla="*/ 32433 h 3"/>
                  <a:gd name="T10" fmla="*/ 176580 w 18"/>
                  <a:gd name="T11" fmla="*/ 32433 h 3"/>
                  <a:gd name="T12" fmla="*/ 201063 w 18"/>
                  <a:gd name="T13" fmla="*/ 10519 h 3"/>
                  <a:gd name="T14" fmla="*/ 0 60000 65536"/>
                  <a:gd name="T15" fmla="*/ 0 60000 65536"/>
                  <a:gd name="T16" fmla="*/ 0 60000 65536"/>
                  <a:gd name="T17" fmla="*/ 0 60000 65536"/>
                  <a:gd name="T18" fmla="*/ 0 60000 65536"/>
                  <a:gd name="T19" fmla="*/ 0 60000 65536"/>
                  <a:gd name="T20" fmla="*/ 0 60000 65536"/>
                  <a:gd name="T21" fmla="*/ 0 w 18"/>
                  <a:gd name="T22" fmla="*/ 0 h 3"/>
                  <a:gd name="T23" fmla="*/ 18 w 18"/>
                  <a:gd name="T24" fmla="*/ 3 h 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8" h="3">
                    <a:moveTo>
                      <a:pt x="18" y="1"/>
                    </a:moveTo>
                    <a:cubicBezTo>
                      <a:pt x="18" y="1"/>
                      <a:pt x="17" y="0"/>
                      <a:pt x="16" y="0"/>
                    </a:cubicBezTo>
                    <a:cubicBezTo>
                      <a:pt x="1" y="0"/>
                      <a:pt x="1" y="0"/>
                      <a:pt x="1" y="0"/>
                    </a:cubicBezTo>
                    <a:cubicBezTo>
                      <a:pt x="0" y="0"/>
                      <a:pt x="0" y="1"/>
                      <a:pt x="0" y="1"/>
                    </a:cubicBezTo>
                    <a:cubicBezTo>
                      <a:pt x="0" y="2"/>
                      <a:pt x="0" y="3"/>
                      <a:pt x="1" y="3"/>
                    </a:cubicBezTo>
                    <a:cubicBezTo>
                      <a:pt x="16" y="3"/>
                      <a:pt x="16" y="3"/>
                      <a:pt x="16" y="3"/>
                    </a:cubicBezTo>
                    <a:cubicBezTo>
                      <a:pt x="17" y="3"/>
                      <a:pt x="18" y="2"/>
                      <a:pt x="18" y="1"/>
                    </a:cubicBezTo>
                  </a:path>
                </a:pathLst>
              </a:custGeom>
              <a:solidFill>
                <a:srgbClr val="223A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sp>
            <p:nvSpPr>
              <p:cNvPr id="22601" name="Freeform 971"/>
              <p:cNvSpPr>
                <a:spLocks/>
              </p:cNvSpPr>
              <p:nvPr/>
            </p:nvSpPr>
            <p:spPr bwMode="gray">
              <a:xfrm>
                <a:off x="2305" y="3809"/>
                <a:ext cx="30" cy="4"/>
              </a:xfrm>
              <a:custGeom>
                <a:avLst/>
                <a:gdLst>
                  <a:gd name="T0" fmla="*/ 127959 w 13"/>
                  <a:gd name="T1" fmla="*/ 2048 h 2"/>
                  <a:gd name="T2" fmla="*/ 120558 w 13"/>
                  <a:gd name="T3" fmla="*/ 0 h 2"/>
                  <a:gd name="T4" fmla="*/ 9810 w 13"/>
                  <a:gd name="T5" fmla="*/ 0 h 2"/>
                  <a:gd name="T6" fmla="*/ 0 w 13"/>
                  <a:gd name="T7" fmla="*/ 2048 h 2"/>
                  <a:gd name="T8" fmla="*/ 9810 w 13"/>
                  <a:gd name="T9" fmla="*/ 4096 h 2"/>
                  <a:gd name="T10" fmla="*/ 120558 w 13"/>
                  <a:gd name="T11" fmla="*/ 4096 h 2"/>
                  <a:gd name="T12" fmla="*/ 127959 w 13"/>
                  <a:gd name="T13" fmla="*/ 2048 h 2"/>
                  <a:gd name="T14" fmla="*/ 0 60000 65536"/>
                  <a:gd name="T15" fmla="*/ 0 60000 65536"/>
                  <a:gd name="T16" fmla="*/ 0 60000 65536"/>
                  <a:gd name="T17" fmla="*/ 0 60000 65536"/>
                  <a:gd name="T18" fmla="*/ 0 60000 65536"/>
                  <a:gd name="T19" fmla="*/ 0 60000 65536"/>
                  <a:gd name="T20" fmla="*/ 0 60000 65536"/>
                  <a:gd name="T21" fmla="*/ 0 w 13"/>
                  <a:gd name="T22" fmla="*/ 0 h 2"/>
                  <a:gd name="T23" fmla="*/ 13 w 13"/>
                  <a:gd name="T24" fmla="*/ 2 h 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 h="2">
                    <a:moveTo>
                      <a:pt x="13" y="1"/>
                    </a:moveTo>
                    <a:cubicBezTo>
                      <a:pt x="13" y="0"/>
                      <a:pt x="13" y="0"/>
                      <a:pt x="12" y="0"/>
                    </a:cubicBezTo>
                    <a:cubicBezTo>
                      <a:pt x="1" y="0"/>
                      <a:pt x="1" y="0"/>
                      <a:pt x="1" y="0"/>
                    </a:cubicBezTo>
                    <a:cubicBezTo>
                      <a:pt x="0" y="0"/>
                      <a:pt x="0" y="0"/>
                      <a:pt x="0" y="1"/>
                    </a:cubicBezTo>
                    <a:cubicBezTo>
                      <a:pt x="0" y="2"/>
                      <a:pt x="0" y="2"/>
                      <a:pt x="1" y="2"/>
                    </a:cubicBezTo>
                    <a:cubicBezTo>
                      <a:pt x="12" y="2"/>
                      <a:pt x="12" y="2"/>
                      <a:pt x="12" y="2"/>
                    </a:cubicBezTo>
                    <a:cubicBezTo>
                      <a:pt x="13" y="2"/>
                      <a:pt x="13" y="2"/>
                      <a:pt x="13" y="1"/>
                    </a:cubicBezTo>
                  </a:path>
                </a:pathLst>
              </a:custGeom>
              <a:solidFill>
                <a:srgbClr val="223A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grpSp>
      </p:grpSp>
      <p:sp>
        <p:nvSpPr>
          <p:cNvPr id="22594" name="Oval 1016"/>
          <p:cNvSpPr>
            <a:spLocks noChangeArrowheads="1"/>
          </p:cNvSpPr>
          <p:nvPr/>
        </p:nvSpPr>
        <p:spPr bwMode="gray">
          <a:xfrm>
            <a:off x="509588" y="3426091"/>
            <a:ext cx="645811" cy="648000"/>
          </a:xfrm>
          <a:prstGeom prst="ellipse">
            <a:avLst/>
          </a:prstGeom>
          <a:noFill/>
          <a:ln w="41275">
            <a:solidFill>
              <a:srgbClr val="FF99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a:solidFill>
                <a:prstClr val="black"/>
              </a:solidFill>
              <a:cs typeface="Arial" pitchFamily="34" charset="0"/>
            </a:endParaRPr>
          </a:p>
        </p:txBody>
      </p:sp>
      <p:grpSp>
        <p:nvGrpSpPr>
          <p:cNvPr id="22558" name="Group 1300"/>
          <p:cNvGrpSpPr>
            <a:grpSpLocks/>
          </p:cNvGrpSpPr>
          <p:nvPr/>
        </p:nvGrpSpPr>
        <p:grpSpPr bwMode="auto">
          <a:xfrm>
            <a:off x="3250725" y="3415804"/>
            <a:ext cx="648000" cy="648000"/>
            <a:chOff x="4711" y="3162"/>
            <a:chExt cx="292" cy="293"/>
          </a:xfrm>
        </p:grpSpPr>
        <p:sp>
          <p:nvSpPr>
            <p:cNvPr id="22588" name="Oval 1242"/>
            <p:cNvSpPr>
              <a:spLocks noChangeArrowheads="1"/>
            </p:cNvSpPr>
            <p:nvPr/>
          </p:nvSpPr>
          <p:spPr bwMode="gray">
            <a:xfrm>
              <a:off x="4711" y="3162"/>
              <a:ext cx="292" cy="293"/>
            </a:xfrm>
            <a:prstGeom prst="ellipse">
              <a:avLst/>
            </a:prstGeom>
            <a:solidFill>
              <a:srgbClr val="E0E9D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tLang="en-US">
                <a:solidFill>
                  <a:prstClr val="black"/>
                </a:solidFill>
                <a:cs typeface="Arial" pitchFamily="34" charset="0"/>
              </a:endParaRPr>
            </a:p>
          </p:txBody>
        </p:sp>
        <p:sp>
          <p:nvSpPr>
            <p:cNvPr id="22589" name="Oval 1129"/>
            <p:cNvSpPr>
              <a:spLocks noChangeArrowheads="1"/>
            </p:cNvSpPr>
            <p:nvPr/>
          </p:nvSpPr>
          <p:spPr bwMode="gray">
            <a:xfrm>
              <a:off x="4711" y="3162"/>
              <a:ext cx="292" cy="293"/>
            </a:xfrm>
            <a:prstGeom prst="ellipse">
              <a:avLst/>
            </a:prstGeom>
            <a:noFill/>
            <a:ln w="41275">
              <a:solidFill>
                <a:srgbClr val="76B04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a:solidFill>
                  <a:prstClr val="black"/>
                </a:solidFill>
                <a:cs typeface="Arial" pitchFamily="34" charset="0"/>
              </a:endParaRPr>
            </a:p>
          </p:txBody>
        </p:sp>
        <p:grpSp>
          <p:nvGrpSpPr>
            <p:cNvPr id="22590" name="Group 1299"/>
            <p:cNvGrpSpPr>
              <a:grpSpLocks/>
            </p:cNvGrpSpPr>
            <p:nvPr/>
          </p:nvGrpSpPr>
          <p:grpSpPr bwMode="auto">
            <a:xfrm>
              <a:off x="4787" y="3235"/>
              <a:ext cx="140" cy="146"/>
              <a:chOff x="4788" y="3229"/>
              <a:chExt cx="140" cy="146"/>
            </a:xfrm>
          </p:grpSpPr>
          <p:sp>
            <p:nvSpPr>
              <p:cNvPr id="22591" name="Freeform 1121"/>
              <p:cNvSpPr>
                <a:spLocks/>
              </p:cNvSpPr>
              <p:nvPr/>
            </p:nvSpPr>
            <p:spPr bwMode="gray">
              <a:xfrm>
                <a:off x="4788" y="3309"/>
                <a:ext cx="140" cy="66"/>
              </a:xfrm>
              <a:custGeom>
                <a:avLst/>
                <a:gdLst>
                  <a:gd name="T0" fmla="*/ 656220 w 59"/>
                  <a:gd name="T1" fmla="*/ 101015 h 28"/>
                  <a:gd name="T2" fmla="*/ 510366 w 59"/>
                  <a:gd name="T3" fmla="*/ 175440 h 28"/>
                  <a:gd name="T4" fmla="*/ 350795 w 59"/>
                  <a:gd name="T5" fmla="*/ 175440 h 28"/>
                  <a:gd name="T6" fmla="*/ 469268 w 59"/>
                  <a:gd name="T7" fmla="*/ 148738 h 28"/>
                  <a:gd name="T8" fmla="*/ 576942 w 59"/>
                  <a:gd name="T9" fmla="*/ 74429 h 28"/>
                  <a:gd name="T10" fmla="*/ 390958 w 59"/>
                  <a:gd name="T11" fmla="*/ 74429 h 28"/>
                  <a:gd name="T12" fmla="*/ 202960 w 59"/>
                  <a:gd name="T13" fmla="*/ 89708 h 28"/>
                  <a:gd name="T14" fmla="*/ 0 w 59"/>
                  <a:gd name="T15" fmla="*/ 221934 h 28"/>
                  <a:gd name="T16" fmla="*/ 119392 w 59"/>
                  <a:gd name="T17" fmla="*/ 350597 h 28"/>
                  <a:gd name="T18" fmla="*/ 243140 w 59"/>
                  <a:gd name="T19" fmla="*/ 276507 h 28"/>
                  <a:gd name="T20" fmla="*/ 564955 w 59"/>
                  <a:gd name="T21" fmla="*/ 264811 h 28"/>
                  <a:gd name="T22" fmla="*/ 792006 w 59"/>
                  <a:gd name="T23" fmla="*/ 63101 h 28"/>
                  <a:gd name="T24" fmla="*/ 656220 w 59"/>
                  <a:gd name="T25" fmla="*/ 101015 h 28"/>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59"/>
                  <a:gd name="T40" fmla="*/ 0 h 28"/>
                  <a:gd name="T41" fmla="*/ 59 w 59"/>
                  <a:gd name="T42" fmla="*/ 28 h 28"/>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59" h="28">
                    <a:moveTo>
                      <a:pt x="49" y="8"/>
                    </a:moveTo>
                    <a:cubicBezTo>
                      <a:pt x="45" y="11"/>
                      <a:pt x="42" y="14"/>
                      <a:pt x="38" y="14"/>
                    </a:cubicBezTo>
                    <a:cubicBezTo>
                      <a:pt x="31" y="15"/>
                      <a:pt x="28" y="15"/>
                      <a:pt x="26" y="14"/>
                    </a:cubicBezTo>
                    <a:cubicBezTo>
                      <a:pt x="23" y="11"/>
                      <a:pt x="26" y="12"/>
                      <a:pt x="35" y="12"/>
                    </a:cubicBezTo>
                    <a:cubicBezTo>
                      <a:pt x="45" y="11"/>
                      <a:pt x="43" y="6"/>
                      <a:pt x="43" y="6"/>
                    </a:cubicBezTo>
                    <a:cubicBezTo>
                      <a:pt x="41" y="6"/>
                      <a:pt x="38" y="6"/>
                      <a:pt x="29" y="6"/>
                    </a:cubicBezTo>
                    <a:cubicBezTo>
                      <a:pt x="25" y="6"/>
                      <a:pt x="18" y="6"/>
                      <a:pt x="15" y="7"/>
                    </a:cubicBezTo>
                    <a:cubicBezTo>
                      <a:pt x="11" y="7"/>
                      <a:pt x="5" y="14"/>
                      <a:pt x="0" y="18"/>
                    </a:cubicBezTo>
                    <a:cubicBezTo>
                      <a:pt x="9" y="28"/>
                      <a:pt x="9" y="28"/>
                      <a:pt x="9" y="28"/>
                    </a:cubicBezTo>
                    <a:cubicBezTo>
                      <a:pt x="11" y="26"/>
                      <a:pt x="15" y="22"/>
                      <a:pt x="18" y="22"/>
                    </a:cubicBezTo>
                    <a:cubicBezTo>
                      <a:pt x="22" y="22"/>
                      <a:pt x="38" y="22"/>
                      <a:pt x="42" y="21"/>
                    </a:cubicBezTo>
                    <a:cubicBezTo>
                      <a:pt x="51" y="15"/>
                      <a:pt x="59" y="5"/>
                      <a:pt x="59" y="5"/>
                    </a:cubicBezTo>
                    <a:cubicBezTo>
                      <a:pt x="59" y="5"/>
                      <a:pt x="56" y="0"/>
                      <a:pt x="49" y="8"/>
                    </a:cubicBezTo>
                  </a:path>
                </a:pathLst>
              </a:custGeom>
              <a:solidFill>
                <a:srgbClr val="223A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sp>
            <p:nvSpPr>
              <p:cNvPr id="22592" name="Freeform 1122"/>
              <p:cNvSpPr>
                <a:spLocks/>
              </p:cNvSpPr>
              <p:nvPr/>
            </p:nvSpPr>
            <p:spPr bwMode="gray">
              <a:xfrm>
                <a:off x="4817" y="3229"/>
                <a:ext cx="94" cy="89"/>
              </a:xfrm>
              <a:custGeom>
                <a:avLst/>
                <a:gdLst>
                  <a:gd name="T0" fmla="*/ 179665 w 40"/>
                  <a:gd name="T1" fmla="*/ 267115 h 38"/>
                  <a:gd name="T2" fmla="*/ 194371 w 40"/>
                  <a:gd name="T3" fmla="*/ 303520 h 38"/>
                  <a:gd name="T4" fmla="*/ 216940 w 40"/>
                  <a:gd name="T5" fmla="*/ 381969 h 38"/>
                  <a:gd name="T6" fmla="*/ 194371 w 40"/>
                  <a:gd name="T7" fmla="*/ 381969 h 38"/>
                  <a:gd name="T8" fmla="*/ 122783 w 40"/>
                  <a:gd name="T9" fmla="*/ 441030 h 38"/>
                  <a:gd name="T10" fmla="*/ 338346 w 40"/>
                  <a:gd name="T11" fmla="*/ 441030 h 38"/>
                  <a:gd name="T12" fmla="*/ 241023 w 40"/>
                  <a:gd name="T13" fmla="*/ 381969 h 38"/>
                  <a:gd name="T14" fmla="*/ 241023 w 40"/>
                  <a:gd name="T15" fmla="*/ 347575 h 38"/>
                  <a:gd name="T16" fmla="*/ 277081 w 40"/>
                  <a:gd name="T17" fmla="*/ 314240 h 38"/>
                  <a:gd name="T18" fmla="*/ 277081 w 40"/>
                  <a:gd name="T19" fmla="*/ 303520 h 38"/>
                  <a:gd name="T20" fmla="*/ 400198 w 40"/>
                  <a:gd name="T21" fmla="*/ 314240 h 38"/>
                  <a:gd name="T22" fmla="*/ 482843 w 40"/>
                  <a:gd name="T23" fmla="*/ 199072 h 38"/>
                  <a:gd name="T24" fmla="*/ 304031 w 40"/>
                  <a:gd name="T25" fmla="*/ 199072 h 38"/>
                  <a:gd name="T26" fmla="*/ 266758 w 40"/>
                  <a:gd name="T27" fmla="*/ 267115 h 38"/>
                  <a:gd name="T28" fmla="*/ 411321 w 40"/>
                  <a:gd name="T29" fmla="*/ 208309 h 38"/>
                  <a:gd name="T30" fmla="*/ 251278 w 40"/>
                  <a:gd name="T31" fmla="*/ 303520 h 38"/>
                  <a:gd name="T32" fmla="*/ 231576 w 40"/>
                  <a:gd name="T33" fmla="*/ 328611 h 38"/>
                  <a:gd name="T34" fmla="*/ 231576 w 40"/>
                  <a:gd name="T35" fmla="*/ 292693 h 38"/>
                  <a:gd name="T36" fmla="*/ 82711 w 40"/>
                  <a:gd name="T37" fmla="*/ 59906 h 38"/>
                  <a:gd name="T38" fmla="*/ 231576 w 40"/>
                  <a:gd name="T39" fmla="*/ 243642 h 38"/>
                  <a:gd name="T40" fmla="*/ 241023 w 40"/>
                  <a:gd name="T41" fmla="*/ 104027 h 38"/>
                  <a:gd name="T42" fmla="*/ 11094 w 40"/>
                  <a:gd name="T43" fmla="*/ 10921 h 38"/>
                  <a:gd name="T44" fmla="*/ 45501 w 40"/>
                  <a:gd name="T45" fmla="*/ 199072 h 38"/>
                  <a:gd name="T46" fmla="*/ 179665 w 40"/>
                  <a:gd name="T47" fmla="*/ 267115 h 38"/>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40"/>
                  <a:gd name="T73" fmla="*/ 0 h 38"/>
                  <a:gd name="T74" fmla="*/ 40 w 40"/>
                  <a:gd name="T75" fmla="*/ 38 h 38"/>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40" h="38">
                    <a:moveTo>
                      <a:pt x="15" y="23"/>
                    </a:moveTo>
                    <a:cubicBezTo>
                      <a:pt x="16" y="24"/>
                      <a:pt x="16" y="25"/>
                      <a:pt x="16" y="26"/>
                    </a:cubicBezTo>
                    <a:cubicBezTo>
                      <a:pt x="17" y="29"/>
                      <a:pt x="18" y="31"/>
                      <a:pt x="18" y="33"/>
                    </a:cubicBezTo>
                    <a:cubicBezTo>
                      <a:pt x="17" y="33"/>
                      <a:pt x="16" y="33"/>
                      <a:pt x="16" y="33"/>
                    </a:cubicBezTo>
                    <a:cubicBezTo>
                      <a:pt x="14" y="34"/>
                      <a:pt x="12" y="36"/>
                      <a:pt x="10" y="38"/>
                    </a:cubicBezTo>
                    <a:cubicBezTo>
                      <a:pt x="12" y="38"/>
                      <a:pt x="27" y="38"/>
                      <a:pt x="28" y="38"/>
                    </a:cubicBezTo>
                    <a:cubicBezTo>
                      <a:pt x="25" y="35"/>
                      <a:pt x="22" y="33"/>
                      <a:pt x="20" y="33"/>
                    </a:cubicBezTo>
                    <a:cubicBezTo>
                      <a:pt x="20" y="32"/>
                      <a:pt x="20" y="31"/>
                      <a:pt x="20" y="30"/>
                    </a:cubicBezTo>
                    <a:cubicBezTo>
                      <a:pt x="20" y="30"/>
                      <a:pt x="21" y="28"/>
                      <a:pt x="23" y="27"/>
                    </a:cubicBezTo>
                    <a:cubicBezTo>
                      <a:pt x="23" y="27"/>
                      <a:pt x="23" y="27"/>
                      <a:pt x="23" y="26"/>
                    </a:cubicBezTo>
                    <a:cubicBezTo>
                      <a:pt x="26" y="30"/>
                      <a:pt x="31" y="29"/>
                      <a:pt x="33" y="27"/>
                    </a:cubicBezTo>
                    <a:cubicBezTo>
                      <a:pt x="37" y="24"/>
                      <a:pt x="40" y="17"/>
                      <a:pt x="40" y="17"/>
                    </a:cubicBezTo>
                    <a:cubicBezTo>
                      <a:pt x="39" y="17"/>
                      <a:pt x="31" y="14"/>
                      <a:pt x="25" y="17"/>
                    </a:cubicBezTo>
                    <a:cubicBezTo>
                      <a:pt x="22" y="18"/>
                      <a:pt x="21" y="21"/>
                      <a:pt x="22" y="23"/>
                    </a:cubicBezTo>
                    <a:cubicBezTo>
                      <a:pt x="23" y="22"/>
                      <a:pt x="28" y="17"/>
                      <a:pt x="34" y="18"/>
                    </a:cubicBezTo>
                    <a:cubicBezTo>
                      <a:pt x="34" y="18"/>
                      <a:pt x="29" y="19"/>
                      <a:pt x="21" y="26"/>
                    </a:cubicBezTo>
                    <a:cubicBezTo>
                      <a:pt x="21" y="26"/>
                      <a:pt x="20" y="27"/>
                      <a:pt x="19" y="28"/>
                    </a:cubicBezTo>
                    <a:cubicBezTo>
                      <a:pt x="19" y="27"/>
                      <a:pt x="19" y="26"/>
                      <a:pt x="19" y="25"/>
                    </a:cubicBezTo>
                    <a:cubicBezTo>
                      <a:pt x="16" y="13"/>
                      <a:pt x="7" y="5"/>
                      <a:pt x="7" y="5"/>
                    </a:cubicBezTo>
                    <a:cubicBezTo>
                      <a:pt x="16" y="10"/>
                      <a:pt x="19" y="19"/>
                      <a:pt x="19" y="21"/>
                    </a:cubicBezTo>
                    <a:cubicBezTo>
                      <a:pt x="22" y="18"/>
                      <a:pt x="23" y="13"/>
                      <a:pt x="20" y="9"/>
                    </a:cubicBezTo>
                    <a:cubicBezTo>
                      <a:pt x="14" y="2"/>
                      <a:pt x="2" y="0"/>
                      <a:pt x="1" y="1"/>
                    </a:cubicBezTo>
                    <a:cubicBezTo>
                      <a:pt x="1" y="1"/>
                      <a:pt x="0" y="10"/>
                      <a:pt x="4" y="17"/>
                    </a:cubicBezTo>
                    <a:cubicBezTo>
                      <a:pt x="6" y="20"/>
                      <a:pt x="10" y="24"/>
                      <a:pt x="15" y="23"/>
                    </a:cubicBezTo>
                  </a:path>
                </a:pathLst>
              </a:custGeom>
              <a:solidFill>
                <a:srgbClr val="223A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grpSp>
      </p:grpSp>
      <p:grpSp>
        <p:nvGrpSpPr>
          <p:cNvPr id="22559" name="Group 1302"/>
          <p:cNvGrpSpPr>
            <a:grpSpLocks/>
          </p:cNvGrpSpPr>
          <p:nvPr/>
        </p:nvGrpSpPr>
        <p:grpSpPr bwMode="auto">
          <a:xfrm>
            <a:off x="527695" y="4447275"/>
            <a:ext cx="648000" cy="648000"/>
            <a:chOff x="4316" y="3521"/>
            <a:chExt cx="295" cy="293"/>
          </a:xfrm>
        </p:grpSpPr>
        <p:sp>
          <p:nvSpPr>
            <p:cNvPr id="22585" name="Oval 1130"/>
            <p:cNvSpPr>
              <a:spLocks noChangeArrowheads="1"/>
            </p:cNvSpPr>
            <p:nvPr/>
          </p:nvSpPr>
          <p:spPr bwMode="gray">
            <a:xfrm>
              <a:off x="4316" y="3521"/>
              <a:ext cx="295" cy="293"/>
            </a:xfrm>
            <a:prstGeom prst="ellipse">
              <a:avLst/>
            </a:prstGeom>
            <a:solidFill>
              <a:srgbClr val="FBDB8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en-US" altLang="en-US">
                <a:solidFill>
                  <a:prstClr val="black"/>
                </a:solidFill>
                <a:cs typeface="Arial" pitchFamily="34" charset="0"/>
              </a:endParaRPr>
            </a:p>
          </p:txBody>
        </p:sp>
        <p:sp>
          <p:nvSpPr>
            <p:cNvPr id="22586" name="Freeform 1141"/>
            <p:cNvSpPr>
              <a:spLocks/>
            </p:cNvSpPr>
            <p:nvPr/>
          </p:nvSpPr>
          <p:spPr bwMode="gray">
            <a:xfrm>
              <a:off x="4385" y="3603"/>
              <a:ext cx="156" cy="128"/>
            </a:xfrm>
            <a:custGeom>
              <a:avLst/>
              <a:gdLst>
                <a:gd name="T0" fmla="*/ 0 w 156"/>
                <a:gd name="T1" fmla="*/ 123 h 128"/>
                <a:gd name="T2" fmla="*/ 0 w 156"/>
                <a:gd name="T3" fmla="*/ 19 h 128"/>
                <a:gd name="T4" fmla="*/ 31 w 156"/>
                <a:gd name="T5" fmla="*/ 7 h 128"/>
                <a:gd name="T6" fmla="*/ 31 w 156"/>
                <a:gd name="T7" fmla="*/ 7 h 128"/>
                <a:gd name="T8" fmla="*/ 31 w 156"/>
                <a:gd name="T9" fmla="*/ 7 h 128"/>
                <a:gd name="T10" fmla="*/ 50 w 156"/>
                <a:gd name="T11" fmla="*/ 0 h 128"/>
                <a:gd name="T12" fmla="*/ 99 w 156"/>
                <a:gd name="T13" fmla="*/ 31 h 128"/>
                <a:gd name="T14" fmla="*/ 99 w 156"/>
                <a:gd name="T15" fmla="*/ 52 h 128"/>
                <a:gd name="T16" fmla="*/ 125 w 156"/>
                <a:gd name="T17" fmla="*/ 48 h 128"/>
                <a:gd name="T18" fmla="*/ 125 w 156"/>
                <a:gd name="T19" fmla="*/ 48 h 128"/>
                <a:gd name="T20" fmla="*/ 156 w 156"/>
                <a:gd name="T21" fmla="*/ 66 h 128"/>
                <a:gd name="T22" fmla="*/ 156 w 156"/>
                <a:gd name="T23" fmla="*/ 123 h 128"/>
                <a:gd name="T24" fmla="*/ 156 w 156"/>
                <a:gd name="T25" fmla="*/ 128 h 128"/>
                <a:gd name="T26" fmla="*/ 135 w 156"/>
                <a:gd name="T27" fmla="*/ 128 h 128"/>
                <a:gd name="T28" fmla="*/ 125 w 156"/>
                <a:gd name="T29" fmla="*/ 128 h 128"/>
                <a:gd name="T30" fmla="*/ 125 w 156"/>
                <a:gd name="T31" fmla="*/ 52 h 128"/>
                <a:gd name="T32" fmla="*/ 114 w 156"/>
                <a:gd name="T33" fmla="*/ 55 h 128"/>
                <a:gd name="T34" fmla="*/ 114 w 156"/>
                <a:gd name="T35" fmla="*/ 128 h 128"/>
                <a:gd name="T36" fmla="*/ 109 w 156"/>
                <a:gd name="T37" fmla="*/ 128 h 128"/>
                <a:gd name="T38" fmla="*/ 109 w 156"/>
                <a:gd name="T39" fmla="*/ 57 h 128"/>
                <a:gd name="T40" fmla="*/ 99 w 156"/>
                <a:gd name="T41" fmla="*/ 57 h 128"/>
                <a:gd name="T42" fmla="*/ 99 w 156"/>
                <a:gd name="T43" fmla="*/ 128 h 128"/>
                <a:gd name="T44" fmla="*/ 95 w 156"/>
                <a:gd name="T45" fmla="*/ 128 h 128"/>
                <a:gd name="T46" fmla="*/ 95 w 156"/>
                <a:gd name="T47" fmla="*/ 59 h 128"/>
                <a:gd name="T48" fmla="*/ 85 w 156"/>
                <a:gd name="T49" fmla="*/ 59 h 128"/>
                <a:gd name="T50" fmla="*/ 85 w 156"/>
                <a:gd name="T51" fmla="*/ 128 h 128"/>
                <a:gd name="T52" fmla="*/ 83 w 156"/>
                <a:gd name="T53" fmla="*/ 128 h 128"/>
                <a:gd name="T54" fmla="*/ 80 w 156"/>
                <a:gd name="T55" fmla="*/ 128 h 128"/>
                <a:gd name="T56" fmla="*/ 50 w 156"/>
                <a:gd name="T57" fmla="*/ 128 h 128"/>
                <a:gd name="T58" fmla="*/ 50 w 156"/>
                <a:gd name="T59" fmla="*/ 5 h 128"/>
                <a:gd name="T60" fmla="*/ 36 w 156"/>
                <a:gd name="T61" fmla="*/ 10 h 128"/>
                <a:gd name="T62" fmla="*/ 36 w 156"/>
                <a:gd name="T63" fmla="*/ 128 h 128"/>
                <a:gd name="T64" fmla="*/ 31 w 156"/>
                <a:gd name="T65" fmla="*/ 128 h 128"/>
                <a:gd name="T66" fmla="*/ 31 w 156"/>
                <a:gd name="T67" fmla="*/ 12 h 128"/>
                <a:gd name="T68" fmla="*/ 19 w 156"/>
                <a:gd name="T69" fmla="*/ 17 h 128"/>
                <a:gd name="T70" fmla="*/ 19 w 156"/>
                <a:gd name="T71" fmla="*/ 128 h 128"/>
                <a:gd name="T72" fmla="*/ 14 w 156"/>
                <a:gd name="T73" fmla="*/ 128 h 128"/>
                <a:gd name="T74" fmla="*/ 14 w 156"/>
                <a:gd name="T75" fmla="*/ 19 h 128"/>
                <a:gd name="T76" fmla="*/ 5 w 156"/>
                <a:gd name="T77" fmla="*/ 24 h 128"/>
                <a:gd name="T78" fmla="*/ 5 w 156"/>
                <a:gd name="T79" fmla="*/ 128 h 128"/>
                <a:gd name="T80" fmla="*/ 5 w 156"/>
                <a:gd name="T81" fmla="*/ 128 h 128"/>
                <a:gd name="T82" fmla="*/ 0 w 156"/>
                <a:gd name="T83" fmla="*/ 128 h 128"/>
                <a:gd name="T84" fmla="*/ 0 w 156"/>
                <a:gd name="T85" fmla="*/ 123 h 128"/>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56"/>
                <a:gd name="T130" fmla="*/ 0 h 128"/>
                <a:gd name="T131" fmla="*/ 156 w 156"/>
                <a:gd name="T132" fmla="*/ 128 h 128"/>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56" h="128">
                  <a:moveTo>
                    <a:pt x="0" y="123"/>
                  </a:moveTo>
                  <a:lnTo>
                    <a:pt x="0" y="19"/>
                  </a:lnTo>
                  <a:lnTo>
                    <a:pt x="31" y="7"/>
                  </a:lnTo>
                  <a:lnTo>
                    <a:pt x="50" y="0"/>
                  </a:lnTo>
                  <a:lnTo>
                    <a:pt x="99" y="31"/>
                  </a:lnTo>
                  <a:lnTo>
                    <a:pt x="99" y="52"/>
                  </a:lnTo>
                  <a:lnTo>
                    <a:pt x="125" y="48"/>
                  </a:lnTo>
                  <a:lnTo>
                    <a:pt x="156" y="66"/>
                  </a:lnTo>
                  <a:lnTo>
                    <a:pt x="156" y="123"/>
                  </a:lnTo>
                  <a:lnTo>
                    <a:pt x="156" y="128"/>
                  </a:lnTo>
                  <a:lnTo>
                    <a:pt x="135" y="128"/>
                  </a:lnTo>
                  <a:lnTo>
                    <a:pt x="125" y="128"/>
                  </a:lnTo>
                  <a:lnTo>
                    <a:pt x="125" y="52"/>
                  </a:lnTo>
                  <a:lnTo>
                    <a:pt x="114" y="55"/>
                  </a:lnTo>
                  <a:lnTo>
                    <a:pt x="114" y="128"/>
                  </a:lnTo>
                  <a:lnTo>
                    <a:pt x="109" y="128"/>
                  </a:lnTo>
                  <a:lnTo>
                    <a:pt x="109" y="57"/>
                  </a:lnTo>
                  <a:lnTo>
                    <a:pt x="99" y="57"/>
                  </a:lnTo>
                  <a:lnTo>
                    <a:pt x="99" y="128"/>
                  </a:lnTo>
                  <a:lnTo>
                    <a:pt x="95" y="128"/>
                  </a:lnTo>
                  <a:lnTo>
                    <a:pt x="95" y="59"/>
                  </a:lnTo>
                  <a:lnTo>
                    <a:pt x="85" y="59"/>
                  </a:lnTo>
                  <a:lnTo>
                    <a:pt x="85" y="128"/>
                  </a:lnTo>
                  <a:lnTo>
                    <a:pt x="83" y="128"/>
                  </a:lnTo>
                  <a:lnTo>
                    <a:pt x="80" y="128"/>
                  </a:lnTo>
                  <a:lnTo>
                    <a:pt x="50" y="128"/>
                  </a:lnTo>
                  <a:lnTo>
                    <a:pt x="50" y="5"/>
                  </a:lnTo>
                  <a:lnTo>
                    <a:pt x="36" y="10"/>
                  </a:lnTo>
                  <a:lnTo>
                    <a:pt x="36" y="128"/>
                  </a:lnTo>
                  <a:lnTo>
                    <a:pt x="31" y="128"/>
                  </a:lnTo>
                  <a:lnTo>
                    <a:pt x="31" y="12"/>
                  </a:lnTo>
                  <a:lnTo>
                    <a:pt x="19" y="17"/>
                  </a:lnTo>
                  <a:lnTo>
                    <a:pt x="19" y="128"/>
                  </a:lnTo>
                  <a:lnTo>
                    <a:pt x="14" y="128"/>
                  </a:lnTo>
                  <a:lnTo>
                    <a:pt x="14" y="19"/>
                  </a:lnTo>
                  <a:lnTo>
                    <a:pt x="5" y="24"/>
                  </a:lnTo>
                  <a:lnTo>
                    <a:pt x="5" y="128"/>
                  </a:lnTo>
                  <a:lnTo>
                    <a:pt x="0" y="128"/>
                  </a:lnTo>
                  <a:lnTo>
                    <a:pt x="0" y="123"/>
                  </a:lnTo>
                  <a:close/>
                </a:path>
              </a:pathLst>
            </a:custGeom>
            <a:solidFill>
              <a:srgbClr val="223A6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sp>
          <p:nvSpPr>
            <p:cNvPr id="22587" name="Oval 1185"/>
            <p:cNvSpPr>
              <a:spLocks noChangeArrowheads="1"/>
            </p:cNvSpPr>
            <p:nvPr/>
          </p:nvSpPr>
          <p:spPr bwMode="gray">
            <a:xfrm>
              <a:off x="4316" y="3521"/>
              <a:ext cx="295" cy="293"/>
            </a:xfrm>
            <a:prstGeom prst="ellipse">
              <a:avLst/>
            </a:prstGeom>
            <a:noFill/>
            <a:ln w="41275">
              <a:solidFill>
                <a:srgbClr val="FF99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a:solidFill>
                  <a:prstClr val="black"/>
                </a:solidFill>
                <a:cs typeface="Arial" pitchFamily="34" charset="0"/>
              </a:endParaRPr>
            </a:p>
          </p:txBody>
        </p:sp>
      </p:grpSp>
      <p:grpSp>
        <p:nvGrpSpPr>
          <p:cNvPr id="22560" name="Group 1301"/>
          <p:cNvGrpSpPr>
            <a:grpSpLocks/>
          </p:cNvGrpSpPr>
          <p:nvPr/>
        </p:nvGrpSpPr>
        <p:grpSpPr bwMode="auto">
          <a:xfrm>
            <a:off x="5993610" y="5472262"/>
            <a:ext cx="648000" cy="648000"/>
            <a:chOff x="4944" y="3601"/>
            <a:chExt cx="293" cy="293"/>
          </a:xfrm>
        </p:grpSpPr>
        <p:sp>
          <p:nvSpPr>
            <p:cNvPr id="22582" name="Oval 1186"/>
            <p:cNvSpPr>
              <a:spLocks noChangeArrowheads="1"/>
            </p:cNvSpPr>
            <p:nvPr/>
          </p:nvSpPr>
          <p:spPr bwMode="gray">
            <a:xfrm>
              <a:off x="4944" y="3601"/>
              <a:ext cx="293" cy="293"/>
            </a:xfrm>
            <a:prstGeom prst="ellipse">
              <a:avLst/>
            </a:prstGeom>
            <a:solidFill>
              <a:srgbClr val="B1D3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tLang="en-US">
                <a:solidFill>
                  <a:prstClr val="black"/>
                </a:solidFill>
                <a:cs typeface="Arial" pitchFamily="34" charset="0"/>
              </a:endParaRPr>
            </a:p>
          </p:txBody>
        </p:sp>
        <p:sp>
          <p:nvSpPr>
            <p:cNvPr id="22583" name="Freeform 1212"/>
            <p:cNvSpPr>
              <a:spLocks noEditPoints="1"/>
            </p:cNvSpPr>
            <p:nvPr/>
          </p:nvSpPr>
          <p:spPr bwMode="gray">
            <a:xfrm>
              <a:off x="5019" y="3672"/>
              <a:ext cx="144" cy="151"/>
            </a:xfrm>
            <a:custGeom>
              <a:avLst/>
              <a:gdLst>
                <a:gd name="T0" fmla="*/ 746439 w 61"/>
                <a:gd name="T1" fmla="*/ 480279 h 64"/>
                <a:gd name="T2" fmla="*/ 635661 w 61"/>
                <a:gd name="T3" fmla="*/ 428149 h 64"/>
                <a:gd name="T4" fmla="*/ 623858 w 61"/>
                <a:gd name="T5" fmla="*/ 326361 h 64"/>
                <a:gd name="T6" fmla="*/ 607430 w 61"/>
                <a:gd name="T7" fmla="*/ 288063 h 64"/>
                <a:gd name="T8" fmla="*/ 418811 w 61"/>
                <a:gd name="T9" fmla="*/ 101757 h 64"/>
                <a:gd name="T10" fmla="*/ 408032 w 61"/>
                <a:gd name="T11" fmla="*/ 90364 h 64"/>
                <a:gd name="T12" fmla="*/ 391470 w 61"/>
                <a:gd name="T13" fmla="*/ 0 h 64"/>
                <a:gd name="T14" fmla="*/ 382816 w 61"/>
                <a:gd name="T15" fmla="*/ 90364 h 64"/>
                <a:gd name="T16" fmla="*/ 366544 w 61"/>
                <a:gd name="T17" fmla="*/ 101757 h 64"/>
                <a:gd name="T18" fmla="*/ 165831 w 61"/>
                <a:gd name="T19" fmla="*/ 288063 h 64"/>
                <a:gd name="T20" fmla="*/ 150362 w 61"/>
                <a:gd name="T21" fmla="*/ 326361 h 64"/>
                <a:gd name="T22" fmla="*/ 139000 w 61"/>
                <a:gd name="T23" fmla="*/ 428149 h 64"/>
                <a:gd name="T24" fmla="*/ 11430 w 61"/>
                <a:gd name="T25" fmla="*/ 480279 h 64"/>
                <a:gd name="T26" fmla="*/ 0 w 61"/>
                <a:gd name="T27" fmla="*/ 779861 h 64"/>
                <a:gd name="T28" fmla="*/ 774604 w 61"/>
                <a:gd name="T29" fmla="*/ 806574 h 64"/>
                <a:gd name="T30" fmla="*/ 746439 w 61"/>
                <a:gd name="T31" fmla="*/ 779861 h 64"/>
                <a:gd name="T32" fmla="*/ 682744 w 61"/>
                <a:gd name="T33" fmla="*/ 518510 h 64"/>
                <a:gd name="T34" fmla="*/ 644332 w 61"/>
                <a:gd name="T35" fmla="*/ 555050 h 64"/>
                <a:gd name="T36" fmla="*/ 532316 w 61"/>
                <a:gd name="T37" fmla="*/ 326361 h 64"/>
                <a:gd name="T38" fmla="*/ 569017 w 61"/>
                <a:gd name="T39" fmla="*/ 428149 h 64"/>
                <a:gd name="T40" fmla="*/ 532316 w 61"/>
                <a:gd name="T41" fmla="*/ 326361 h 64"/>
                <a:gd name="T42" fmla="*/ 569017 w 61"/>
                <a:gd name="T43" fmla="*/ 566446 h 64"/>
                <a:gd name="T44" fmla="*/ 607430 w 61"/>
                <a:gd name="T45" fmla="*/ 518510 h 64"/>
                <a:gd name="T46" fmla="*/ 446452 w 61"/>
                <a:gd name="T47" fmla="*/ 326361 h 64"/>
                <a:gd name="T48" fmla="*/ 493896 w 61"/>
                <a:gd name="T49" fmla="*/ 428149 h 64"/>
                <a:gd name="T50" fmla="*/ 446452 w 61"/>
                <a:gd name="T51" fmla="*/ 326361 h 64"/>
                <a:gd name="T52" fmla="*/ 482166 w 61"/>
                <a:gd name="T53" fmla="*/ 566446 h 64"/>
                <a:gd name="T54" fmla="*/ 532316 w 61"/>
                <a:gd name="T55" fmla="*/ 518510 h 64"/>
                <a:gd name="T56" fmla="*/ 408032 w 61"/>
                <a:gd name="T57" fmla="*/ 518510 h 64"/>
                <a:gd name="T58" fmla="*/ 446452 w 61"/>
                <a:gd name="T59" fmla="*/ 555050 h 64"/>
                <a:gd name="T60" fmla="*/ 408032 w 61"/>
                <a:gd name="T61" fmla="*/ 518510 h 64"/>
                <a:gd name="T62" fmla="*/ 408032 w 61"/>
                <a:gd name="T63" fmla="*/ 326361 h 64"/>
                <a:gd name="T64" fmla="*/ 366544 w 61"/>
                <a:gd name="T65" fmla="*/ 428149 h 64"/>
                <a:gd name="T66" fmla="*/ 328131 w 61"/>
                <a:gd name="T67" fmla="*/ 518510 h 64"/>
                <a:gd name="T68" fmla="*/ 366544 w 61"/>
                <a:gd name="T69" fmla="*/ 555050 h 64"/>
                <a:gd name="T70" fmla="*/ 328131 w 61"/>
                <a:gd name="T71" fmla="*/ 518510 h 64"/>
                <a:gd name="T72" fmla="*/ 316200 w 61"/>
                <a:gd name="T73" fmla="*/ 326361 h 64"/>
                <a:gd name="T74" fmla="*/ 279839 w 61"/>
                <a:gd name="T75" fmla="*/ 428149 h 64"/>
                <a:gd name="T76" fmla="*/ 241042 w 61"/>
                <a:gd name="T77" fmla="*/ 518510 h 64"/>
                <a:gd name="T78" fmla="*/ 289218 w 61"/>
                <a:gd name="T79" fmla="*/ 555050 h 64"/>
                <a:gd name="T80" fmla="*/ 241042 w 61"/>
                <a:gd name="T81" fmla="*/ 518510 h 64"/>
                <a:gd name="T82" fmla="*/ 241042 w 61"/>
                <a:gd name="T83" fmla="*/ 326361 h 64"/>
                <a:gd name="T84" fmla="*/ 189122 w 61"/>
                <a:gd name="T85" fmla="*/ 428149 h 64"/>
                <a:gd name="T86" fmla="*/ 165831 w 61"/>
                <a:gd name="T87" fmla="*/ 518510 h 64"/>
                <a:gd name="T88" fmla="*/ 204251 w 61"/>
                <a:gd name="T89" fmla="*/ 555050 h 64"/>
                <a:gd name="T90" fmla="*/ 165831 w 61"/>
                <a:gd name="T91" fmla="*/ 518510 h 64"/>
                <a:gd name="T92" fmla="*/ 130339 w 61"/>
                <a:gd name="T93" fmla="*/ 518510 h 64"/>
                <a:gd name="T94" fmla="*/ 90680 w 61"/>
                <a:gd name="T95" fmla="*/ 555050 h 64"/>
                <a:gd name="T96" fmla="*/ 241042 w 61"/>
                <a:gd name="T97" fmla="*/ 779861 h 64"/>
                <a:gd name="T98" fmla="*/ 204251 w 61"/>
                <a:gd name="T99" fmla="*/ 641323 h 64"/>
                <a:gd name="T100" fmla="*/ 241042 w 61"/>
                <a:gd name="T101" fmla="*/ 779861 h 64"/>
                <a:gd name="T102" fmla="*/ 289218 w 61"/>
                <a:gd name="T103" fmla="*/ 779861 h 64"/>
                <a:gd name="T104" fmla="*/ 316200 w 61"/>
                <a:gd name="T105" fmla="*/ 641323 h 64"/>
                <a:gd name="T106" fmla="*/ 418811 w 61"/>
                <a:gd name="T107" fmla="*/ 798141 h 64"/>
                <a:gd name="T108" fmla="*/ 343154 w 61"/>
                <a:gd name="T109" fmla="*/ 668248 h 64"/>
                <a:gd name="T110" fmla="*/ 418811 w 61"/>
                <a:gd name="T111" fmla="*/ 798141 h 64"/>
                <a:gd name="T112" fmla="*/ 446452 w 61"/>
                <a:gd name="T113" fmla="*/ 779861 h 64"/>
                <a:gd name="T114" fmla="*/ 482166 w 61"/>
                <a:gd name="T115" fmla="*/ 641323 h 64"/>
                <a:gd name="T116" fmla="*/ 560547 w 61"/>
                <a:gd name="T117" fmla="*/ 779861 h 64"/>
                <a:gd name="T118" fmla="*/ 532316 w 61"/>
                <a:gd name="T119" fmla="*/ 641323 h 64"/>
                <a:gd name="T120" fmla="*/ 560547 w 61"/>
                <a:gd name="T121" fmla="*/ 779861 h 64"/>
                <a:gd name="T122" fmla="*/ 48320 w 61"/>
                <a:gd name="T123" fmla="*/ 604788 h 64"/>
                <a:gd name="T124" fmla="*/ 710975 w 61"/>
                <a:gd name="T125" fmla="*/ 593388 h 64"/>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61"/>
                <a:gd name="T190" fmla="*/ 0 h 64"/>
                <a:gd name="T191" fmla="*/ 61 w 61"/>
                <a:gd name="T192" fmla="*/ 64 h 64"/>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61" h="64">
                  <a:moveTo>
                    <a:pt x="59" y="62"/>
                  </a:moveTo>
                  <a:cubicBezTo>
                    <a:pt x="59" y="38"/>
                    <a:pt x="59" y="38"/>
                    <a:pt x="59" y="38"/>
                  </a:cubicBezTo>
                  <a:cubicBezTo>
                    <a:pt x="56" y="38"/>
                    <a:pt x="56" y="38"/>
                    <a:pt x="56" y="38"/>
                  </a:cubicBezTo>
                  <a:cubicBezTo>
                    <a:pt x="55" y="36"/>
                    <a:pt x="53" y="34"/>
                    <a:pt x="50" y="34"/>
                  </a:cubicBezTo>
                  <a:cubicBezTo>
                    <a:pt x="49" y="34"/>
                    <a:pt x="49" y="34"/>
                    <a:pt x="49" y="34"/>
                  </a:cubicBezTo>
                  <a:cubicBezTo>
                    <a:pt x="49" y="26"/>
                    <a:pt x="49" y="26"/>
                    <a:pt x="49" y="26"/>
                  </a:cubicBezTo>
                  <a:cubicBezTo>
                    <a:pt x="49" y="26"/>
                    <a:pt x="50" y="25"/>
                    <a:pt x="50" y="25"/>
                  </a:cubicBezTo>
                  <a:cubicBezTo>
                    <a:pt x="50" y="24"/>
                    <a:pt x="49" y="23"/>
                    <a:pt x="48" y="23"/>
                  </a:cubicBezTo>
                  <a:cubicBezTo>
                    <a:pt x="48" y="23"/>
                    <a:pt x="48" y="23"/>
                    <a:pt x="48" y="23"/>
                  </a:cubicBezTo>
                  <a:cubicBezTo>
                    <a:pt x="46" y="15"/>
                    <a:pt x="40" y="9"/>
                    <a:pt x="33" y="8"/>
                  </a:cubicBezTo>
                  <a:cubicBezTo>
                    <a:pt x="33" y="8"/>
                    <a:pt x="33" y="8"/>
                    <a:pt x="33" y="8"/>
                  </a:cubicBezTo>
                  <a:cubicBezTo>
                    <a:pt x="33" y="7"/>
                    <a:pt x="32" y="7"/>
                    <a:pt x="32" y="7"/>
                  </a:cubicBezTo>
                  <a:cubicBezTo>
                    <a:pt x="31" y="7"/>
                    <a:pt x="31" y="7"/>
                    <a:pt x="31" y="7"/>
                  </a:cubicBezTo>
                  <a:cubicBezTo>
                    <a:pt x="31" y="0"/>
                    <a:pt x="31" y="0"/>
                    <a:pt x="31" y="0"/>
                  </a:cubicBezTo>
                  <a:cubicBezTo>
                    <a:pt x="30" y="7"/>
                    <a:pt x="30" y="7"/>
                    <a:pt x="30" y="7"/>
                  </a:cubicBezTo>
                  <a:cubicBezTo>
                    <a:pt x="30" y="7"/>
                    <a:pt x="30" y="7"/>
                    <a:pt x="30" y="7"/>
                  </a:cubicBezTo>
                  <a:cubicBezTo>
                    <a:pt x="29" y="7"/>
                    <a:pt x="29" y="7"/>
                    <a:pt x="29" y="8"/>
                  </a:cubicBezTo>
                  <a:cubicBezTo>
                    <a:pt x="29" y="8"/>
                    <a:pt x="29" y="8"/>
                    <a:pt x="29" y="8"/>
                  </a:cubicBezTo>
                  <a:cubicBezTo>
                    <a:pt x="21" y="8"/>
                    <a:pt x="15" y="15"/>
                    <a:pt x="13" y="23"/>
                  </a:cubicBezTo>
                  <a:cubicBezTo>
                    <a:pt x="13" y="23"/>
                    <a:pt x="13" y="23"/>
                    <a:pt x="13" y="23"/>
                  </a:cubicBezTo>
                  <a:cubicBezTo>
                    <a:pt x="12" y="23"/>
                    <a:pt x="11" y="24"/>
                    <a:pt x="11" y="25"/>
                  </a:cubicBezTo>
                  <a:cubicBezTo>
                    <a:pt x="11" y="25"/>
                    <a:pt x="11" y="26"/>
                    <a:pt x="12" y="26"/>
                  </a:cubicBezTo>
                  <a:cubicBezTo>
                    <a:pt x="12" y="34"/>
                    <a:pt x="12" y="34"/>
                    <a:pt x="12" y="34"/>
                  </a:cubicBezTo>
                  <a:cubicBezTo>
                    <a:pt x="11" y="34"/>
                    <a:pt x="11" y="34"/>
                    <a:pt x="11" y="34"/>
                  </a:cubicBezTo>
                  <a:cubicBezTo>
                    <a:pt x="8" y="34"/>
                    <a:pt x="6" y="36"/>
                    <a:pt x="5" y="38"/>
                  </a:cubicBezTo>
                  <a:cubicBezTo>
                    <a:pt x="1" y="38"/>
                    <a:pt x="1" y="38"/>
                    <a:pt x="1" y="38"/>
                  </a:cubicBezTo>
                  <a:cubicBezTo>
                    <a:pt x="1" y="62"/>
                    <a:pt x="1" y="62"/>
                    <a:pt x="1" y="62"/>
                  </a:cubicBezTo>
                  <a:cubicBezTo>
                    <a:pt x="0" y="62"/>
                    <a:pt x="0" y="62"/>
                    <a:pt x="0" y="62"/>
                  </a:cubicBezTo>
                  <a:cubicBezTo>
                    <a:pt x="0" y="64"/>
                    <a:pt x="0" y="64"/>
                    <a:pt x="0" y="64"/>
                  </a:cubicBezTo>
                  <a:cubicBezTo>
                    <a:pt x="61" y="64"/>
                    <a:pt x="61" y="64"/>
                    <a:pt x="61" y="64"/>
                  </a:cubicBezTo>
                  <a:cubicBezTo>
                    <a:pt x="61" y="62"/>
                    <a:pt x="61" y="62"/>
                    <a:pt x="61" y="62"/>
                  </a:cubicBezTo>
                  <a:lnTo>
                    <a:pt x="59" y="62"/>
                  </a:lnTo>
                  <a:close/>
                  <a:moveTo>
                    <a:pt x="51" y="41"/>
                  </a:moveTo>
                  <a:cubicBezTo>
                    <a:pt x="54" y="41"/>
                    <a:pt x="54" y="41"/>
                    <a:pt x="54" y="41"/>
                  </a:cubicBezTo>
                  <a:cubicBezTo>
                    <a:pt x="54" y="44"/>
                    <a:pt x="54" y="44"/>
                    <a:pt x="54" y="44"/>
                  </a:cubicBezTo>
                  <a:cubicBezTo>
                    <a:pt x="51" y="44"/>
                    <a:pt x="51" y="44"/>
                    <a:pt x="51" y="44"/>
                  </a:cubicBezTo>
                  <a:lnTo>
                    <a:pt x="51" y="41"/>
                  </a:lnTo>
                  <a:close/>
                  <a:moveTo>
                    <a:pt x="42" y="26"/>
                  </a:moveTo>
                  <a:cubicBezTo>
                    <a:pt x="45" y="26"/>
                    <a:pt x="45" y="26"/>
                    <a:pt x="45" y="26"/>
                  </a:cubicBezTo>
                  <a:cubicBezTo>
                    <a:pt x="45" y="34"/>
                    <a:pt x="45" y="34"/>
                    <a:pt x="45" y="34"/>
                  </a:cubicBezTo>
                  <a:cubicBezTo>
                    <a:pt x="42" y="34"/>
                    <a:pt x="42" y="34"/>
                    <a:pt x="42" y="34"/>
                  </a:cubicBezTo>
                  <a:lnTo>
                    <a:pt x="42" y="26"/>
                  </a:lnTo>
                  <a:close/>
                  <a:moveTo>
                    <a:pt x="48" y="45"/>
                  </a:moveTo>
                  <a:cubicBezTo>
                    <a:pt x="45" y="45"/>
                    <a:pt x="45" y="45"/>
                    <a:pt x="45" y="45"/>
                  </a:cubicBezTo>
                  <a:cubicBezTo>
                    <a:pt x="45" y="41"/>
                    <a:pt x="45" y="41"/>
                    <a:pt x="45" y="41"/>
                  </a:cubicBezTo>
                  <a:cubicBezTo>
                    <a:pt x="48" y="41"/>
                    <a:pt x="48" y="41"/>
                    <a:pt x="48" y="41"/>
                  </a:cubicBezTo>
                  <a:lnTo>
                    <a:pt x="48" y="45"/>
                  </a:lnTo>
                  <a:close/>
                  <a:moveTo>
                    <a:pt x="35" y="26"/>
                  </a:moveTo>
                  <a:cubicBezTo>
                    <a:pt x="39" y="26"/>
                    <a:pt x="39" y="26"/>
                    <a:pt x="39" y="26"/>
                  </a:cubicBezTo>
                  <a:cubicBezTo>
                    <a:pt x="39" y="34"/>
                    <a:pt x="39" y="34"/>
                    <a:pt x="39" y="34"/>
                  </a:cubicBezTo>
                  <a:cubicBezTo>
                    <a:pt x="35" y="34"/>
                    <a:pt x="35" y="34"/>
                    <a:pt x="35" y="34"/>
                  </a:cubicBezTo>
                  <a:lnTo>
                    <a:pt x="35" y="26"/>
                  </a:lnTo>
                  <a:close/>
                  <a:moveTo>
                    <a:pt x="42" y="45"/>
                  </a:moveTo>
                  <a:cubicBezTo>
                    <a:pt x="38" y="45"/>
                    <a:pt x="38" y="45"/>
                    <a:pt x="38" y="45"/>
                  </a:cubicBezTo>
                  <a:cubicBezTo>
                    <a:pt x="38" y="41"/>
                    <a:pt x="38" y="41"/>
                    <a:pt x="38" y="41"/>
                  </a:cubicBezTo>
                  <a:cubicBezTo>
                    <a:pt x="42" y="41"/>
                    <a:pt x="42" y="41"/>
                    <a:pt x="42" y="41"/>
                  </a:cubicBezTo>
                  <a:lnTo>
                    <a:pt x="42" y="45"/>
                  </a:lnTo>
                  <a:close/>
                  <a:moveTo>
                    <a:pt x="32" y="41"/>
                  </a:moveTo>
                  <a:cubicBezTo>
                    <a:pt x="35" y="41"/>
                    <a:pt x="35" y="41"/>
                    <a:pt x="35" y="41"/>
                  </a:cubicBezTo>
                  <a:cubicBezTo>
                    <a:pt x="35" y="44"/>
                    <a:pt x="35" y="44"/>
                    <a:pt x="35" y="44"/>
                  </a:cubicBezTo>
                  <a:cubicBezTo>
                    <a:pt x="32" y="44"/>
                    <a:pt x="32" y="44"/>
                    <a:pt x="32" y="44"/>
                  </a:cubicBezTo>
                  <a:lnTo>
                    <a:pt x="32" y="41"/>
                  </a:lnTo>
                  <a:close/>
                  <a:moveTo>
                    <a:pt x="29" y="26"/>
                  </a:moveTo>
                  <a:cubicBezTo>
                    <a:pt x="32" y="26"/>
                    <a:pt x="32" y="26"/>
                    <a:pt x="32" y="26"/>
                  </a:cubicBezTo>
                  <a:cubicBezTo>
                    <a:pt x="32" y="34"/>
                    <a:pt x="32" y="34"/>
                    <a:pt x="32" y="34"/>
                  </a:cubicBezTo>
                  <a:cubicBezTo>
                    <a:pt x="29" y="34"/>
                    <a:pt x="29" y="34"/>
                    <a:pt x="29" y="34"/>
                  </a:cubicBezTo>
                  <a:lnTo>
                    <a:pt x="29" y="26"/>
                  </a:lnTo>
                  <a:close/>
                  <a:moveTo>
                    <a:pt x="26" y="41"/>
                  </a:moveTo>
                  <a:cubicBezTo>
                    <a:pt x="29" y="41"/>
                    <a:pt x="29" y="41"/>
                    <a:pt x="29" y="41"/>
                  </a:cubicBezTo>
                  <a:cubicBezTo>
                    <a:pt x="29" y="44"/>
                    <a:pt x="29" y="44"/>
                    <a:pt x="29" y="44"/>
                  </a:cubicBezTo>
                  <a:cubicBezTo>
                    <a:pt x="26" y="44"/>
                    <a:pt x="26" y="44"/>
                    <a:pt x="26" y="44"/>
                  </a:cubicBezTo>
                  <a:lnTo>
                    <a:pt x="26" y="41"/>
                  </a:lnTo>
                  <a:close/>
                  <a:moveTo>
                    <a:pt x="22" y="26"/>
                  </a:moveTo>
                  <a:cubicBezTo>
                    <a:pt x="25" y="26"/>
                    <a:pt x="25" y="26"/>
                    <a:pt x="25" y="26"/>
                  </a:cubicBezTo>
                  <a:cubicBezTo>
                    <a:pt x="25" y="34"/>
                    <a:pt x="25" y="34"/>
                    <a:pt x="25" y="34"/>
                  </a:cubicBezTo>
                  <a:cubicBezTo>
                    <a:pt x="22" y="34"/>
                    <a:pt x="22" y="34"/>
                    <a:pt x="22" y="34"/>
                  </a:cubicBezTo>
                  <a:lnTo>
                    <a:pt x="22" y="26"/>
                  </a:lnTo>
                  <a:close/>
                  <a:moveTo>
                    <a:pt x="19" y="41"/>
                  </a:moveTo>
                  <a:cubicBezTo>
                    <a:pt x="23" y="41"/>
                    <a:pt x="23" y="41"/>
                    <a:pt x="23" y="41"/>
                  </a:cubicBezTo>
                  <a:cubicBezTo>
                    <a:pt x="23" y="44"/>
                    <a:pt x="23" y="44"/>
                    <a:pt x="23" y="44"/>
                  </a:cubicBezTo>
                  <a:cubicBezTo>
                    <a:pt x="19" y="44"/>
                    <a:pt x="19" y="44"/>
                    <a:pt x="19" y="44"/>
                  </a:cubicBezTo>
                  <a:lnTo>
                    <a:pt x="19" y="41"/>
                  </a:lnTo>
                  <a:close/>
                  <a:moveTo>
                    <a:pt x="15" y="26"/>
                  </a:moveTo>
                  <a:cubicBezTo>
                    <a:pt x="19" y="26"/>
                    <a:pt x="19" y="26"/>
                    <a:pt x="19" y="26"/>
                  </a:cubicBezTo>
                  <a:cubicBezTo>
                    <a:pt x="19" y="34"/>
                    <a:pt x="19" y="34"/>
                    <a:pt x="19" y="34"/>
                  </a:cubicBezTo>
                  <a:cubicBezTo>
                    <a:pt x="15" y="34"/>
                    <a:pt x="15" y="34"/>
                    <a:pt x="15" y="34"/>
                  </a:cubicBezTo>
                  <a:lnTo>
                    <a:pt x="15" y="26"/>
                  </a:lnTo>
                  <a:close/>
                  <a:moveTo>
                    <a:pt x="13" y="41"/>
                  </a:moveTo>
                  <a:cubicBezTo>
                    <a:pt x="16" y="41"/>
                    <a:pt x="16" y="41"/>
                    <a:pt x="16" y="41"/>
                  </a:cubicBezTo>
                  <a:cubicBezTo>
                    <a:pt x="16" y="44"/>
                    <a:pt x="16" y="44"/>
                    <a:pt x="16" y="44"/>
                  </a:cubicBezTo>
                  <a:cubicBezTo>
                    <a:pt x="13" y="44"/>
                    <a:pt x="13" y="44"/>
                    <a:pt x="13" y="44"/>
                  </a:cubicBezTo>
                  <a:lnTo>
                    <a:pt x="13" y="41"/>
                  </a:lnTo>
                  <a:close/>
                  <a:moveTo>
                    <a:pt x="7" y="41"/>
                  </a:moveTo>
                  <a:cubicBezTo>
                    <a:pt x="10" y="41"/>
                    <a:pt x="10" y="41"/>
                    <a:pt x="10" y="41"/>
                  </a:cubicBezTo>
                  <a:cubicBezTo>
                    <a:pt x="10" y="44"/>
                    <a:pt x="10" y="44"/>
                    <a:pt x="10" y="44"/>
                  </a:cubicBezTo>
                  <a:cubicBezTo>
                    <a:pt x="7" y="44"/>
                    <a:pt x="7" y="44"/>
                    <a:pt x="7" y="44"/>
                  </a:cubicBezTo>
                  <a:lnTo>
                    <a:pt x="7" y="41"/>
                  </a:lnTo>
                  <a:close/>
                  <a:moveTo>
                    <a:pt x="19" y="62"/>
                  </a:moveTo>
                  <a:cubicBezTo>
                    <a:pt x="16" y="62"/>
                    <a:pt x="16" y="62"/>
                    <a:pt x="16" y="62"/>
                  </a:cubicBezTo>
                  <a:cubicBezTo>
                    <a:pt x="16" y="51"/>
                    <a:pt x="16" y="51"/>
                    <a:pt x="16" y="51"/>
                  </a:cubicBezTo>
                  <a:cubicBezTo>
                    <a:pt x="19" y="51"/>
                    <a:pt x="19" y="51"/>
                    <a:pt x="19" y="51"/>
                  </a:cubicBezTo>
                  <a:lnTo>
                    <a:pt x="19" y="62"/>
                  </a:lnTo>
                  <a:close/>
                  <a:moveTo>
                    <a:pt x="25" y="62"/>
                  </a:moveTo>
                  <a:cubicBezTo>
                    <a:pt x="23" y="62"/>
                    <a:pt x="23" y="62"/>
                    <a:pt x="23" y="62"/>
                  </a:cubicBezTo>
                  <a:cubicBezTo>
                    <a:pt x="23" y="51"/>
                    <a:pt x="23" y="51"/>
                    <a:pt x="23" y="51"/>
                  </a:cubicBezTo>
                  <a:cubicBezTo>
                    <a:pt x="25" y="51"/>
                    <a:pt x="25" y="51"/>
                    <a:pt x="25" y="51"/>
                  </a:cubicBezTo>
                  <a:lnTo>
                    <a:pt x="25" y="62"/>
                  </a:lnTo>
                  <a:close/>
                  <a:moveTo>
                    <a:pt x="33" y="63"/>
                  </a:moveTo>
                  <a:cubicBezTo>
                    <a:pt x="27" y="63"/>
                    <a:pt x="27" y="63"/>
                    <a:pt x="27" y="63"/>
                  </a:cubicBezTo>
                  <a:cubicBezTo>
                    <a:pt x="27" y="53"/>
                    <a:pt x="27" y="53"/>
                    <a:pt x="27" y="53"/>
                  </a:cubicBezTo>
                  <a:cubicBezTo>
                    <a:pt x="33" y="53"/>
                    <a:pt x="33" y="53"/>
                    <a:pt x="33" y="53"/>
                  </a:cubicBezTo>
                  <a:lnTo>
                    <a:pt x="33" y="63"/>
                  </a:lnTo>
                  <a:close/>
                  <a:moveTo>
                    <a:pt x="38" y="62"/>
                  </a:moveTo>
                  <a:cubicBezTo>
                    <a:pt x="35" y="62"/>
                    <a:pt x="35" y="62"/>
                    <a:pt x="35" y="62"/>
                  </a:cubicBezTo>
                  <a:cubicBezTo>
                    <a:pt x="35" y="51"/>
                    <a:pt x="35" y="51"/>
                    <a:pt x="35" y="51"/>
                  </a:cubicBezTo>
                  <a:cubicBezTo>
                    <a:pt x="38" y="51"/>
                    <a:pt x="38" y="51"/>
                    <a:pt x="38" y="51"/>
                  </a:cubicBezTo>
                  <a:lnTo>
                    <a:pt x="38" y="62"/>
                  </a:lnTo>
                  <a:close/>
                  <a:moveTo>
                    <a:pt x="44" y="62"/>
                  </a:moveTo>
                  <a:cubicBezTo>
                    <a:pt x="42" y="62"/>
                    <a:pt x="42" y="62"/>
                    <a:pt x="42" y="62"/>
                  </a:cubicBezTo>
                  <a:cubicBezTo>
                    <a:pt x="42" y="51"/>
                    <a:pt x="42" y="51"/>
                    <a:pt x="42" y="51"/>
                  </a:cubicBezTo>
                  <a:cubicBezTo>
                    <a:pt x="44" y="51"/>
                    <a:pt x="44" y="51"/>
                    <a:pt x="44" y="51"/>
                  </a:cubicBezTo>
                  <a:lnTo>
                    <a:pt x="44" y="62"/>
                  </a:lnTo>
                  <a:close/>
                  <a:moveTo>
                    <a:pt x="56" y="48"/>
                  </a:moveTo>
                  <a:cubicBezTo>
                    <a:pt x="4" y="48"/>
                    <a:pt x="4" y="48"/>
                    <a:pt x="4" y="48"/>
                  </a:cubicBezTo>
                  <a:cubicBezTo>
                    <a:pt x="4" y="47"/>
                    <a:pt x="4" y="47"/>
                    <a:pt x="4" y="47"/>
                  </a:cubicBezTo>
                  <a:cubicBezTo>
                    <a:pt x="56" y="47"/>
                    <a:pt x="56" y="47"/>
                    <a:pt x="56" y="47"/>
                  </a:cubicBezTo>
                  <a:lnTo>
                    <a:pt x="56" y="48"/>
                  </a:lnTo>
                  <a:close/>
                </a:path>
              </a:pathLst>
            </a:custGeom>
            <a:solidFill>
              <a:srgbClr val="2239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sp>
          <p:nvSpPr>
            <p:cNvPr id="22584" name="Oval 1241"/>
            <p:cNvSpPr>
              <a:spLocks noChangeArrowheads="1"/>
            </p:cNvSpPr>
            <p:nvPr/>
          </p:nvSpPr>
          <p:spPr bwMode="gray">
            <a:xfrm>
              <a:off x="4944" y="3601"/>
              <a:ext cx="293" cy="293"/>
            </a:xfrm>
            <a:prstGeom prst="ellipse">
              <a:avLst/>
            </a:prstGeom>
            <a:noFill/>
            <a:ln w="4127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a:solidFill>
                  <a:prstClr val="black"/>
                </a:solidFill>
                <a:cs typeface="Arial" pitchFamily="34" charset="0"/>
              </a:endParaRPr>
            </a:p>
          </p:txBody>
        </p:sp>
      </p:grpSp>
      <p:grpSp>
        <p:nvGrpSpPr>
          <p:cNvPr id="22561" name="Group 1323"/>
          <p:cNvGrpSpPr>
            <a:grpSpLocks/>
          </p:cNvGrpSpPr>
          <p:nvPr/>
        </p:nvGrpSpPr>
        <p:grpSpPr bwMode="auto">
          <a:xfrm>
            <a:off x="3250725" y="4447275"/>
            <a:ext cx="648000" cy="648000"/>
            <a:chOff x="6872" y="3044"/>
            <a:chExt cx="292" cy="294"/>
          </a:xfrm>
        </p:grpSpPr>
        <p:sp>
          <p:nvSpPr>
            <p:cNvPr id="22579" name="Oval 1318"/>
            <p:cNvSpPr>
              <a:spLocks noChangeArrowheads="1"/>
            </p:cNvSpPr>
            <p:nvPr/>
          </p:nvSpPr>
          <p:spPr bwMode="gray">
            <a:xfrm>
              <a:off x="6872" y="3045"/>
              <a:ext cx="292" cy="293"/>
            </a:xfrm>
            <a:prstGeom prst="ellipse">
              <a:avLst/>
            </a:prstGeom>
            <a:solidFill>
              <a:srgbClr val="E0E9D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tLang="en-US">
                <a:solidFill>
                  <a:prstClr val="black"/>
                </a:solidFill>
                <a:cs typeface="Arial" pitchFamily="34" charset="0"/>
              </a:endParaRPr>
            </a:p>
          </p:txBody>
        </p:sp>
        <p:sp>
          <p:nvSpPr>
            <p:cNvPr id="22580" name="Freeform 1295"/>
            <p:cNvSpPr>
              <a:spLocks noEditPoints="1"/>
            </p:cNvSpPr>
            <p:nvPr/>
          </p:nvSpPr>
          <p:spPr bwMode="gray">
            <a:xfrm>
              <a:off x="6990" y="3112"/>
              <a:ext cx="56" cy="158"/>
            </a:xfrm>
            <a:custGeom>
              <a:avLst/>
              <a:gdLst>
                <a:gd name="T0" fmla="*/ 268847 w 24"/>
                <a:gd name="T1" fmla="*/ 112824 h 67"/>
                <a:gd name="T2" fmla="*/ 210957 w 24"/>
                <a:gd name="T3" fmla="*/ 47843 h 67"/>
                <a:gd name="T4" fmla="*/ 190631 w 24"/>
                <a:gd name="T5" fmla="*/ 0 h 67"/>
                <a:gd name="T6" fmla="*/ 75677 w 24"/>
                <a:gd name="T7" fmla="*/ 47843 h 67"/>
                <a:gd name="T8" fmla="*/ 57269 w 24"/>
                <a:gd name="T9" fmla="*/ 0 h 67"/>
                <a:gd name="T10" fmla="*/ 0 w 24"/>
                <a:gd name="T11" fmla="*/ 47843 h 67"/>
                <a:gd name="T12" fmla="*/ 57269 w 24"/>
                <a:gd name="T13" fmla="*/ 112824 h 67"/>
                <a:gd name="T14" fmla="*/ 0 w 24"/>
                <a:gd name="T15" fmla="*/ 164589 h 67"/>
                <a:gd name="T16" fmla="*/ 57269 w 24"/>
                <a:gd name="T17" fmla="*/ 222735 h 67"/>
                <a:gd name="T18" fmla="*/ 57269 w 24"/>
                <a:gd name="T19" fmla="*/ 277434 h 67"/>
                <a:gd name="T20" fmla="*/ 0 w 24"/>
                <a:gd name="T21" fmla="*/ 277434 h 67"/>
                <a:gd name="T22" fmla="*/ 0 w 24"/>
                <a:gd name="T23" fmla="*/ 340749 h 67"/>
                <a:gd name="T24" fmla="*/ 57269 w 24"/>
                <a:gd name="T25" fmla="*/ 388135 h 67"/>
                <a:gd name="T26" fmla="*/ 0 w 24"/>
                <a:gd name="T27" fmla="*/ 451437 h 67"/>
                <a:gd name="T28" fmla="*/ 57269 w 24"/>
                <a:gd name="T29" fmla="*/ 501320 h 67"/>
                <a:gd name="T30" fmla="*/ 0 w 24"/>
                <a:gd name="T31" fmla="*/ 564128 h 67"/>
                <a:gd name="T32" fmla="*/ 57269 w 24"/>
                <a:gd name="T33" fmla="*/ 617794 h 67"/>
                <a:gd name="T34" fmla="*/ 0 w 24"/>
                <a:gd name="T35" fmla="*/ 674535 h 67"/>
                <a:gd name="T36" fmla="*/ 57269 w 24"/>
                <a:gd name="T37" fmla="*/ 728873 h 67"/>
                <a:gd name="T38" fmla="*/ 0 w 24"/>
                <a:gd name="T39" fmla="*/ 792186 h 67"/>
                <a:gd name="T40" fmla="*/ 57269 w 24"/>
                <a:gd name="T41" fmla="*/ 841536 h 67"/>
                <a:gd name="T42" fmla="*/ 75677 w 24"/>
                <a:gd name="T43" fmla="*/ 792186 h 67"/>
                <a:gd name="T44" fmla="*/ 190631 w 24"/>
                <a:gd name="T45" fmla="*/ 841536 h 67"/>
                <a:gd name="T46" fmla="*/ 210957 w 24"/>
                <a:gd name="T47" fmla="*/ 792186 h 67"/>
                <a:gd name="T48" fmla="*/ 268847 w 24"/>
                <a:gd name="T49" fmla="*/ 728873 h 67"/>
                <a:gd name="T50" fmla="*/ 210957 w 24"/>
                <a:gd name="T51" fmla="*/ 674535 h 67"/>
                <a:gd name="T52" fmla="*/ 268847 w 24"/>
                <a:gd name="T53" fmla="*/ 617794 h 67"/>
                <a:gd name="T54" fmla="*/ 210957 w 24"/>
                <a:gd name="T55" fmla="*/ 564128 h 67"/>
                <a:gd name="T56" fmla="*/ 268847 w 24"/>
                <a:gd name="T57" fmla="*/ 501320 h 67"/>
                <a:gd name="T58" fmla="*/ 210957 w 24"/>
                <a:gd name="T59" fmla="*/ 451437 h 67"/>
                <a:gd name="T60" fmla="*/ 268847 w 24"/>
                <a:gd name="T61" fmla="*/ 388135 h 67"/>
                <a:gd name="T62" fmla="*/ 210957 w 24"/>
                <a:gd name="T63" fmla="*/ 340749 h 67"/>
                <a:gd name="T64" fmla="*/ 268847 w 24"/>
                <a:gd name="T65" fmla="*/ 277434 h 67"/>
                <a:gd name="T66" fmla="*/ 210957 w 24"/>
                <a:gd name="T67" fmla="*/ 222735 h 67"/>
                <a:gd name="T68" fmla="*/ 268847 w 24"/>
                <a:gd name="T69" fmla="*/ 164589 h 67"/>
                <a:gd name="T70" fmla="*/ 210957 w 24"/>
                <a:gd name="T71" fmla="*/ 137901 h 67"/>
                <a:gd name="T72" fmla="*/ 190631 w 24"/>
                <a:gd name="T73" fmla="*/ 728873 h 67"/>
                <a:gd name="T74" fmla="*/ 75677 w 24"/>
                <a:gd name="T75" fmla="*/ 674535 h 67"/>
                <a:gd name="T76" fmla="*/ 190631 w 24"/>
                <a:gd name="T77" fmla="*/ 728873 h 67"/>
                <a:gd name="T78" fmla="*/ 75677 w 24"/>
                <a:gd name="T79" fmla="*/ 617794 h 67"/>
                <a:gd name="T80" fmla="*/ 190631 w 24"/>
                <a:gd name="T81" fmla="*/ 564128 h 67"/>
                <a:gd name="T82" fmla="*/ 190631 w 24"/>
                <a:gd name="T83" fmla="*/ 501320 h 67"/>
                <a:gd name="T84" fmla="*/ 75677 w 24"/>
                <a:gd name="T85" fmla="*/ 451437 h 67"/>
                <a:gd name="T86" fmla="*/ 190631 w 24"/>
                <a:gd name="T87" fmla="*/ 501320 h 67"/>
                <a:gd name="T88" fmla="*/ 75677 w 24"/>
                <a:gd name="T89" fmla="*/ 388135 h 67"/>
                <a:gd name="T90" fmla="*/ 190631 w 24"/>
                <a:gd name="T91" fmla="*/ 340749 h 67"/>
                <a:gd name="T92" fmla="*/ 190631 w 24"/>
                <a:gd name="T93" fmla="*/ 277434 h 67"/>
                <a:gd name="T94" fmla="*/ 75677 w 24"/>
                <a:gd name="T95" fmla="*/ 239219 h 67"/>
                <a:gd name="T96" fmla="*/ 100221 w 24"/>
                <a:gd name="T97" fmla="*/ 222735 h 67"/>
                <a:gd name="T98" fmla="*/ 190631 w 24"/>
                <a:gd name="T99" fmla="*/ 277434 h 67"/>
                <a:gd name="T100" fmla="*/ 75677 w 24"/>
                <a:gd name="T101" fmla="*/ 164589 h 67"/>
                <a:gd name="T102" fmla="*/ 190631 w 24"/>
                <a:gd name="T103" fmla="*/ 112824 h 67"/>
                <a:gd name="T104" fmla="*/ 176580 w 24"/>
                <a:gd name="T105" fmla="*/ 164589 h 67"/>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24"/>
                <a:gd name="T160" fmla="*/ 0 h 67"/>
                <a:gd name="T161" fmla="*/ 24 w 24"/>
                <a:gd name="T162" fmla="*/ 67 h 67"/>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24" h="67">
                  <a:moveTo>
                    <a:pt x="19" y="9"/>
                  </a:moveTo>
                  <a:cubicBezTo>
                    <a:pt x="24" y="9"/>
                    <a:pt x="24" y="9"/>
                    <a:pt x="24" y="9"/>
                  </a:cubicBezTo>
                  <a:cubicBezTo>
                    <a:pt x="24" y="4"/>
                    <a:pt x="24" y="4"/>
                    <a:pt x="24" y="4"/>
                  </a:cubicBezTo>
                  <a:cubicBezTo>
                    <a:pt x="19" y="4"/>
                    <a:pt x="19" y="4"/>
                    <a:pt x="19" y="4"/>
                  </a:cubicBezTo>
                  <a:cubicBezTo>
                    <a:pt x="19" y="0"/>
                    <a:pt x="19" y="0"/>
                    <a:pt x="19" y="0"/>
                  </a:cubicBezTo>
                  <a:cubicBezTo>
                    <a:pt x="17" y="0"/>
                    <a:pt x="17" y="0"/>
                    <a:pt x="17" y="0"/>
                  </a:cubicBezTo>
                  <a:cubicBezTo>
                    <a:pt x="17" y="4"/>
                    <a:pt x="17" y="4"/>
                    <a:pt x="17" y="4"/>
                  </a:cubicBezTo>
                  <a:cubicBezTo>
                    <a:pt x="7" y="4"/>
                    <a:pt x="7" y="4"/>
                    <a:pt x="7" y="4"/>
                  </a:cubicBezTo>
                  <a:cubicBezTo>
                    <a:pt x="7" y="0"/>
                    <a:pt x="7" y="0"/>
                    <a:pt x="7" y="0"/>
                  </a:cubicBezTo>
                  <a:cubicBezTo>
                    <a:pt x="5" y="0"/>
                    <a:pt x="5" y="0"/>
                    <a:pt x="5" y="0"/>
                  </a:cubicBezTo>
                  <a:cubicBezTo>
                    <a:pt x="5" y="4"/>
                    <a:pt x="5" y="4"/>
                    <a:pt x="5" y="4"/>
                  </a:cubicBezTo>
                  <a:cubicBezTo>
                    <a:pt x="0" y="4"/>
                    <a:pt x="0" y="4"/>
                    <a:pt x="0" y="4"/>
                  </a:cubicBezTo>
                  <a:cubicBezTo>
                    <a:pt x="0" y="9"/>
                    <a:pt x="0" y="9"/>
                    <a:pt x="0" y="9"/>
                  </a:cubicBezTo>
                  <a:cubicBezTo>
                    <a:pt x="5" y="9"/>
                    <a:pt x="5" y="9"/>
                    <a:pt x="5" y="9"/>
                  </a:cubicBezTo>
                  <a:cubicBezTo>
                    <a:pt x="5" y="13"/>
                    <a:pt x="5" y="13"/>
                    <a:pt x="5" y="13"/>
                  </a:cubicBezTo>
                  <a:cubicBezTo>
                    <a:pt x="0" y="13"/>
                    <a:pt x="0" y="13"/>
                    <a:pt x="0" y="13"/>
                  </a:cubicBezTo>
                  <a:cubicBezTo>
                    <a:pt x="0" y="18"/>
                    <a:pt x="0" y="18"/>
                    <a:pt x="0" y="18"/>
                  </a:cubicBezTo>
                  <a:cubicBezTo>
                    <a:pt x="5" y="18"/>
                    <a:pt x="5" y="18"/>
                    <a:pt x="5" y="18"/>
                  </a:cubicBezTo>
                  <a:cubicBezTo>
                    <a:pt x="5" y="21"/>
                    <a:pt x="5" y="21"/>
                    <a:pt x="5" y="21"/>
                  </a:cubicBezTo>
                  <a:cubicBezTo>
                    <a:pt x="5" y="22"/>
                    <a:pt x="5" y="22"/>
                    <a:pt x="5" y="22"/>
                  </a:cubicBezTo>
                  <a:cubicBezTo>
                    <a:pt x="3" y="22"/>
                    <a:pt x="3" y="22"/>
                    <a:pt x="3" y="22"/>
                  </a:cubicBezTo>
                  <a:cubicBezTo>
                    <a:pt x="0" y="22"/>
                    <a:pt x="0" y="22"/>
                    <a:pt x="0" y="22"/>
                  </a:cubicBezTo>
                  <a:cubicBezTo>
                    <a:pt x="0" y="25"/>
                    <a:pt x="0" y="25"/>
                    <a:pt x="0" y="25"/>
                  </a:cubicBezTo>
                  <a:cubicBezTo>
                    <a:pt x="0" y="27"/>
                    <a:pt x="0" y="27"/>
                    <a:pt x="0" y="27"/>
                  </a:cubicBezTo>
                  <a:cubicBezTo>
                    <a:pt x="5" y="27"/>
                    <a:pt x="5" y="27"/>
                    <a:pt x="5" y="27"/>
                  </a:cubicBezTo>
                  <a:cubicBezTo>
                    <a:pt x="5" y="31"/>
                    <a:pt x="5" y="31"/>
                    <a:pt x="5" y="31"/>
                  </a:cubicBezTo>
                  <a:cubicBezTo>
                    <a:pt x="0" y="31"/>
                    <a:pt x="0" y="31"/>
                    <a:pt x="0" y="31"/>
                  </a:cubicBezTo>
                  <a:cubicBezTo>
                    <a:pt x="0" y="36"/>
                    <a:pt x="0" y="36"/>
                    <a:pt x="0" y="36"/>
                  </a:cubicBezTo>
                  <a:cubicBezTo>
                    <a:pt x="5" y="36"/>
                    <a:pt x="5" y="36"/>
                    <a:pt x="5" y="36"/>
                  </a:cubicBezTo>
                  <a:cubicBezTo>
                    <a:pt x="5" y="40"/>
                    <a:pt x="5" y="40"/>
                    <a:pt x="5" y="40"/>
                  </a:cubicBezTo>
                  <a:cubicBezTo>
                    <a:pt x="0" y="40"/>
                    <a:pt x="0" y="40"/>
                    <a:pt x="0" y="40"/>
                  </a:cubicBezTo>
                  <a:cubicBezTo>
                    <a:pt x="0" y="45"/>
                    <a:pt x="0" y="45"/>
                    <a:pt x="0" y="45"/>
                  </a:cubicBezTo>
                  <a:cubicBezTo>
                    <a:pt x="5" y="45"/>
                    <a:pt x="5" y="45"/>
                    <a:pt x="5" y="45"/>
                  </a:cubicBezTo>
                  <a:cubicBezTo>
                    <a:pt x="5" y="49"/>
                    <a:pt x="5" y="49"/>
                    <a:pt x="5" y="49"/>
                  </a:cubicBezTo>
                  <a:cubicBezTo>
                    <a:pt x="0" y="49"/>
                    <a:pt x="0" y="49"/>
                    <a:pt x="0" y="49"/>
                  </a:cubicBezTo>
                  <a:cubicBezTo>
                    <a:pt x="0" y="54"/>
                    <a:pt x="0" y="54"/>
                    <a:pt x="0" y="54"/>
                  </a:cubicBezTo>
                  <a:cubicBezTo>
                    <a:pt x="5" y="54"/>
                    <a:pt x="5" y="54"/>
                    <a:pt x="5" y="54"/>
                  </a:cubicBezTo>
                  <a:cubicBezTo>
                    <a:pt x="5" y="58"/>
                    <a:pt x="5" y="58"/>
                    <a:pt x="5" y="58"/>
                  </a:cubicBezTo>
                  <a:cubicBezTo>
                    <a:pt x="0" y="58"/>
                    <a:pt x="0" y="58"/>
                    <a:pt x="0" y="58"/>
                  </a:cubicBezTo>
                  <a:cubicBezTo>
                    <a:pt x="0" y="63"/>
                    <a:pt x="0" y="63"/>
                    <a:pt x="0" y="63"/>
                  </a:cubicBezTo>
                  <a:cubicBezTo>
                    <a:pt x="5" y="63"/>
                    <a:pt x="5" y="63"/>
                    <a:pt x="5" y="63"/>
                  </a:cubicBezTo>
                  <a:cubicBezTo>
                    <a:pt x="5" y="67"/>
                    <a:pt x="5" y="67"/>
                    <a:pt x="5" y="67"/>
                  </a:cubicBezTo>
                  <a:cubicBezTo>
                    <a:pt x="7" y="67"/>
                    <a:pt x="7" y="67"/>
                    <a:pt x="7" y="67"/>
                  </a:cubicBezTo>
                  <a:cubicBezTo>
                    <a:pt x="7" y="63"/>
                    <a:pt x="7" y="63"/>
                    <a:pt x="7" y="63"/>
                  </a:cubicBezTo>
                  <a:cubicBezTo>
                    <a:pt x="17" y="63"/>
                    <a:pt x="17" y="63"/>
                    <a:pt x="17" y="63"/>
                  </a:cubicBezTo>
                  <a:cubicBezTo>
                    <a:pt x="17" y="67"/>
                    <a:pt x="17" y="67"/>
                    <a:pt x="17" y="67"/>
                  </a:cubicBezTo>
                  <a:cubicBezTo>
                    <a:pt x="19" y="67"/>
                    <a:pt x="19" y="67"/>
                    <a:pt x="19" y="67"/>
                  </a:cubicBezTo>
                  <a:cubicBezTo>
                    <a:pt x="19" y="63"/>
                    <a:pt x="19" y="63"/>
                    <a:pt x="19" y="63"/>
                  </a:cubicBezTo>
                  <a:cubicBezTo>
                    <a:pt x="24" y="63"/>
                    <a:pt x="24" y="63"/>
                    <a:pt x="24" y="63"/>
                  </a:cubicBezTo>
                  <a:cubicBezTo>
                    <a:pt x="24" y="58"/>
                    <a:pt x="24" y="58"/>
                    <a:pt x="24" y="58"/>
                  </a:cubicBezTo>
                  <a:cubicBezTo>
                    <a:pt x="19" y="58"/>
                    <a:pt x="19" y="58"/>
                    <a:pt x="19" y="58"/>
                  </a:cubicBezTo>
                  <a:cubicBezTo>
                    <a:pt x="19" y="54"/>
                    <a:pt x="19" y="54"/>
                    <a:pt x="19" y="54"/>
                  </a:cubicBezTo>
                  <a:cubicBezTo>
                    <a:pt x="24" y="54"/>
                    <a:pt x="24" y="54"/>
                    <a:pt x="24" y="54"/>
                  </a:cubicBezTo>
                  <a:cubicBezTo>
                    <a:pt x="24" y="49"/>
                    <a:pt x="24" y="49"/>
                    <a:pt x="24" y="49"/>
                  </a:cubicBezTo>
                  <a:cubicBezTo>
                    <a:pt x="19" y="49"/>
                    <a:pt x="19" y="49"/>
                    <a:pt x="19" y="49"/>
                  </a:cubicBezTo>
                  <a:cubicBezTo>
                    <a:pt x="19" y="45"/>
                    <a:pt x="19" y="45"/>
                    <a:pt x="19" y="45"/>
                  </a:cubicBezTo>
                  <a:cubicBezTo>
                    <a:pt x="24" y="45"/>
                    <a:pt x="24" y="45"/>
                    <a:pt x="24" y="45"/>
                  </a:cubicBezTo>
                  <a:cubicBezTo>
                    <a:pt x="24" y="40"/>
                    <a:pt x="24" y="40"/>
                    <a:pt x="24" y="40"/>
                  </a:cubicBezTo>
                  <a:cubicBezTo>
                    <a:pt x="19" y="40"/>
                    <a:pt x="19" y="40"/>
                    <a:pt x="19" y="40"/>
                  </a:cubicBezTo>
                  <a:cubicBezTo>
                    <a:pt x="19" y="36"/>
                    <a:pt x="19" y="36"/>
                    <a:pt x="19" y="36"/>
                  </a:cubicBezTo>
                  <a:cubicBezTo>
                    <a:pt x="24" y="36"/>
                    <a:pt x="24" y="36"/>
                    <a:pt x="24" y="36"/>
                  </a:cubicBezTo>
                  <a:cubicBezTo>
                    <a:pt x="24" y="31"/>
                    <a:pt x="24" y="31"/>
                    <a:pt x="24" y="31"/>
                  </a:cubicBezTo>
                  <a:cubicBezTo>
                    <a:pt x="19" y="31"/>
                    <a:pt x="19" y="31"/>
                    <a:pt x="19" y="31"/>
                  </a:cubicBezTo>
                  <a:cubicBezTo>
                    <a:pt x="19" y="27"/>
                    <a:pt x="19" y="27"/>
                    <a:pt x="19" y="27"/>
                  </a:cubicBezTo>
                  <a:cubicBezTo>
                    <a:pt x="24" y="27"/>
                    <a:pt x="24" y="27"/>
                    <a:pt x="24" y="27"/>
                  </a:cubicBezTo>
                  <a:cubicBezTo>
                    <a:pt x="24" y="22"/>
                    <a:pt x="24" y="22"/>
                    <a:pt x="24" y="22"/>
                  </a:cubicBezTo>
                  <a:cubicBezTo>
                    <a:pt x="19" y="22"/>
                    <a:pt x="19" y="22"/>
                    <a:pt x="19" y="22"/>
                  </a:cubicBezTo>
                  <a:cubicBezTo>
                    <a:pt x="19" y="18"/>
                    <a:pt x="19" y="18"/>
                    <a:pt x="19" y="18"/>
                  </a:cubicBezTo>
                  <a:cubicBezTo>
                    <a:pt x="24" y="18"/>
                    <a:pt x="24" y="18"/>
                    <a:pt x="24" y="18"/>
                  </a:cubicBezTo>
                  <a:cubicBezTo>
                    <a:pt x="24" y="13"/>
                    <a:pt x="24" y="13"/>
                    <a:pt x="24" y="13"/>
                  </a:cubicBezTo>
                  <a:cubicBezTo>
                    <a:pt x="19" y="13"/>
                    <a:pt x="19" y="13"/>
                    <a:pt x="19" y="13"/>
                  </a:cubicBezTo>
                  <a:cubicBezTo>
                    <a:pt x="19" y="11"/>
                    <a:pt x="19" y="11"/>
                    <a:pt x="19" y="11"/>
                  </a:cubicBezTo>
                  <a:lnTo>
                    <a:pt x="19" y="9"/>
                  </a:lnTo>
                  <a:close/>
                  <a:moveTo>
                    <a:pt x="17" y="58"/>
                  </a:moveTo>
                  <a:cubicBezTo>
                    <a:pt x="7" y="58"/>
                    <a:pt x="7" y="58"/>
                    <a:pt x="7" y="58"/>
                  </a:cubicBezTo>
                  <a:cubicBezTo>
                    <a:pt x="7" y="54"/>
                    <a:pt x="7" y="54"/>
                    <a:pt x="7" y="54"/>
                  </a:cubicBezTo>
                  <a:cubicBezTo>
                    <a:pt x="17" y="54"/>
                    <a:pt x="17" y="54"/>
                    <a:pt x="17" y="54"/>
                  </a:cubicBezTo>
                  <a:lnTo>
                    <a:pt x="17" y="58"/>
                  </a:lnTo>
                  <a:close/>
                  <a:moveTo>
                    <a:pt x="17" y="49"/>
                  </a:moveTo>
                  <a:cubicBezTo>
                    <a:pt x="7" y="49"/>
                    <a:pt x="7" y="49"/>
                    <a:pt x="7" y="49"/>
                  </a:cubicBezTo>
                  <a:cubicBezTo>
                    <a:pt x="7" y="45"/>
                    <a:pt x="7" y="45"/>
                    <a:pt x="7" y="45"/>
                  </a:cubicBezTo>
                  <a:cubicBezTo>
                    <a:pt x="17" y="45"/>
                    <a:pt x="17" y="45"/>
                    <a:pt x="17" y="45"/>
                  </a:cubicBezTo>
                  <a:lnTo>
                    <a:pt x="17" y="49"/>
                  </a:lnTo>
                  <a:close/>
                  <a:moveTo>
                    <a:pt x="17" y="40"/>
                  </a:moveTo>
                  <a:cubicBezTo>
                    <a:pt x="7" y="40"/>
                    <a:pt x="7" y="40"/>
                    <a:pt x="7" y="40"/>
                  </a:cubicBezTo>
                  <a:cubicBezTo>
                    <a:pt x="7" y="36"/>
                    <a:pt x="7" y="36"/>
                    <a:pt x="7" y="36"/>
                  </a:cubicBezTo>
                  <a:cubicBezTo>
                    <a:pt x="17" y="36"/>
                    <a:pt x="17" y="36"/>
                    <a:pt x="17" y="36"/>
                  </a:cubicBezTo>
                  <a:lnTo>
                    <a:pt x="17" y="40"/>
                  </a:lnTo>
                  <a:close/>
                  <a:moveTo>
                    <a:pt x="17" y="31"/>
                  </a:moveTo>
                  <a:cubicBezTo>
                    <a:pt x="7" y="31"/>
                    <a:pt x="7" y="31"/>
                    <a:pt x="7" y="31"/>
                  </a:cubicBezTo>
                  <a:cubicBezTo>
                    <a:pt x="7" y="27"/>
                    <a:pt x="7" y="27"/>
                    <a:pt x="7" y="27"/>
                  </a:cubicBezTo>
                  <a:cubicBezTo>
                    <a:pt x="17" y="27"/>
                    <a:pt x="17" y="27"/>
                    <a:pt x="17" y="27"/>
                  </a:cubicBezTo>
                  <a:lnTo>
                    <a:pt x="17" y="31"/>
                  </a:lnTo>
                  <a:close/>
                  <a:moveTo>
                    <a:pt x="17" y="22"/>
                  </a:moveTo>
                  <a:cubicBezTo>
                    <a:pt x="7" y="22"/>
                    <a:pt x="7" y="22"/>
                    <a:pt x="7" y="22"/>
                  </a:cubicBezTo>
                  <a:cubicBezTo>
                    <a:pt x="7" y="19"/>
                    <a:pt x="7" y="19"/>
                    <a:pt x="7" y="19"/>
                  </a:cubicBezTo>
                  <a:cubicBezTo>
                    <a:pt x="7" y="18"/>
                    <a:pt x="7" y="18"/>
                    <a:pt x="7" y="18"/>
                  </a:cubicBezTo>
                  <a:cubicBezTo>
                    <a:pt x="9" y="18"/>
                    <a:pt x="9" y="18"/>
                    <a:pt x="9" y="18"/>
                  </a:cubicBezTo>
                  <a:cubicBezTo>
                    <a:pt x="17" y="18"/>
                    <a:pt x="17" y="18"/>
                    <a:pt x="17" y="18"/>
                  </a:cubicBezTo>
                  <a:lnTo>
                    <a:pt x="17" y="22"/>
                  </a:lnTo>
                  <a:close/>
                  <a:moveTo>
                    <a:pt x="16" y="13"/>
                  </a:moveTo>
                  <a:cubicBezTo>
                    <a:pt x="7" y="13"/>
                    <a:pt x="7" y="13"/>
                    <a:pt x="7" y="13"/>
                  </a:cubicBezTo>
                  <a:cubicBezTo>
                    <a:pt x="7" y="9"/>
                    <a:pt x="7" y="9"/>
                    <a:pt x="7" y="9"/>
                  </a:cubicBezTo>
                  <a:cubicBezTo>
                    <a:pt x="17" y="9"/>
                    <a:pt x="17" y="9"/>
                    <a:pt x="17" y="9"/>
                  </a:cubicBezTo>
                  <a:cubicBezTo>
                    <a:pt x="17" y="12"/>
                    <a:pt x="17" y="12"/>
                    <a:pt x="17" y="12"/>
                  </a:cubicBezTo>
                  <a:cubicBezTo>
                    <a:pt x="16" y="13"/>
                    <a:pt x="16" y="13"/>
                    <a:pt x="16" y="13"/>
                  </a:cubicBezTo>
                </a:path>
              </a:pathLst>
            </a:custGeom>
            <a:solidFill>
              <a:srgbClr val="2239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sp>
          <p:nvSpPr>
            <p:cNvPr id="22581" name="Oval 1298"/>
            <p:cNvSpPr>
              <a:spLocks noChangeArrowheads="1"/>
            </p:cNvSpPr>
            <p:nvPr/>
          </p:nvSpPr>
          <p:spPr bwMode="gray">
            <a:xfrm>
              <a:off x="6872" y="3044"/>
              <a:ext cx="292" cy="293"/>
            </a:xfrm>
            <a:prstGeom prst="ellipse">
              <a:avLst/>
            </a:prstGeom>
            <a:noFill/>
            <a:ln w="41275">
              <a:solidFill>
                <a:srgbClr val="76B043"/>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a:solidFill>
                  <a:prstClr val="black"/>
                </a:solidFill>
                <a:cs typeface="Arial" pitchFamily="34" charset="0"/>
              </a:endParaRPr>
            </a:p>
          </p:txBody>
        </p:sp>
      </p:grpSp>
      <p:grpSp>
        <p:nvGrpSpPr>
          <p:cNvPr id="22562" name="Group 1332"/>
          <p:cNvGrpSpPr>
            <a:grpSpLocks/>
          </p:cNvGrpSpPr>
          <p:nvPr/>
        </p:nvGrpSpPr>
        <p:grpSpPr bwMode="auto">
          <a:xfrm>
            <a:off x="5993610" y="3415804"/>
            <a:ext cx="648000" cy="648000"/>
            <a:chOff x="5546" y="1853"/>
            <a:chExt cx="293" cy="293"/>
          </a:xfrm>
        </p:grpSpPr>
        <p:sp>
          <p:nvSpPr>
            <p:cNvPr id="22576" name="Oval 1329"/>
            <p:cNvSpPr>
              <a:spLocks noChangeArrowheads="1"/>
            </p:cNvSpPr>
            <p:nvPr/>
          </p:nvSpPr>
          <p:spPr bwMode="gray">
            <a:xfrm>
              <a:off x="5546" y="1853"/>
              <a:ext cx="293" cy="293"/>
            </a:xfrm>
            <a:prstGeom prst="ellipse">
              <a:avLst/>
            </a:prstGeom>
            <a:solidFill>
              <a:srgbClr val="B1D3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tLang="en-US">
                <a:solidFill>
                  <a:prstClr val="black"/>
                </a:solidFill>
                <a:cs typeface="Arial" pitchFamily="34" charset="0"/>
              </a:endParaRPr>
            </a:p>
          </p:txBody>
        </p:sp>
        <p:sp>
          <p:nvSpPr>
            <p:cNvPr id="22577" name="Oval 1330"/>
            <p:cNvSpPr>
              <a:spLocks noChangeArrowheads="1"/>
            </p:cNvSpPr>
            <p:nvPr/>
          </p:nvSpPr>
          <p:spPr bwMode="gray">
            <a:xfrm>
              <a:off x="5546" y="1853"/>
              <a:ext cx="293" cy="293"/>
            </a:xfrm>
            <a:prstGeom prst="ellipse">
              <a:avLst/>
            </a:prstGeom>
            <a:noFill/>
            <a:ln w="4127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a:solidFill>
                  <a:prstClr val="black"/>
                </a:solidFill>
                <a:cs typeface="Arial" pitchFamily="34" charset="0"/>
              </a:endParaRPr>
            </a:p>
          </p:txBody>
        </p:sp>
        <p:sp>
          <p:nvSpPr>
            <p:cNvPr id="22578" name="Freeform 1331"/>
            <p:cNvSpPr>
              <a:spLocks noEditPoints="1"/>
            </p:cNvSpPr>
            <p:nvPr/>
          </p:nvSpPr>
          <p:spPr bwMode="gray">
            <a:xfrm>
              <a:off x="5624" y="1898"/>
              <a:ext cx="137" cy="204"/>
            </a:xfrm>
            <a:custGeom>
              <a:avLst/>
              <a:gdLst>
                <a:gd name="T0" fmla="*/ 730664 w 58"/>
                <a:gd name="T1" fmla="*/ 439860 h 86"/>
                <a:gd name="T2" fmla="*/ 647280 w 58"/>
                <a:gd name="T3" fmla="*/ 263679 h 86"/>
                <a:gd name="T4" fmla="*/ 507873 w 58"/>
                <a:gd name="T5" fmla="*/ 308884 h 86"/>
                <a:gd name="T6" fmla="*/ 507873 w 58"/>
                <a:gd name="T7" fmla="*/ 389996 h 86"/>
                <a:gd name="T8" fmla="*/ 448821 w 58"/>
                <a:gd name="T9" fmla="*/ 468213 h 86"/>
                <a:gd name="T10" fmla="*/ 318020 w 58"/>
                <a:gd name="T11" fmla="*/ 468213 h 86"/>
                <a:gd name="T12" fmla="*/ 242440 w 58"/>
                <a:gd name="T13" fmla="*/ 372658 h 86"/>
                <a:gd name="T14" fmla="*/ 215012 w 58"/>
                <a:gd name="T15" fmla="*/ 292894 h 86"/>
                <a:gd name="T16" fmla="*/ 114499 w 58"/>
                <a:gd name="T17" fmla="*/ 242658 h 86"/>
                <a:gd name="T18" fmla="*/ 48474 w 58"/>
                <a:gd name="T19" fmla="*/ 308884 h 86"/>
                <a:gd name="T20" fmla="*/ 11454 w 58"/>
                <a:gd name="T21" fmla="*/ 497399 h 86"/>
                <a:gd name="T22" fmla="*/ 63906 w 58"/>
                <a:gd name="T23" fmla="*/ 670745 h 86"/>
                <a:gd name="T24" fmla="*/ 63906 w 58"/>
                <a:gd name="T25" fmla="*/ 710855 h 86"/>
                <a:gd name="T26" fmla="*/ 63906 w 58"/>
                <a:gd name="T27" fmla="*/ 1072461 h 86"/>
                <a:gd name="T28" fmla="*/ 130958 w 58"/>
                <a:gd name="T29" fmla="*/ 1150664 h 86"/>
                <a:gd name="T30" fmla="*/ 178523 w 58"/>
                <a:gd name="T31" fmla="*/ 1072461 h 86"/>
                <a:gd name="T32" fmla="*/ 178523 w 58"/>
                <a:gd name="T33" fmla="*/ 732702 h 86"/>
                <a:gd name="T34" fmla="*/ 178523 w 58"/>
                <a:gd name="T35" fmla="*/ 525355 h 86"/>
                <a:gd name="T36" fmla="*/ 292493 w 58"/>
                <a:gd name="T37" fmla="*/ 587378 h 86"/>
                <a:gd name="T38" fmla="*/ 329473 w 58"/>
                <a:gd name="T39" fmla="*/ 575607 h 86"/>
                <a:gd name="T40" fmla="*/ 393374 w 58"/>
                <a:gd name="T41" fmla="*/ 587378 h 86"/>
                <a:gd name="T42" fmla="*/ 551482 w 58"/>
                <a:gd name="T43" fmla="*/ 525355 h 86"/>
                <a:gd name="T44" fmla="*/ 562881 w 58"/>
                <a:gd name="T45" fmla="*/ 604288 h 86"/>
                <a:gd name="T46" fmla="*/ 562881 w 58"/>
                <a:gd name="T47" fmla="*/ 1072461 h 86"/>
                <a:gd name="T48" fmla="*/ 611197 w 58"/>
                <a:gd name="T49" fmla="*/ 1150664 h 86"/>
                <a:gd name="T50" fmla="*/ 675282 w 58"/>
                <a:gd name="T51" fmla="*/ 1081413 h 86"/>
                <a:gd name="T52" fmla="*/ 675282 w 58"/>
                <a:gd name="T53" fmla="*/ 778004 h 86"/>
                <a:gd name="T54" fmla="*/ 714205 w 58"/>
                <a:gd name="T55" fmla="*/ 625471 h 86"/>
                <a:gd name="T56" fmla="*/ 730664 w 58"/>
                <a:gd name="T57" fmla="*/ 587378 h 86"/>
                <a:gd name="T58" fmla="*/ 730664 w 58"/>
                <a:gd name="T59" fmla="*/ 439860 h 86"/>
                <a:gd name="T60" fmla="*/ 507873 w 58"/>
                <a:gd name="T61" fmla="*/ 213424 h 86"/>
                <a:gd name="T62" fmla="*/ 626853 w 58"/>
                <a:gd name="T63" fmla="*/ 107394 h 86"/>
                <a:gd name="T64" fmla="*/ 507873 w 58"/>
                <a:gd name="T65" fmla="*/ 0 h 86"/>
                <a:gd name="T66" fmla="*/ 411997 w 58"/>
                <a:gd name="T67" fmla="*/ 107394 h 86"/>
                <a:gd name="T68" fmla="*/ 507873 w 58"/>
                <a:gd name="T69" fmla="*/ 213424 h 86"/>
                <a:gd name="T70" fmla="*/ 233474 w 58"/>
                <a:gd name="T71" fmla="*/ 213424 h 86"/>
                <a:gd name="T72" fmla="*/ 329473 w 58"/>
                <a:gd name="T73" fmla="*/ 107394 h 86"/>
                <a:gd name="T74" fmla="*/ 233474 w 58"/>
                <a:gd name="T75" fmla="*/ 0 h 86"/>
                <a:gd name="T76" fmla="*/ 130958 w 58"/>
                <a:gd name="T77" fmla="*/ 107394 h 86"/>
                <a:gd name="T78" fmla="*/ 233474 w 58"/>
                <a:gd name="T79" fmla="*/ 213424 h 8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58"/>
                <a:gd name="T121" fmla="*/ 0 h 86"/>
                <a:gd name="T122" fmla="*/ 58 w 58"/>
                <a:gd name="T123" fmla="*/ 86 h 8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58" h="86">
                  <a:moveTo>
                    <a:pt x="57" y="33"/>
                  </a:moveTo>
                  <a:cubicBezTo>
                    <a:pt x="55" y="28"/>
                    <a:pt x="54" y="23"/>
                    <a:pt x="51" y="20"/>
                  </a:cubicBezTo>
                  <a:cubicBezTo>
                    <a:pt x="47" y="15"/>
                    <a:pt x="42" y="17"/>
                    <a:pt x="40" y="23"/>
                  </a:cubicBezTo>
                  <a:cubicBezTo>
                    <a:pt x="40" y="25"/>
                    <a:pt x="39" y="27"/>
                    <a:pt x="40" y="29"/>
                  </a:cubicBezTo>
                  <a:cubicBezTo>
                    <a:pt x="40" y="32"/>
                    <a:pt x="38" y="34"/>
                    <a:pt x="35" y="35"/>
                  </a:cubicBezTo>
                  <a:cubicBezTo>
                    <a:pt x="32" y="35"/>
                    <a:pt x="28" y="36"/>
                    <a:pt x="25" y="35"/>
                  </a:cubicBezTo>
                  <a:cubicBezTo>
                    <a:pt x="22" y="35"/>
                    <a:pt x="18" y="33"/>
                    <a:pt x="19" y="28"/>
                  </a:cubicBezTo>
                  <a:cubicBezTo>
                    <a:pt x="19" y="26"/>
                    <a:pt x="18" y="24"/>
                    <a:pt x="17" y="22"/>
                  </a:cubicBezTo>
                  <a:cubicBezTo>
                    <a:pt x="16" y="18"/>
                    <a:pt x="13" y="16"/>
                    <a:pt x="9" y="18"/>
                  </a:cubicBezTo>
                  <a:cubicBezTo>
                    <a:pt x="7" y="19"/>
                    <a:pt x="5" y="21"/>
                    <a:pt x="4" y="23"/>
                  </a:cubicBezTo>
                  <a:cubicBezTo>
                    <a:pt x="3" y="28"/>
                    <a:pt x="1" y="32"/>
                    <a:pt x="1" y="37"/>
                  </a:cubicBezTo>
                  <a:cubicBezTo>
                    <a:pt x="0" y="41"/>
                    <a:pt x="0" y="46"/>
                    <a:pt x="5" y="50"/>
                  </a:cubicBezTo>
                  <a:cubicBezTo>
                    <a:pt x="5" y="50"/>
                    <a:pt x="5" y="52"/>
                    <a:pt x="5" y="53"/>
                  </a:cubicBezTo>
                  <a:cubicBezTo>
                    <a:pt x="5" y="62"/>
                    <a:pt x="5" y="71"/>
                    <a:pt x="5" y="80"/>
                  </a:cubicBezTo>
                  <a:cubicBezTo>
                    <a:pt x="5" y="83"/>
                    <a:pt x="6" y="86"/>
                    <a:pt x="10" y="86"/>
                  </a:cubicBezTo>
                  <a:cubicBezTo>
                    <a:pt x="13" y="86"/>
                    <a:pt x="14" y="84"/>
                    <a:pt x="14" y="80"/>
                  </a:cubicBezTo>
                  <a:cubicBezTo>
                    <a:pt x="14" y="72"/>
                    <a:pt x="14" y="64"/>
                    <a:pt x="14" y="55"/>
                  </a:cubicBezTo>
                  <a:cubicBezTo>
                    <a:pt x="14" y="50"/>
                    <a:pt x="14" y="45"/>
                    <a:pt x="14" y="39"/>
                  </a:cubicBezTo>
                  <a:cubicBezTo>
                    <a:pt x="18" y="41"/>
                    <a:pt x="20" y="42"/>
                    <a:pt x="23" y="44"/>
                  </a:cubicBezTo>
                  <a:cubicBezTo>
                    <a:pt x="24" y="44"/>
                    <a:pt x="25" y="43"/>
                    <a:pt x="26" y="43"/>
                  </a:cubicBezTo>
                  <a:cubicBezTo>
                    <a:pt x="27" y="43"/>
                    <a:pt x="29" y="45"/>
                    <a:pt x="31" y="44"/>
                  </a:cubicBezTo>
                  <a:cubicBezTo>
                    <a:pt x="35" y="43"/>
                    <a:pt x="39" y="41"/>
                    <a:pt x="43" y="39"/>
                  </a:cubicBezTo>
                  <a:cubicBezTo>
                    <a:pt x="44" y="41"/>
                    <a:pt x="44" y="43"/>
                    <a:pt x="44" y="45"/>
                  </a:cubicBezTo>
                  <a:cubicBezTo>
                    <a:pt x="44" y="57"/>
                    <a:pt x="44" y="69"/>
                    <a:pt x="44" y="80"/>
                  </a:cubicBezTo>
                  <a:cubicBezTo>
                    <a:pt x="44" y="83"/>
                    <a:pt x="44" y="86"/>
                    <a:pt x="48" y="86"/>
                  </a:cubicBezTo>
                  <a:cubicBezTo>
                    <a:pt x="51" y="86"/>
                    <a:pt x="53" y="84"/>
                    <a:pt x="53" y="81"/>
                  </a:cubicBezTo>
                  <a:cubicBezTo>
                    <a:pt x="53" y="73"/>
                    <a:pt x="53" y="65"/>
                    <a:pt x="53" y="58"/>
                  </a:cubicBezTo>
                  <a:cubicBezTo>
                    <a:pt x="53" y="54"/>
                    <a:pt x="52" y="50"/>
                    <a:pt x="56" y="47"/>
                  </a:cubicBezTo>
                  <a:cubicBezTo>
                    <a:pt x="57" y="47"/>
                    <a:pt x="57" y="45"/>
                    <a:pt x="57" y="44"/>
                  </a:cubicBezTo>
                  <a:cubicBezTo>
                    <a:pt x="57" y="41"/>
                    <a:pt x="58" y="37"/>
                    <a:pt x="57" y="33"/>
                  </a:cubicBezTo>
                  <a:close/>
                  <a:moveTo>
                    <a:pt x="40" y="16"/>
                  </a:moveTo>
                  <a:cubicBezTo>
                    <a:pt x="45" y="16"/>
                    <a:pt x="49" y="13"/>
                    <a:pt x="49" y="8"/>
                  </a:cubicBezTo>
                  <a:cubicBezTo>
                    <a:pt x="49" y="4"/>
                    <a:pt x="45" y="0"/>
                    <a:pt x="40" y="0"/>
                  </a:cubicBezTo>
                  <a:cubicBezTo>
                    <a:pt x="36" y="0"/>
                    <a:pt x="32" y="4"/>
                    <a:pt x="32" y="8"/>
                  </a:cubicBezTo>
                  <a:cubicBezTo>
                    <a:pt x="32" y="13"/>
                    <a:pt x="36" y="16"/>
                    <a:pt x="40" y="16"/>
                  </a:cubicBezTo>
                  <a:close/>
                  <a:moveTo>
                    <a:pt x="18" y="16"/>
                  </a:moveTo>
                  <a:cubicBezTo>
                    <a:pt x="22" y="16"/>
                    <a:pt x="26" y="13"/>
                    <a:pt x="26" y="8"/>
                  </a:cubicBezTo>
                  <a:cubicBezTo>
                    <a:pt x="26" y="3"/>
                    <a:pt x="22" y="0"/>
                    <a:pt x="18" y="0"/>
                  </a:cubicBezTo>
                  <a:cubicBezTo>
                    <a:pt x="13" y="0"/>
                    <a:pt x="10" y="3"/>
                    <a:pt x="10" y="8"/>
                  </a:cubicBezTo>
                  <a:cubicBezTo>
                    <a:pt x="10" y="13"/>
                    <a:pt x="13" y="16"/>
                    <a:pt x="18" y="16"/>
                  </a:cubicBezTo>
                  <a:close/>
                </a:path>
              </a:pathLst>
            </a:custGeom>
            <a:solidFill>
              <a:srgbClr val="2239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grpSp>
      <p:grpSp>
        <p:nvGrpSpPr>
          <p:cNvPr id="22563" name="Group 1341"/>
          <p:cNvGrpSpPr>
            <a:grpSpLocks/>
          </p:cNvGrpSpPr>
          <p:nvPr/>
        </p:nvGrpSpPr>
        <p:grpSpPr bwMode="auto">
          <a:xfrm>
            <a:off x="5993610" y="2392873"/>
            <a:ext cx="648000" cy="648000"/>
            <a:chOff x="5937" y="1726"/>
            <a:chExt cx="294" cy="294"/>
          </a:xfrm>
        </p:grpSpPr>
        <p:sp>
          <p:nvSpPr>
            <p:cNvPr id="22573" name="Oval 1338"/>
            <p:cNvSpPr>
              <a:spLocks noChangeArrowheads="1"/>
            </p:cNvSpPr>
            <p:nvPr/>
          </p:nvSpPr>
          <p:spPr bwMode="gray">
            <a:xfrm>
              <a:off x="5937" y="1726"/>
              <a:ext cx="293" cy="293"/>
            </a:xfrm>
            <a:prstGeom prst="ellipse">
              <a:avLst/>
            </a:prstGeom>
            <a:solidFill>
              <a:srgbClr val="B1D3D4"/>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tLang="en-US">
                <a:solidFill>
                  <a:prstClr val="black"/>
                </a:solidFill>
                <a:cs typeface="Arial" pitchFamily="34" charset="0"/>
              </a:endParaRPr>
            </a:p>
          </p:txBody>
        </p:sp>
        <p:sp>
          <p:nvSpPr>
            <p:cNvPr id="22574" name="Oval 1339"/>
            <p:cNvSpPr>
              <a:spLocks noChangeArrowheads="1"/>
            </p:cNvSpPr>
            <p:nvPr/>
          </p:nvSpPr>
          <p:spPr bwMode="gray">
            <a:xfrm>
              <a:off x="5938" y="1727"/>
              <a:ext cx="293" cy="293"/>
            </a:xfrm>
            <a:prstGeom prst="ellipse">
              <a:avLst/>
            </a:prstGeom>
            <a:noFill/>
            <a:ln w="41275">
              <a:solidFill>
                <a:schemeClr val="accent2"/>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a:solidFill>
                  <a:prstClr val="black"/>
                </a:solidFill>
                <a:cs typeface="Arial" pitchFamily="34" charset="0"/>
              </a:endParaRPr>
            </a:p>
          </p:txBody>
        </p:sp>
        <p:sp>
          <p:nvSpPr>
            <p:cNvPr id="22575" name="Freeform 1340"/>
            <p:cNvSpPr>
              <a:spLocks noEditPoints="1"/>
            </p:cNvSpPr>
            <p:nvPr/>
          </p:nvSpPr>
          <p:spPr bwMode="gray">
            <a:xfrm>
              <a:off x="6028" y="1778"/>
              <a:ext cx="111" cy="189"/>
            </a:xfrm>
            <a:custGeom>
              <a:avLst/>
              <a:gdLst>
                <a:gd name="T0" fmla="*/ 599171 w 47"/>
                <a:gd name="T1" fmla="*/ 752173 h 80"/>
                <a:gd name="T2" fmla="*/ 495428 w 47"/>
                <a:gd name="T3" fmla="*/ 651166 h 80"/>
                <a:gd name="T4" fmla="*/ 468304 w 47"/>
                <a:gd name="T5" fmla="*/ 513411 h 80"/>
                <a:gd name="T6" fmla="*/ 409316 w 47"/>
                <a:gd name="T7" fmla="*/ 292773 h 80"/>
                <a:gd name="T8" fmla="*/ 292185 w 47"/>
                <a:gd name="T9" fmla="*/ 242740 h 80"/>
                <a:gd name="T10" fmla="*/ 178160 w 47"/>
                <a:gd name="T11" fmla="*/ 242740 h 80"/>
                <a:gd name="T12" fmla="*/ 75437 w 47"/>
                <a:gd name="T13" fmla="*/ 292773 h 80"/>
                <a:gd name="T14" fmla="*/ 0 w 47"/>
                <a:gd name="T15" fmla="*/ 564035 h 80"/>
                <a:gd name="T16" fmla="*/ 38519 w 47"/>
                <a:gd name="T17" fmla="*/ 627997 h 80"/>
                <a:gd name="T18" fmla="*/ 75437 w 47"/>
                <a:gd name="T19" fmla="*/ 564035 h 80"/>
                <a:gd name="T20" fmla="*/ 90970 w 47"/>
                <a:gd name="T21" fmla="*/ 460936 h 80"/>
                <a:gd name="T22" fmla="*/ 102349 w 47"/>
                <a:gd name="T23" fmla="*/ 373797 h 80"/>
                <a:gd name="T24" fmla="*/ 114325 w 47"/>
                <a:gd name="T25" fmla="*/ 385284 h 80"/>
                <a:gd name="T26" fmla="*/ 114325 w 47"/>
                <a:gd name="T27" fmla="*/ 449459 h 80"/>
                <a:gd name="T28" fmla="*/ 114325 w 47"/>
                <a:gd name="T29" fmla="*/ 930700 h 80"/>
                <a:gd name="T30" fmla="*/ 166408 w 47"/>
                <a:gd name="T31" fmla="*/ 1024848 h 80"/>
                <a:gd name="T32" fmla="*/ 233194 w 47"/>
                <a:gd name="T33" fmla="*/ 930700 h 80"/>
                <a:gd name="T34" fmla="*/ 233194 w 47"/>
                <a:gd name="T35" fmla="*/ 651166 h 80"/>
                <a:gd name="T36" fmla="*/ 233194 w 47"/>
                <a:gd name="T37" fmla="*/ 612386 h 80"/>
                <a:gd name="T38" fmla="*/ 241718 w 47"/>
                <a:gd name="T39" fmla="*/ 612386 h 80"/>
                <a:gd name="T40" fmla="*/ 241718 w 47"/>
                <a:gd name="T41" fmla="*/ 651166 h 80"/>
                <a:gd name="T42" fmla="*/ 241718 w 47"/>
                <a:gd name="T43" fmla="*/ 930700 h 80"/>
                <a:gd name="T44" fmla="*/ 253703 w 47"/>
                <a:gd name="T45" fmla="*/ 985843 h 80"/>
                <a:gd name="T46" fmla="*/ 308516 w 47"/>
                <a:gd name="T47" fmla="*/ 1012969 h 80"/>
                <a:gd name="T48" fmla="*/ 356060 w 47"/>
                <a:gd name="T49" fmla="*/ 974347 h 80"/>
                <a:gd name="T50" fmla="*/ 356060 w 47"/>
                <a:gd name="T51" fmla="*/ 921729 h 80"/>
                <a:gd name="T52" fmla="*/ 317540 w 47"/>
                <a:gd name="T53" fmla="*/ 921729 h 80"/>
                <a:gd name="T54" fmla="*/ 270002 w 47"/>
                <a:gd name="T55" fmla="*/ 871597 h 80"/>
                <a:gd name="T56" fmla="*/ 270002 w 47"/>
                <a:gd name="T57" fmla="*/ 742300 h 80"/>
                <a:gd name="T58" fmla="*/ 345479 w 47"/>
                <a:gd name="T59" fmla="*/ 651166 h 80"/>
                <a:gd name="T60" fmla="*/ 356060 w 47"/>
                <a:gd name="T61" fmla="*/ 639484 h 80"/>
                <a:gd name="T62" fmla="*/ 356060 w 47"/>
                <a:gd name="T63" fmla="*/ 385284 h 80"/>
                <a:gd name="T64" fmla="*/ 367504 w 47"/>
                <a:gd name="T65" fmla="*/ 666648 h 80"/>
                <a:gd name="T66" fmla="*/ 329013 w 47"/>
                <a:gd name="T67" fmla="*/ 666648 h 80"/>
                <a:gd name="T68" fmla="*/ 270002 w 47"/>
                <a:gd name="T69" fmla="*/ 715133 h 80"/>
                <a:gd name="T70" fmla="*/ 270002 w 47"/>
                <a:gd name="T71" fmla="*/ 871597 h 80"/>
                <a:gd name="T72" fmla="*/ 308516 w 47"/>
                <a:gd name="T73" fmla="*/ 910233 h 80"/>
                <a:gd name="T74" fmla="*/ 562227 w 47"/>
                <a:gd name="T75" fmla="*/ 910233 h 80"/>
                <a:gd name="T76" fmla="*/ 599171 w 47"/>
                <a:gd name="T77" fmla="*/ 871597 h 80"/>
                <a:gd name="T78" fmla="*/ 599171 w 47"/>
                <a:gd name="T79" fmla="*/ 752173 h 80"/>
                <a:gd name="T80" fmla="*/ 241718 w 47"/>
                <a:gd name="T81" fmla="*/ 552045 h 80"/>
                <a:gd name="T82" fmla="*/ 214844 w 47"/>
                <a:gd name="T83" fmla="*/ 318380 h 80"/>
                <a:gd name="T84" fmla="*/ 253703 w 47"/>
                <a:gd name="T85" fmla="*/ 329878 h 80"/>
                <a:gd name="T86" fmla="*/ 280740 w 47"/>
                <a:gd name="T87" fmla="*/ 488095 h 80"/>
                <a:gd name="T88" fmla="*/ 241718 w 47"/>
                <a:gd name="T89" fmla="*/ 552045 h 80"/>
                <a:gd name="T90" fmla="*/ 393006 w 47"/>
                <a:gd name="T91" fmla="*/ 651166 h 80"/>
                <a:gd name="T92" fmla="*/ 384327 w 47"/>
                <a:gd name="T93" fmla="*/ 639484 h 80"/>
                <a:gd name="T94" fmla="*/ 420761 w 47"/>
                <a:gd name="T95" fmla="*/ 627997 h 80"/>
                <a:gd name="T96" fmla="*/ 486905 w 47"/>
                <a:gd name="T97" fmla="*/ 651166 h 80"/>
                <a:gd name="T98" fmla="*/ 393006 w 47"/>
                <a:gd name="T99" fmla="*/ 651166 h 80"/>
                <a:gd name="T100" fmla="*/ 241718 w 47"/>
                <a:gd name="T101" fmla="*/ 206601 h 80"/>
                <a:gd name="T102" fmla="*/ 329013 w 47"/>
                <a:gd name="T103" fmla="*/ 102747 h 80"/>
                <a:gd name="T104" fmla="*/ 241718 w 47"/>
                <a:gd name="T105" fmla="*/ 0 h 80"/>
                <a:gd name="T106" fmla="*/ 139312 w 47"/>
                <a:gd name="T107" fmla="*/ 102747 h 80"/>
                <a:gd name="T108" fmla="*/ 241718 w 47"/>
                <a:gd name="T109" fmla="*/ 206601 h 8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47"/>
                <a:gd name="T166" fmla="*/ 0 h 80"/>
                <a:gd name="T167" fmla="*/ 47 w 47"/>
                <a:gd name="T168" fmla="*/ 80 h 80"/>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47" h="80">
                  <a:moveTo>
                    <a:pt x="47" y="59"/>
                  </a:moveTo>
                  <a:cubicBezTo>
                    <a:pt x="47" y="52"/>
                    <a:pt x="47" y="52"/>
                    <a:pt x="39" y="51"/>
                  </a:cubicBezTo>
                  <a:cubicBezTo>
                    <a:pt x="38" y="48"/>
                    <a:pt x="37" y="44"/>
                    <a:pt x="37" y="40"/>
                  </a:cubicBezTo>
                  <a:cubicBezTo>
                    <a:pt x="36" y="34"/>
                    <a:pt x="35" y="28"/>
                    <a:pt x="32" y="23"/>
                  </a:cubicBezTo>
                  <a:cubicBezTo>
                    <a:pt x="29" y="20"/>
                    <a:pt x="27" y="18"/>
                    <a:pt x="23" y="19"/>
                  </a:cubicBezTo>
                  <a:cubicBezTo>
                    <a:pt x="20" y="19"/>
                    <a:pt x="17" y="19"/>
                    <a:pt x="14" y="19"/>
                  </a:cubicBezTo>
                  <a:cubicBezTo>
                    <a:pt x="10" y="18"/>
                    <a:pt x="8" y="20"/>
                    <a:pt x="6" y="23"/>
                  </a:cubicBezTo>
                  <a:cubicBezTo>
                    <a:pt x="1" y="29"/>
                    <a:pt x="0" y="36"/>
                    <a:pt x="0" y="44"/>
                  </a:cubicBezTo>
                  <a:cubicBezTo>
                    <a:pt x="0" y="46"/>
                    <a:pt x="0" y="49"/>
                    <a:pt x="3" y="49"/>
                  </a:cubicBezTo>
                  <a:cubicBezTo>
                    <a:pt x="6" y="49"/>
                    <a:pt x="6" y="46"/>
                    <a:pt x="6" y="44"/>
                  </a:cubicBezTo>
                  <a:cubicBezTo>
                    <a:pt x="6" y="41"/>
                    <a:pt x="6" y="39"/>
                    <a:pt x="7" y="36"/>
                  </a:cubicBezTo>
                  <a:cubicBezTo>
                    <a:pt x="7" y="34"/>
                    <a:pt x="8" y="32"/>
                    <a:pt x="8" y="29"/>
                  </a:cubicBezTo>
                  <a:cubicBezTo>
                    <a:pt x="9" y="29"/>
                    <a:pt x="9" y="30"/>
                    <a:pt x="9" y="30"/>
                  </a:cubicBezTo>
                  <a:cubicBezTo>
                    <a:pt x="9" y="35"/>
                    <a:pt x="9" y="35"/>
                    <a:pt x="9" y="35"/>
                  </a:cubicBezTo>
                  <a:cubicBezTo>
                    <a:pt x="9" y="48"/>
                    <a:pt x="9" y="60"/>
                    <a:pt x="9" y="73"/>
                  </a:cubicBezTo>
                  <a:cubicBezTo>
                    <a:pt x="9" y="78"/>
                    <a:pt x="11" y="80"/>
                    <a:pt x="13" y="80"/>
                  </a:cubicBezTo>
                  <a:cubicBezTo>
                    <a:pt x="17" y="80"/>
                    <a:pt x="18" y="78"/>
                    <a:pt x="18" y="73"/>
                  </a:cubicBezTo>
                  <a:cubicBezTo>
                    <a:pt x="18" y="66"/>
                    <a:pt x="18" y="58"/>
                    <a:pt x="18" y="51"/>
                  </a:cubicBezTo>
                  <a:cubicBezTo>
                    <a:pt x="18" y="50"/>
                    <a:pt x="18" y="49"/>
                    <a:pt x="18" y="48"/>
                  </a:cubicBezTo>
                  <a:cubicBezTo>
                    <a:pt x="19" y="48"/>
                    <a:pt x="19" y="48"/>
                    <a:pt x="19" y="48"/>
                  </a:cubicBezTo>
                  <a:cubicBezTo>
                    <a:pt x="19" y="49"/>
                    <a:pt x="19" y="50"/>
                    <a:pt x="19" y="51"/>
                  </a:cubicBezTo>
                  <a:cubicBezTo>
                    <a:pt x="19" y="59"/>
                    <a:pt x="19" y="66"/>
                    <a:pt x="19" y="73"/>
                  </a:cubicBezTo>
                  <a:cubicBezTo>
                    <a:pt x="19" y="74"/>
                    <a:pt x="19" y="76"/>
                    <a:pt x="20" y="77"/>
                  </a:cubicBezTo>
                  <a:cubicBezTo>
                    <a:pt x="21" y="78"/>
                    <a:pt x="23" y="79"/>
                    <a:pt x="24" y="79"/>
                  </a:cubicBezTo>
                  <a:cubicBezTo>
                    <a:pt x="25" y="79"/>
                    <a:pt x="27" y="78"/>
                    <a:pt x="28" y="76"/>
                  </a:cubicBezTo>
                  <a:cubicBezTo>
                    <a:pt x="28" y="75"/>
                    <a:pt x="28" y="73"/>
                    <a:pt x="28" y="72"/>
                  </a:cubicBezTo>
                  <a:cubicBezTo>
                    <a:pt x="27" y="72"/>
                    <a:pt x="26" y="72"/>
                    <a:pt x="25" y="72"/>
                  </a:cubicBezTo>
                  <a:cubicBezTo>
                    <a:pt x="22" y="72"/>
                    <a:pt x="20" y="71"/>
                    <a:pt x="21" y="68"/>
                  </a:cubicBezTo>
                  <a:cubicBezTo>
                    <a:pt x="21" y="64"/>
                    <a:pt x="21" y="61"/>
                    <a:pt x="21" y="58"/>
                  </a:cubicBezTo>
                  <a:cubicBezTo>
                    <a:pt x="21" y="50"/>
                    <a:pt x="20" y="51"/>
                    <a:pt x="27" y="51"/>
                  </a:cubicBezTo>
                  <a:cubicBezTo>
                    <a:pt x="27" y="51"/>
                    <a:pt x="27" y="51"/>
                    <a:pt x="28" y="50"/>
                  </a:cubicBezTo>
                  <a:cubicBezTo>
                    <a:pt x="28" y="30"/>
                    <a:pt x="28" y="30"/>
                    <a:pt x="28" y="30"/>
                  </a:cubicBezTo>
                  <a:cubicBezTo>
                    <a:pt x="31" y="37"/>
                    <a:pt x="33" y="44"/>
                    <a:pt x="29" y="52"/>
                  </a:cubicBezTo>
                  <a:cubicBezTo>
                    <a:pt x="28" y="52"/>
                    <a:pt x="27" y="52"/>
                    <a:pt x="26" y="52"/>
                  </a:cubicBezTo>
                  <a:cubicBezTo>
                    <a:pt x="22" y="51"/>
                    <a:pt x="21" y="52"/>
                    <a:pt x="21" y="56"/>
                  </a:cubicBezTo>
                  <a:cubicBezTo>
                    <a:pt x="22" y="60"/>
                    <a:pt x="21" y="64"/>
                    <a:pt x="21" y="68"/>
                  </a:cubicBezTo>
                  <a:cubicBezTo>
                    <a:pt x="21" y="70"/>
                    <a:pt x="22" y="71"/>
                    <a:pt x="24" y="71"/>
                  </a:cubicBezTo>
                  <a:cubicBezTo>
                    <a:pt x="31" y="71"/>
                    <a:pt x="38" y="71"/>
                    <a:pt x="44" y="71"/>
                  </a:cubicBezTo>
                  <a:cubicBezTo>
                    <a:pt x="46" y="71"/>
                    <a:pt x="47" y="70"/>
                    <a:pt x="47" y="68"/>
                  </a:cubicBezTo>
                  <a:cubicBezTo>
                    <a:pt x="47" y="65"/>
                    <a:pt x="47" y="62"/>
                    <a:pt x="47" y="59"/>
                  </a:cubicBezTo>
                  <a:close/>
                  <a:moveTo>
                    <a:pt x="19" y="43"/>
                  </a:moveTo>
                  <a:cubicBezTo>
                    <a:pt x="13" y="37"/>
                    <a:pt x="18" y="31"/>
                    <a:pt x="17" y="25"/>
                  </a:cubicBezTo>
                  <a:cubicBezTo>
                    <a:pt x="18" y="25"/>
                    <a:pt x="20" y="26"/>
                    <a:pt x="20" y="26"/>
                  </a:cubicBezTo>
                  <a:cubicBezTo>
                    <a:pt x="21" y="30"/>
                    <a:pt x="22" y="34"/>
                    <a:pt x="22" y="38"/>
                  </a:cubicBezTo>
                  <a:cubicBezTo>
                    <a:pt x="22" y="40"/>
                    <a:pt x="20" y="41"/>
                    <a:pt x="19" y="43"/>
                  </a:cubicBezTo>
                  <a:close/>
                  <a:moveTo>
                    <a:pt x="31" y="51"/>
                  </a:moveTo>
                  <a:cubicBezTo>
                    <a:pt x="31" y="51"/>
                    <a:pt x="30" y="51"/>
                    <a:pt x="30" y="50"/>
                  </a:cubicBezTo>
                  <a:cubicBezTo>
                    <a:pt x="31" y="50"/>
                    <a:pt x="32" y="49"/>
                    <a:pt x="33" y="49"/>
                  </a:cubicBezTo>
                  <a:cubicBezTo>
                    <a:pt x="34" y="50"/>
                    <a:pt x="38" y="47"/>
                    <a:pt x="38" y="51"/>
                  </a:cubicBezTo>
                  <a:lnTo>
                    <a:pt x="31" y="51"/>
                  </a:lnTo>
                  <a:close/>
                  <a:moveTo>
                    <a:pt x="19" y="16"/>
                  </a:moveTo>
                  <a:cubicBezTo>
                    <a:pt x="23" y="16"/>
                    <a:pt x="26" y="12"/>
                    <a:pt x="26" y="8"/>
                  </a:cubicBezTo>
                  <a:cubicBezTo>
                    <a:pt x="26" y="4"/>
                    <a:pt x="23" y="0"/>
                    <a:pt x="19" y="0"/>
                  </a:cubicBezTo>
                  <a:cubicBezTo>
                    <a:pt x="15" y="0"/>
                    <a:pt x="11" y="4"/>
                    <a:pt x="11" y="8"/>
                  </a:cubicBezTo>
                  <a:cubicBezTo>
                    <a:pt x="11" y="13"/>
                    <a:pt x="15" y="16"/>
                    <a:pt x="19" y="16"/>
                  </a:cubicBezTo>
                  <a:close/>
                </a:path>
              </a:pathLst>
            </a:custGeom>
            <a:solidFill>
              <a:srgbClr val="2239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grpSp>
      <p:sp>
        <p:nvSpPr>
          <p:cNvPr id="22565" name="Oval 848"/>
          <p:cNvSpPr>
            <a:spLocks noChangeArrowheads="1"/>
          </p:cNvSpPr>
          <p:nvPr/>
        </p:nvSpPr>
        <p:spPr bwMode="gray">
          <a:xfrm>
            <a:off x="527845" y="2393007"/>
            <a:ext cx="647700" cy="647733"/>
          </a:xfrm>
          <a:prstGeom prst="ellipse">
            <a:avLst/>
          </a:prstGeom>
          <a:solidFill>
            <a:srgbClr val="FBDB88"/>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ltLang="en-US">
              <a:solidFill>
                <a:prstClr val="black"/>
              </a:solidFill>
              <a:cs typeface="Arial" pitchFamily="34" charset="0"/>
            </a:endParaRPr>
          </a:p>
        </p:txBody>
      </p:sp>
      <p:grpSp>
        <p:nvGrpSpPr>
          <p:cNvPr id="22566" name="Group 1315"/>
          <p:cNvGrpSpPr>
            <a:grpSpLocks/>
          </p:cNvGrpSpPr>
          <p:nvPr/>
        </p:nvGrpSpPr>
        <p:grpSpPr bwMode="auto">
          <a:xfrm>
            <a:off x="718347" y="2554816"/>
            <a:ext cx="228600" cy="323866"/>
            <a:chOff x="2226" y="2869"/>
            <a:chExt cx="144" cy="151"/>
          </a:xfrm>
        </p:grpSpPr>
        <p:sp>
          <p:nvSpPr>
            <p:cNvPr id="22568" name="Freeform 849"/>
            <p:cNvSpPr>
              <a:spLocks/>
            </p:cNvSpPr>
            <p:nvPr/>
          </p:nvSpPr>
          <p:spPr bwMode="gray">
            <a:xfrm>
              <a:off x="2250" y="2900"/>
              <a:ext cx="40" cy="47"/>
            </a:xfrm>
            <a:custGeom>
              <a:avLst/>
              <a:gdLst>
                <a:gd name="T0" fmla="*/ 207696 w 17"/>
                <a:gd name="T1" fmla="*/ 216940 h 20"/>
                <a:gd name="T2" fmla="*/ 181238 w 17"/>
                <a:gd name="T3" fmla="*/ 241023 h 20"/>
                <a:gd name="T4" fmla="*/ 26325 w 17"/>
                <a:gd name="T5" fmla="*/ 241023 h 20"/>
                <a:gd name="T6" fmla="*/ 0 w 17"/>
                <a:gd name="T7" fmla="*/ 216940 h 20"/>
                <a:gd name="T8" fmla="*/ 0 w 17"/>
                <a:gd name="T9" fmla="*/ 11094 h 20"/>
                <a:gd name="T10" fmla="*/ 26325 w 17"/>
                <a:gd name="T11" fmla="*/ 0 h 20"/>
                <a:gd name="T12" fmla="*/ 181238 w 17"/>
                <a:gd name="T13" fmla="*/ 0 h 20"/>
                <a:gd name="T14" fmla="*/ 207696 w 17"/>
                <a:gd name="T15" fmla="*/ 11094 h 20"/>
                <a:gd name="T16" fmla="*/ 207696 w 17"/>
                <a:gd name="T17" fmla="*/ 216940 h 2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20"/>
                <a:gd name="T29" fmla="*/ 17 w 17"/>
                <a:gd name="T30" fmla="*/ 20 h 2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20">
                  <a:moveTo>
                    <a:pt x="17" y="18"/>
                  </a:moveTo>
                  <a:cubicBezTo>
                    <a:pt x="17" y="19"/>
                    <a:pt x="16" y="20"/>
                    <a:pt x="15" y="20"/>
                  </a:cubicBezTo>
                  <a:cubicBezTo>
                    <a:pt x="2" y="20"/>
                    <a:pt x="2" y="20"/>
                    <a:pt x="2" y="20"/>
                  </a:cubicBezTo>
                  <a:cubicBezTo>
                    <a:pt x="1" y="20"/>
                    <a:pt x="0" y="19"/>
                    <a:pt x="0" y="18"/>
                  </a:cubicBezTo>
                  <a:cubicBezTo>
                    <a:pt x="0" y="1"/>
                    <a:pt x="0" y="1"/>
                    <a:pt x="0" y="1"/>
                  </a:cubicBezTo>
                  <a:cubicBezTo>
                    <a:pt x="0" y="1"/>
                    <a:pt x="1" y="0"/>
                    <a:pt x="2" y="0"/>
                  </a:cubicBezTo>
                  <a:cubicBezTo>
                    <a:pt x="15" y="0"/>
                    <a:pt x="15" y="0"/>
                    <a:pt x="15" y="0"/>
                  </a:cubicBezTo>
                  <a:cubicBezTo>
                    <a:pt x="16" y="0"/>
                    <a:pt x="17" y="1"/>
                    <a:pt x="17" y="1"/>
                  </a:cubicBezTo>
                  <a:lnTo>
                    <a:pt x="17" y="18"/>
                  </a:lnTo>
                  <a:close/>
                </a:path>
              </a:pathLst>
            </a:custGeom>
            <a:solidFill>
              <a:srgbClr val="2239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sp>
          <p:nvSpPr>
            <p:cNvPr id="22569" name="Freeform 850"/>
            <p:cNvSpPr>
              <a:spLocks/>
            </p:cNvSpPr>
            <p:nvPr/>
          </p:nvSpPr>
          <p:spPr bwMode="gray">
            <a:xfrm>
              <a:off x="2257" y="2869"/>
              <a:ext cx="26" cy="40"/>
            </a:xfrm>
            <a:custGeom>
              <a:avLst/>
              <a:gdLst>
                <a:gd name="T0" fmla="*/ 140173 w 11"/>
                <a:gd name="T1" fmla="*/ 181238 h 17"/>
                <a:gd name="T2" fmla="*/ 114948 w 11"/>
                <a:gd name="T3" fmla="*/ 207696 h 17"/>
                <a:gd name="T4" fmla="*/ 27213 w 11"/>
                <a:gd name="T5" fmla="*/ 207696 h 17"/>
                <a:gd name="T6" fmla="*/ 0 w 11"/>
                <a:gd name="T7" fmla="*/ 181238 h 17"/>
                <a:gd name="T8" fmla="*/ 0 w 11"/>
                <a:gd name="T9" fmla="*/ 26325 h 17"/>
                <a:gd name="T10" fmla="*/ 27213 w 11"/>
                <a:gd name="T11" fmla="*/ 0 h 17"/>
                <a:gd name="T12" fmla="*/ 114948 w 11"/>
                <a:gd name="T13" fmla="*/ 0 h 17"/>
                <a:gd name="T14" fmla="*/ 140173 w 11"/>
                <a:gd name="T15" fmla="*/ 26325 h 17"/>
                <a:gd name="T16" fmla="*/ 140173 w 11"/>
                <a:gd name="T17" fmla="*/ 181238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
                <a:gd name="T28" fmla="*/ 0 h 17"/>
                <a:gd name="T29" fmla="*/ 11 w 11"/>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 h="17">
                  <a:moveTo>
                    <a:pt x="11" y="15"/>
                  </a:moveTo>
                  <a:cubicBezTo>
                    <a:pt x="11" y="16"/>
                    <a:pt x="10" y="17"/>
                    <a:pt x="9" y="17"/>
                  </a:cubicBezTo>
                  <a:cubicBezTo>
                    <a:pt x="2" y="17"/>
                    <a:pt x="2" y="17"/>
                    <a:pt x="2" y="17"/>
                  </a:cubicBezTo>
                  <a:cubicBezTo>
                    <a:pt x="1" y="17"/>
                    <a:pt x="0" y="16"/>
                    <a:pt x="0" y="15"/>
                  </a:cubicBezTo>
                  <a:cubicBezTo>
                    <a:pt x="0" y="2"/>
                    <a:pt x="0" y="2"/>
                    <a:pt x="0" y="2"/>
                  </a:cubicBezTo>
                  <a:cubicBezTo>
                    <a:pt x="0" y="1"/>
                    <a:pt x="1" y="0"/>
                    <a:pt x="2" y="0"/>
                  </a:cubicBezTo>
                  <a:cubicBezTo>
                    <a:pt x="9" y="0"/>
                    <a:pt x="9" y="0"/>
                    <a:pt x="9" y="0"/>
                  </a:cubicBezTo>
                  <a:cubicBezTo>
                    <a:pt x="10" y="0"/>
                    <a:pt x="11" y="1"/>
                    <a:pt x="11" y="2"/>
                  </a:cubicBezTo>
                  <a:lnTo>
                    <a:pt x="11" y="15"/>
                  </a:lnTo>
                  <a:close/>
                </a:path>
              </a:pathLst>
            </a:custGeom>
            <a:solidFill>
              <a:srgbClr val="2239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sp>
          <p:nvSpPr>
            <p:cNvPr id="22570" name="Freeform 851"/>
            <p:cNvSpPr>
              <a:spLocks/>
            </p:cNvSpPr>
            <p:nvPr/>
          </p:nvSpPr>
          <p:spPr bwMode="gray">
            <a:xfrm>
              <a:off x="2262" y="2935"/>
              <a:ext cx="16" cy="21"/>
            </a:xfrm>
            <a:custGeom>
              <a:avLst/>
              <a:gdLst>
                <a:gd name="T0" fmla="*/ 0 w 7"/>
                <a:gd name="T1" fmla="*/ 90410 h 9"/>
                <a:gd name="T2" fmla="*/ 8107 w 7"/>
                <a:gd name="T3" fmla="*/ 100221 h 9"/>
                <a:gd name="T4" fmla="*/ 54455 w 7"/>
                <a:gd name="T5" fmla="*/ 100221 h 9"/>
                <a:gd name="T6" fmla="*/ 63184 w 7"/>
                <a:gd name="T7" fmla="*/ 90410 h 9"/>
                <a:gd name="T8" fmla="*/ 63184 w 7"/>
                <a:gd name="T9" fmla="*/ 10519 h 9"/>
                <a:gd name="T10" fmla="*/ 54455 w 7"/>
                <a:gd name="T11" fmla="*/ 0 h 9"/>
                <a:gd name="T12" fmla="*/ 8107 w 7"/>
                <a:gd name="T13" fmla="*/ 0 h 9"/>
                <a:gd name="T14" fmla="*/ 0 w 7"/>
                <a:gd name="T15" fmla="*/ 10519 h 9"/>
                <a:gd name="T16" fmla="*/ 0 w 7"/>
                <a:gd name="T17" fmla="*/ 90410 h 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7"/>
                <a:gd name="T28" fmla="*/ 0 h 9"/>
                <a:gd name="T29" fmla="*/ 7 w 7"/>
                <a:gd name="T30" fmla="*/ 9 h 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7" h="9">
                  <a:moveTo>
                    <a:pt x="0" y="8"/>
                  </a:moveTo>
                  <a:cubicBezTo>
                    <a:pt x="0" y="9"/>
                    <a:pt x="1" y="9"/>
                    <a:pt x="1" y="9"/>
                  </a:cubicBezTo>
                  <a:cubicBezTo>
                    <a:pt x="6" y="9"/>
                    <a:pt x="6" y="9"/>
                    <a:pt x="6" y="9"/>
                  </a:cubicBezTo>
                  <a:cubicBezTo>
                    <a:pt x="6" y="9"/>
                    <a:pt x="7" y="9"/>
                    <a:pt x="7" y="8"/>
                  </a:cubicBezTo>
                  <a:cubicBezTo>
                    <a:pt x="7" y="1"/>
                    <a:pt x="7" y="1"/>
                    <a:pt x="7" y="1"/>
                  </a:cubicBezTo>
                  <a:cubicBezTo>
                    <a:pt x="7" y="1"/>
                    <a:pt x="6" y="0"/>
                    <a:pt x="6" y="0"/>
                  </a:cubicBezTo>
                  <a:cubicBezTo>
                    <a:pt x="1" y="0"/>
                    <a:pt x="1" y="0"/>
                    <a:pt x="1" y="0"/>
                  </a:cubicBezTo>
                  <a:cubicBezTo>
                    <a:pt x="1" y="0"/>
                    <a:pt x="0" y="1"/>
                    <a:pt x="0" y="1"/>
                  </a:cubicBezTo>
                  <a:lnTo>
                    <a:pt x="0" y="8"/>
                  </a:lnTo>
                  <a:close/>
                </a:path>
              </a:pathLst>
            </a:custGeom>
            <a:solidFill>
              <a:srgbClr val="2239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sp>
          <p:nvSpPr>
            <p:cNvPr id="22571" name="Freeform 852"/>
            <p:cNvSpPr>
              <a:spLocks/>
            </p:cNvSpPr>
            <p:nvPr/>
          </p:nvSpPr>
          <p:spPr bwMode="gray">
            <a:xfrm>
              <a:off x="2226" y="2980"/>
              <a:ext cx="144" cy="40"/>
            </a:xfrm>
            <a:custGeom>
              <a:avLst/>
              <a:gdLst>
                <a:gd name="T0" fmla="*/ 762645 w 61"/>
                <a:gd name="T1" fmla="*/ 99461 h 17"/>
                <a:gd name="T2" fmla="*/ 710975 w 61"/>
                <a:gd name="T3" fmla="*/ 99461 h 17"/>
                <a:gd name="T4" fmla="*/ 505331 w 61"/>
                <a:gd name="T5" fmla="*/ 0 h 17"/>
                <a:gd name="T6" fmla="*/ 289218 w 61"/>
                <a:gd name="T7" fmla="*/ 99461 h 17"/>
                <a:gd name="T8" fmla="*/ 11430 w 61"/>
                <a:gd name="T9" fmla="*/ 99461 h 17"/>
                <a:gd name="T10" fmla="*/ 0 w 61"/>
                <a:gd name="T11" fmla="*/ 124198 h 17"/>
                <a:gd name="T12" fmla="*/ 0 w 61"/>
                <a:gd name="T13" fmla="*/ 196534 h 17"/>
                <a:gd name="T14" fmla="*/ 11430 w 61"/>
                <a:gd name="T15" fmla="*/ 207696 h 17"/>
                <a:gd name="T16" fmla="*/ 762645 w 61"/>
                <a:gd name="T17" fmla="*/ 207696 h 17"/>
                <a:gd name="T18" fmla="*/ 774604 w 61"/>
                <a:gd name="T19" fmla="*/ 196534 h 17"/>
                <a:gd name="T20" fmla="*/ 774604 w 61"/>
                <a:gd name="T21" fmla="*/ 124198 h 17"/>
                <a:gd name="T22" fmla="*/ 762645 w 61"/>
                <a:gd name="T23" fmla="*/ 99461 h 17"/>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1"/>
                <a:gd name="T37" fmla="*/ 0 h 17"/>
                <a:gd name="T38" fmla="*/ 61 w 61"/>
                <a:gd name="T39" fmla="*/ 17 h 17"/>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1" h="17">
                  <a:moveTo>
                    <a:pt x="60" y="8"/>
                  </a:moveTo>
                  <a:cubicBezTo>
                    <a:pt x="56" y="8"/>
                    <a:pt x="56" y="8"/>
                    <a:pt x="56" y="8"/>
                  </a:cubicBezTo>
                  <a:cubicBezTo>
                    <a:pt x="55" y="4"/>
                    <a:pt x="48" y="0"/>
                    <a:pt x="40" y="0"/>
                  </a:cubicBezTo>
                  <a:cubicBezTo>
                    <a:pt x="31" y="0"/>
                    <a:pt x="24" y="4"/>
                    <a:pt x="23" y="8"/>
                  </a:cubicBezTo>
                  <a:cubicBezTo>
                    <a:pt x="1" y="8"/>
                    <a:pt x="1" y="8"/>
                    <a:pt x="1" y="8"/>
                  </a:cubicBezTo>
                  <a:cubicBezTo>
                    <a:pt x="0" y="8"/>
                    <a:pt x="0" y="9"/>
                    <a:pt x="0" y="10"/>
                  </a:cubicBezTo>
                  <a:cubicBezTo>
                    <a:pt x="0" y="16"/>
                    <a:pt x="0" y="16"/>
                    <a:pt x="0" y="16"/>
                  </a:cubicBezTo>
                  <a:cubicBezTo>
                    <a:pt x="0" y="17"/>
                    <a:pt x="0" y="17"/>
                    <a:pt x="1" y="17"/>
                  </a:cubicBezTo>
                  <a:cubicBezTo>
                    <a:pt x="60" y="17"/>
                    <a:pt x="60" y="17"/>
                    <a:pt x="60" y="17"/>
                  </a:cubicBezTo>
                  <a:cubicBezTo>
                    <a:pt x="60" y="17"/>
                    <a:pt x="61" y="17"/>
                    <a:pt x="61" y="16"/>
                  </a:cubicBezTo>
                  <a:cubicBezTo>
                    <a:pt x="61" y="10"/>
                    <a:pt x="61" y="10"/>
                    <a:pt x="61" y="10"/>
                  </a:cubicBezTo>
                  <a:cubicBezTo>
                    <a:pt x="61" y="9"/>
                    <a:pt x="60" y="8"/>
                    <a:pt x="60" y="8"/>
                  </a:cubicBezTo>
                </a:path>
              </a:pathLst>
            </a:custGeom>
            <a:solidFill>
              <a:srgbClr val="2239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sp>
          <p:nvSpPr>
            <p:cNvPr id="22572" name="Freeform 853"/>
            <p:cNvSpPr>
              <a:spLocks/>
            </p:cNvSpPr>
            <p:nvPr/>
          </p:nvSpPr>
          <p:spPr bwMode="gray">
            <a:xfrm>
              <a:off x="2238" y="2914"/>
              <a:ext cx="106" cy="64"/>
            </a:xfrm>
            <a:custGeom>
              <a:avLst/>
              <a:gdLst>
                <a:gd name="T0" fmla="*/ 531576 w 45"/>
                <a:gd name="T1" fmla="*/ 212307 h 27"/>
                <a:gd name="T2" fmla="*/ 395097 w 45"/>
                <a:gd name="T3" fmla="*/ 27688 h 27"/>
                <a:gd name="T4" fmla="*/ 346085 w 45"/>
                <a:gd name="T5" fmla="*/ 0 h 27"/>
                <a:gd name="T6" fmla="*/ 309880 w 45"/>
                <a:gd name="T7" fmla="*/ 0 h 27"/>
                <a:gd name="T8" fmla="*/ 309880 w 45"/>
                <a:gd name="T9" fmla="*/ 280775 h 27"/>
                <a:gd name="T10" fmla="*/ 299438 w 45"/>
                <a:gd name="T11" fmla="*/ 290882 h 27"/>
                <a:gd name="T12" fmla="*/ 11241 w 45"/>
                <a:gd name="T13" fmla="*/ 290882 h 27"/>
                <a:gd name="T14" fmla="*/ 0 w 45"/>
                <a:gd name="T15" fmla="*/ 319066 h 27"/>
                <a:gd name="T16" fmla="*/ 0 w 45"/>
                <a:gd name="T17" fmla="*/ 330816 h 27"/>
                <a:gd name="T18" fmla="*/ 11241 w 45"/>
                <a:gd name="T19" fmla="*/ 358661 h 27"/>
                <a:gd name="T20" fmla="*/ 309880 w 45"/>
                <a:gd name="T21" fmla="*/ 358661 h 27"/>
                <a:gd name="T22" fmla="*/ 431368 w 45"/>
                <a:gd name="T23" fmla="*/ 330816 h 27"/>
                <a:gd name="T24" fmla="*/ 558121 w 45"/>
                <a:gd name="T25" fmla="*/ 358661 h 27"/>
                <a:gd name="T26" fmla="*/ 558121 w 45"/>
                <a:gd name="T27" fmla="*/ 280775 h 27"/>
                <a:gd name="T28" fmla="*/ 531576 w 45"/>
                <a:gd name="T29" fmla="*/ 212307 h 2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5"/>
                <a:gd name="T46" fmla="*/ 0 h 27"/>
                <a:gd name="T47" fmla="*/ 45 w 45"/>
                <a:gd name="T48" fmla="*/ 27 h 2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5" h="27">
                  <a:moveTo>
                    <a:pt x="43" y="16"/>
                  </a:moveTo>
                  <a:cubicBezTo>
                    <a:pt x="32" y="2"/>
                    <a:pt x="32" y="2"/>
                    <a:pt x="32" y="2"/>
                  </a:cubicBezTo>
                  <a:cubicBezTo>
                    <a:pt x="31" y="1"/>
                    <a:pt x="29" y="0"/>
                    <a:pt x="28" y="0"/>
                  </a:cubicBezTo>
                  <a:cubicBezTo>
                    <a:pt x="25" y="0"/>
                    <a:pt x="25" y="0"/>
                    <a:pt x="25" y="0"/>
                  </a:cubicBezTo>
                  <a:cubicBezTo>
                    <a:pt x="25" y="21"/>
                    <a:pt x="25" y="21"/>
                    <a:pt x="25" y="21"/>
                  </a:cubicBezTo>
                  <a:cubicBezTo>
                    <a:pt x="25" y="22"/>
                    <a:pt x="24" y="22"/>
                    <a:pt x="24" y="22"/>
                  </a:cubicBezTo>
                  <a:cubicBezTo>
                    <a:pt x="1" y="22"/>
                    <a:pt x="1" y="22"/>
                    <a:pt x="1" y="22"/>
                  </a:cubicBezTo>
                  <a:cubicBezTo>
                    <a:pt x="0" y="22"/>
                    <a:pt x="0" y="23"/>
                    <a:pt x="0" y="24"/>
                  </a:cubicBezTo>
                  <a:cubicBezTo>
                    <a:pt x="0" y="25"/>
                    <a:pt x="0" y="25"/>
                    <a:pt x="0" y="25"/>
                  </a:cubicBezTo>
                  <a:cubicBezTo>
                    <a:pt x="0" y="26"/>
                    <a:pt x="0" y="27"/>
                    <a:pt x="1" y="27"/>
                  </a:cubicBezTo>
                  <a:cubicBezTo>
                    <a:pt x="25" y="27"/>
                    <a:pt x="25" y="27"/>
                    <a:pt x="25" y="27"/>
                  </a:cubicBezTo>
                  <a:cubicBezTo>
                    <a:pt x="28" y="26"/>
                    <a:pt x="31" y="25"/>
                    <a:pt x="35" y="25"/>
                  </a:cubicBezTo>
                  <a:cubicBezTo>
                    <a:pt x="38" y="25"/>
                    <a:pt x="42" y="26"/>
                    <a:pt x="45" y="27"/>
                  </a:cubicBezTo>
                  <a:cubicBezTo>
                    <a:pt x="45" y="21"/>
                    <a:pt x="45" y="21"/>
                    <a:pt x="45" y="21"/>
                  </a:cubicBezTo>
                  <a:cubicBezTo>
                    <a:pt x="45" y="19"/>
                    <a:pt x="44" y="17"/>
                    <a:pt x="43" y="16"/>
                  </a:cubicBezTo>
                </a:path>
              </a:pathLst>
            </a:custGeom>
            <a:solidFill>
              <a:srgbClr val="22396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hu-HU">
                <a:solidFill>
                  <a:prstClr val="black"/>
                </a:solidFill>
              </a:endParaRPr>
            </a:p>
          </p:txBody>
        </p:sp>
      </p:grpSp>
      <p:sp>
        <p:nvSpPr>
          <p:cNvPr id="22567" name="Oval 1314"/>
          <p:cNvSpPr>
            <a:spLocks noChangeArrowheads="1"/>
          </p:cNvSpPr>
          <p:nvPr/>
        </p:nvSpPr>
        <p:spPr bwMode="gray">
          <a:xfrm>
            <a:off x="509589" y="2392883"/>
            <a:ext cx="684213" cy="647733"/>
          </a:xfrm>
          <a:prstGeom prst="ellipse">
            <a:avLst/>
          </a:prstGeom>
          <a:noFill/>
          <a:ln w="41275">
            <a:solidFill>
              <a:srgbClr val="FF99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en-US" altLang="en-US">
              <a:solidFill>
                <a:prstClr val="black"/>
              </a:solidFill>
              <a:cs typeface="Arial" pitchFamily="34" charset="0"/>
            </a:endParaRPr>
          </a:p>
        </p:txBody>
      </p:sp>
      <p:sp>
        <p:nvSpPr>
          <p:cNvPr id="16426" name="Oval 42"/>
          <p:cNvSpPr>
            <a:spLocks noChangeArrowheads="1"/>
          </p:cNvSpPr>
          <p:nvPr/>
        </p:nvSpPr>
        <p:spPr bwMode="gray">
          <a:xfrm>
            <a:off x="5211518" y="2392873"/>
            <a:ext cx="648000" cy="648000"/>
          </a:xfrm>
          <a:prstGeom prst="ellipse">
            <a:avLst/>
          </a:prstGeom>
          <a:solidFill>
            <a:schemeClr val="bg1"/>
          </a:solidFill>
          <a:ln w="9525" algn="ctr">
            <a:solidFill>
              <a:srgbClr val="76B043"/>
            </a:solidFill>
            <a:round/>
            <a:headEnd/>
            <a:tailEnd/>
          </a:ln>
        </p:spPr>
        <p:txBody>
          <a:bodyPr wrap="none" anchor="ctr"/>
          <a:lstStyle/>
          <a:p>
            <a:pPr marL="3175" algn="ctr">
              <a:lnSpc>
                <a:spcPct val="120000"/>
              </a:lnSpc>
            </a:pPr>
            <a:r>
              <a:rPr lang="fr-FR" altLang="en-US" sz="2400" b="1" dirty="0">
                <a:solidFill>
                  <a:srgbClr val="76B043"/>
                </a:solidFill>
                <a:cs typeface="Arial" pitchFamily="34" charset="0"/>
              </a:rPr>
              <a:t>5</a:t>
            </a:r>
          </a:p>
        </p:txBody>
      </p:sp>
      <p:sp>
        <p:nvSpPr>
          <p:cNvPr id="16427" name="Oval 43"/>
          <p:cNvSpPr>
            <a:spLocks noChangeArrowheads="1"/>
          </p:cNvSpPr>
          <p:nvPr/>
        </p:nvSpPr>
        <p:spPr bwMode="gray">
          <a:xfrm>
            <a:off x="5211518" y="3415804"/>
            <a:ext cx="648000" cy="648000"/>
          </a:xfrm>
          <a:prstGeom prst="ellipse">
            <a:avLst/>
          </a:prstGeom>
          <a:solidFill>
            <a:schemeClr val="bg1"/>
          </a:solidFill>
          <a:ln w="9525" algn="ctr">
            <a:solidFill>
              <a:srgbClr val="76B043"/>
            </a:solidFill>
            <a:round/>
            <a:headEnd/>
            <a:tailEnd/>
          </a:ln>
        </p:spPr>
        <p:txBody>
          <a:bodyPr wrap="none" anchor="ctr"/>
          <a:lstStyle/>
          <a:p>
            <a:pPr marL="3175" algn="ctr">
              <a:lnSpc>
                <a:spcPct val="120000"/>
              </a:lnSpc>
            </a:pPr>
            <a:r>
              <a:rPr lang="fr-FR" altLang="en-US" sz="2400" b="1">
                <a:solidFill>
                  <a:srgbClr val="76B043"/>
                </a:solidFill>
                <a:cs typeface="Arial" pitchFamily="34" charset="0"/>
              </a:rPr>
              <a:t>6</a:t>
            </a:r>
          </a:p>
        </p:txBody>
      </p:sp>
      <p:sp>
        <p:nvSpPr>
          <p:cNvPr id="16428" name="Oval 44"/>
          <p:cNvSpPr>
            <a:spLocks noChangeArrowheads="1"/>
          </p:cNvSpPr>
          <p:nvPr/>
        </p:nvSpPr>
        <p:spPr bwMode="gray">
          <a:xfrm>
            <a:off x="5211518" y="4447275"/>
            <a:ext cx="648000" cy="648000"/>
          </a:xfrm>
          <a:prstGeom prst="ellipse">
            <a:avLst/>
          </a:prstGeom>
          <a:solidFill>
            <a:schemeClr val="bg1"/>
          </a:solidFill>
          <a:ln w="9525" algn="ctr">
            <a:solidFill>
              <a:srgbClr val="76B043"/>
            </a:solidFill>
            <a:round/>
            <a:headEnd/>
            <a:tailEnd/>
          </a:ln>
        </p:spPr>
        <p:txBody>
          <a:bodyPr wrap="none" anchor="ctr"/>
          <a:lstStyle/>
          <a:p>
            <a:pPr marL="3175" algn="ctr">
              <a:lnSpc>
                <a:spcPct val="120000"/>
              </a:lnSpc>
            </a:pPr>
            <a:r>
              <a:rPr lang="fr-FR" altLang="en-US" sz="2400" b="1">
                <a:solidFill>
                  <a:srgbClr val="76B043"/>
                </a:solidFill>
                <a:cs typeface="Arial" pitchFamily="34" charset="0"/>
              </a:rPr>
              <a:t>7</a:t>
            </a:r>
          </a:p>
        </p:txBody>
      </p:sp>
      <p:sp>
        <p:nvSpPr>
          <p:cNvPr id="16422" name="Oval 38"/>
          <p:cNvSpPr>
            <a:spLocks noChangeArrowheads="1"/>
          </p:cNvSpPr>
          <p:nvPr/>
        </p:nvSpPr>
        <p:spPr bwMode="gray">
          <a:xfrm>
            <a:off x="2453765" y="2392873"/>
            <a:ext cx="648000" cy="648000"/>
          </a:xfrm>
          <a:prstGeom prst="ellipse">
            <a:avLst/>
          </a:prstGeom>
          <a:solidFill>
            <a:schemeClr val="bg1"/>
          </a:solidFill>
          <a:ln w="9525" algn="ctr">
            <a:solidFill>
              <a:srgbClr val="FF9900"/>
            </a:solidFill>
            <a:round/>
            <a:headEnd/>
            <a:tailEnd/>
          </a:ln>
        </p:spPr>
        <p:txBody>
          <a:bodyPr wrap="none" anchor="ctr"/>
          <a:lstStyle/>
          <a:p>
            <a:pPr marL="3175" algn="ctr">
              <a:lnSpc>
                <a:spcPct val="120000"/>
              </a:lnSpc>
            </a:pPr>
            <a:r>
              <a:rPr lang="fr-FR" altLang="en-US" sz="2400" b="1" dirty="0">
                <a:solidFill>
                  <a:srgbClr val="FF9900"/>
                </a:solidFill>
                <a:cs typeface="Arial" pitchFamily="34" charset="0"/>
              </a:rPr>
              <a:t>1</a:t>
            </a:r>
          </a:p>
        </p:txBody>
      </p:sp>
      <p:sp>
        <p:nvSpPr>
          <p:cNvPr id="16423" name="Oval 39"/>
          <p:cNvSpPr>
            <a:spLocks noChangeArrowheads="1"/>
          </p:cNvSpPr>
          <p:nvPr/>
        </p:nvSpPr>
        <p:spPr bwMode="gray">
          <a:xfrm>
            <a:off x="2453765" y="3415804"/>
            <a:ext cx="648000" cy="648000"/>
          </a:xfrm>
          <a:prstGeom prst="ellipse">
            <a:avLst/>
          </a:prstGeom>
          <a:solidFill>
            <a:schemeClr val="bg1"/>
          </a:solidFill>
          <a:ln w="9525" algn="ctr">
            <a:solidFill>
              <a:srgbClr val="FF9900"/>
            </a:solidFill>
            <a:round/>
            <a:headEnd/>
            <a:tailEnd/>
          </a:ln>
        </p:spPr>
        <p:txBody>
          <a:bodyPr wrap="none" anchor="ctr"/>
          <a:lstStyle/>
          <a:p>
            <a:pPr marL="3175" algn="ctr">
              <a:lnSpc>
                <a:spcPct val="120000"/>
              </a:lnSpc>
            </a:pPr>
            <a:r>
              <a:rPr lang="fr-FR" altLang="en-US" sz="2400" b="1" dirty="0">
                <a:solidFill>
                  <a:srgbClr val="FF9900"/>
                </a:solidFill>
                <a:cs typeface="Arial" pitchFamily="34" charset="0"/>
              </a:rPr>
              <a:t>2</a:t>
            </a:r>
          </a:p>
        </p:txBody>
      </p:sp>
      <p:sp>
        <p:nvSpPr>
          <p:cNvPr id="16424" name="Oval 40"/>
          <p:cNvSpPr>
            <a:spLocks noChangeArrowheads="1"/>
          </p:cNvSpPr>
          <p:nvPr/>
        </p:nvSpPr>
        <p:spPr bwMode="gray">
          <a:xfrm>
            <a:off x="2453765" y="4447275"/>
            <a:ext cx="648000" cy="648000"/>
          </a:xfrm>
          <a:prstGeom prst="ellipse">
            <a:avLst/>
          </a:prstGeom>
          <a:solidFill>
            <a:schemeClr val="bg1"/>
          </a:solidFill>
          <a:ln w="9525" algn="ctr">
            <a:solidFill>
              <a:srgbClr val="FF9900"/>
            </a:solidFill>
            <a:round/>
            <a:headEnd/>
            <a:tailEnd/>
          </a:ln>
        </p:spPr>
        <p:txBody>
          <a:bodyPr wrap="none" anchor="ctr"/>
          <a:lstStyle/>
          <a:p>
            <a:pPr marL="3175" algn="ctr">
              <a:lnSpc>
                <a:spcPct val="120000"/>
              </a:lnSpc>
            </a:pPr>
            <a:r>
              <a:rPr lang="fr-FR" altLang="en-US" sz="2400" b="1">
                <a:solidFill>
                  <a:srgbClr val="FF9900"/>
                </a:solidFill>
                <a:cs typeface="Arial" pitchFamily="34" charset="0"/>
              </a:rPr>
              <a:t>3</a:t>
            </a:r>
          </a:p>
        </p:txBody>
      </p:sp>
      <p:sp>
        <p:nvSpPr>
          <p:cNvPr id="16425" name="Oval 41"/>
          <p:cNvSpPr>
            <a:spLocks noChangeArrowheads="1"/>
          </p:cNvSpPr>
          <p:nvPr/>
        </p:nvSpPr>
        <p:spPr bwMode="gray">
          <a:xfrm>
            <a:off x="2453765" y="5301209"/>
            <a:ext cx="648000" cy="657605"/>
          </a:xfrm>
          <a:prstGeom prst="ellipse">
            <a:avLst/>
          </a:prstGeom>
          <a:solidFill>
            <a:schemeClr val="bg1"/>
          </a:solidFill>
          <a:ln w="9525" algn="ctr">
            <a:solidFill>
              <a:srgbClr val="FF9900"/>
            </a:solidFill>
            <a:round/>
            <a:headEnd/>
            <a:tailEnd/>
          </a:ln>
        </p:spPr>
        <p:txBody>
          <a:bodyPr wrap="none" anchor="ctr"/>
          <a:lstStyle/>
          <a:p>
            <a:pPr marL="3175" algn="ctr">
              <a:lnSpc>
                <a:spcPct val="120000"/>
              </a:lnSpc>
            </a:pPr>
            <a:r>
              <a:rPr lang="fr-FR" altLang="en-US" sz="2400" b="1" dirty="0">
                <a:solidFill>
                  <a:srgbClr val="FF9900"/>
                </a:solidFill>
                <a:cs typeface="Arial" pitchFamily="34" charset="0"/>
              </a:rPr>
              <a:t>4</a:t>
            </a:r>
          </a:p>
        </p:txBody>
      </p:sp>
      <p:sp>
        <p:nvSpPr>
          <p:cNvPr id="16429" name="Oval 45"/>
          <p:cNvSpPr>
            <a:spLocks noChangeArrowheads="1"/>
          </p:cNvSpPr>
          <p:nvPr/>
        </p:nvSpPr>
        <p:spPr bwMode="gray">
          <a:xfrm>
            <a:off x="7963649" y="2392873"/>
            <a:ext cx="648000" cy="648000"/>
          </a:xfrm>
          <a:prstGeom prst="ellipse">
            <a:avLst/>
          </a:prstGeom>
          <a:solidFill>
            <a:schemeClr val="bg1"/>
          </a:solidFill>
          <a:ln w="9525" algn="ctr">
            <a:solidFill>
              <a:schemeClr val="accent2"/>
            </a:solidFill>
            <a:round/>
            <a:headEnd/>
            <a:tailEnd/>
          </a:ln>
        </p:spPr>
        <p:txBody>
          <a:bodyPr wrap="none" anchor="ctr"/>
          <a:lstStyle/>
          <a:p>
            <a:pPr marL="3175" algn="ctr">
              <a:lnSpc>
                <a:spcPct val="120000"/>
              </a:lnSpc>
            </a:pPr>
            <a:r>
              <a:rPr lang="fr-FR" altLang="en-US" sz="2400" b="1">
                <a:solidFill>
                  <a:srgbClr val="C0504D"/>
                </a:solidFill>
                <a:cs typeface="Arial" pitchFamily="34" charset="0"/>
              </a:rPr>
              <a:t>8</a:t>
            </a:r>
          </a:p>
        </p:txBody>
      </p:sp>
      <p:sp>
        <p:nvSpPr>
          <p:cNvPr id="16430" name="Oval 46"/>
          <p:cNvSpPr>
            <a:spLocks noChangeArrowheads="1"/>
          </p:cNvSpPr>
          <p:nvPr/>
        </p:nvSpPr>
        <p:spPr bwMode="gray">
          <a:xfrm>
            <a:off x="7963649" y="3415804"/>
            <a:ext cx="648000" cy="648000"/>
          </a:xfrm>
          <a:prstGeom prst="ellipse">
            <a:avLst/>
          </a:prstGeom>
          <a:solidFill>
            <a:schemeClr val="bg1"/>
          </a:solidFill>
          <a:ln w="9525" algn="ctr">
            <a:solidFill>
              <a:schemeClr val="accent2"/>
            </a:solidFill>
            <a:round/>
            <a:headEnd/>
            <a:tailEnd/>
          </a:ln>
        </p:spPr>
        <p:txBody>
          <a:bodyPr wrap="none" anchor="ctr"/>
          <a:lstStyle/>
          <a:p>
            <a:pPr marL="3175" algn="ctr">
              <a:lnSpc>
                <a:spcPct val="120000"/>
              </a:lnSpc>
            </a:pPr>
            <a:r>
              <a:rPr lang="fr-FR" altLang="en-US" sz="2400" b="1" dirty="0">
                <a:solidFill>
                  <a:srgbClr val="C0504D"/>
                </a:solidFill>
                <a:cs typeface="Arial" pitchFamily="34" charset="0"/>
              </a:rPr>
              <a:t>9</a:t>
            </a:r>
          </a:p>
        </p:txBody>
      </p:sp>
      <p:sp>
        <p:nvSpPr>
          <p:cNvPr id="16431" name="Oval 47"/>
          <p:cNvSpPr>
            <a:spLocks noChangeArrowheads="1"/>
          </p:cNvSpPr>
          <p:nvPr/>
        </p:nvSpPr>
        <p:spPr bwMode="gray">
          <a:xfrm>
            <a:off x="7963649" y="4447275"/>
            <a:ext cx="648000" cy="648000"/>
          </a:xfrm>
          <a:prstGeom prst="ellipse">
            <a:avLst/>
          </a:prstGeom>
          <a:solidFill>
            <a:schemeClr val="bg1"/>
          </a:solidFill>
          <a:ln w="9525" algn="ctr">
            <a:solidFill>
              <a:schemeClr val="accent2"/>
            </a:solidFill>
            <a:round/>
            <a:headEnd/>
            <a:tailEnd/>
          </a:ln>
        </p:spPr>
        <p:txBody>
          <a:bodyPr wrap="none" anchor="ctr"/>
          <a:lstStyle/>
          <a:p>
            <a:pPr marL="3175" algn="ctr">
              <a:lnSpc>
                <a:spcPct val="120000"/>
              </a:lnSpc>
            </a:pPr>
            <a:r>
              <a:rPr lang="fr-FR" altLang="en-US" sz="2400" b="1" dirty="0">
                <a:solidFill>
                  <a:srgbClr val="C0504D"/>
                </a:solidFill>
                <a:cs typeface="Arial" pitchFamily="34" charset="0"/>
              </a:rPr>
              <a:t>10</a:t>
            </a:r>
          </a:p>
        </p:txBody>
      </p:sp>
      <p:sp>
        <p:nvSpPr>
          <p:cNvPr id="16432" name="Oval 48"/>
          <p:cNvSpPr>
            <a:spLocks noChangeArrowheads="1"/>
          </p:cNvSpPr>
          <p:nvPr/>
        </p:nvSpPr>
        <p:spPr bwMode="gray">
          <a:xfrm>
            <a:off x="7963649" y="5472262"/>
            <a:ext cx="648000" cy="648000"/>
          </a:xfrm>
          <a:prstGeom prst="ellipse">
            <a:avLst/>
          </a:prstGeom>
          <a:solidFill>
            <a:schemeClr val="bg1"/>
          </a:solidFill>
          <a:ln w="9525" algn="ctr">
            <a:solidFill>
              <a:schemeClr val="accent2"/>
            </a:solidFill>
            <a:round/>
            <a:headEnd/>
            <a:tailEnd/>
          </a:ln>
        </p:spPr>
        <p:txBody>
          <a:bodyPr wrap="none" anchor="ctr"/>
          <a:lstStyle/>
          <a:p>
            <a:pPr marL="3175" algn="ctr">
              <a:lnSpc>
                <a:spcPct val="120000"/>
              </a:lnSpc>
            </a:pPr>
            <a:r>
              <a:rPr lang="fr-FR" altLang="en-US" sz="2400" b="1">
                <a:solidFill>
                  <a:srgbClr val="C0504D"/>
                </a:solidFill>
                <a:cs typeface="Arial" pitchFamily="34" charset="0"/>
              </a:rPr>
              <a:t>11</a:t>
            </a:r>
          </a:p>
        </p:txBody>
      </p:sp>
      <p:sp>
        <p:nvSpPr>
          <p:cNvPr id="4" name="Cím 3"/>
          <p:cNvSpPr>
            <a:spLocks noGrp="1"/>
          </p:cNvSpPr>
          <p:nvPr>
            <p:ph type="title"/>
          </p:nvPr>
        </p:nvSpPr>
        <p:spPr>
          <a:xfrm>
            <a:off x="471692" y="0"/>
            <a:ext cx="8229600" cy="1143000"/>
          </a:xfrm>
        </p:spPr>
        <p:txBody>
          <a:bodyPr>
            <a:normAutofit fontScale="90000"/>
          </a:bodyPr>
          <a:lstStyle/>
          <a:p>
            <a:r>
              <a:rPr lang="hu-HU" altLang="hu-HU" dirty="0">
                <a:solidFill>
                  <a:schemeClr val="bg1"/>
                </a:solidFill>
                <a:latin typeface="Arial" panose="020B0604020202020204" pitchFamily="34" charset="0"/>
                <a:cs typeface="Arial" panose="020B0604020202020204" pitchFamily="34" charset="0"/>
              </a:rPr>
              <a:t>11 tematikus EU célkitűzési </a:t>
            </a:r>
            <a:r>
              <a:rPr lang="hu-HU" altLang="hu-HU" dirty="0" smtClean="0">
                <a:solidFill>
                  <a:schemeClr val="bg1"/>
                </a:solidFill>
                <a:latin typeface="Arial" panose="020B0604020202020204" pitchFamily="34" charset="0"/>
                <a:cs typeface="Arial" panose="020B0604020202020204" pitchFamily="34" charset="0"/>
              </a:rPr>
              <a:t>terület</a:t>
            </a:r>
            <a:endParaRPr lang="hu-HU" dirty="0">
              <a:solidFill>
                <a:schemeClr val="bg1"/>
              </a:solidFill>
              <a:latin typeface="Arial" panose="020B0604020202020204" pitchFamily="34" charset="0"/>
              <a:cs typeface="Arial" panose="020B0604020202020204" pitchFamily="34" charset="0"/>
            </a:endParaRPr>
          </a:p>
        </p:txBody>
      </p:sp>
      <p:sp>
        <p:nvSpPr>
          <p:cNvPr id="2" name="Tartalom helye 1"/>
          <p:cNvSpPr>
            <a:spLocks noGrp="1"/>
          </p:cNvSpPr>
          <p:nvPr>
            <p:ph idx="1"/>
          </p:nvPr>
        </p:nvSpPr>
        <p:spPr>
          <a:xfrm>
            <a:off x="251520" y="1268760"/>
            <a:ext cx="8640960" cy="504056"/>
          </a:xfrm>
        </p:spPr>
        <p:txBody>
          <a:bodyPr anchor="ctr" anchorCtr="0">
            <a:noAutofit/>
          </a:bodyPr>
          <a:lstStyle/>
          <a:p>
            <a:pPr marL="0" indent="0" algn="ctr">
              <a:buNone/>
            </a:pPr>
            <a:r>
              <a:rPr lang="hu-HU" sz="3600" b="1" dirty="0">
                <a:latin typeface="Arial" panose="020B0604020202020204" pitchFamily="34" charset="0"/>
                <a:cs typeface="Arial" panose="020B0604020202020204" pitchFamily="34" charset="0"/>
              </a:rPr>
              <a:t>Európa </a:t>
            </a:r>
            <a:r>
              <a:rPr lang="hu-HU" sz="3600" b="1" dirty="0" smtClean="0">
                <a:latin typeface="Arial" panose="020B0604020202020204" pitchFamily="34" charset="0"/>
                <a:cs typeface="Arial" panose="020B0604020202020204" pitchFamily="34" charset="0"/>
              </a:rPr>
              <a:t>2020</a:t>
            </a:r>
            <a:endParaRPr lang="hu-HU" sz="3600" b="1" dirty="0">
              <a:latin typeface="Arial" panose="020B0604020202020204" pitchFamily="34" charset="0"/>
              <a:cs typeface="Arial" panose="020B0604020202020204" pitchFamily="34" charset="0"/>
            </a:endParaRPr>
          </a:p>
        </p:txBody>
      </p:sp>
      <p:sp>
        <p:nvSpPr>
          <p:cNvPr id="91" name="Tartalom helye 1"/>
          <p:cNvSpPr txBox="1">
            <a:spLocks/>
          </p:cNvSpPr>
          <p:nvPr/>
        </p:nvSpPr>
        <p:spPr>
          <a:xfrm>
            <a:off x="467066" y="1772816"/>
            <a:ext cx="2700000" cy="504056"/>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hu-HU" sz="2800" b="1" kern="1200" cap="none" dirty="0" smtClean="0">
                <a:solidFill>
                  <a:srgbClr val="0033CC"/>
                </a:solidFill>
                <a:effectLst>
                  <a:outerShdw blurRad="38100" dist="38100" dir="2700000" algn="tl">
                    <a:srgbClr val="000000">
                      <a:alpha val="43137"/>
                    </a:srgbClr>
                  </a:outerShdw>
                </a:effectLst>
                <a:latin typeface="+mj-lt"/>
                <a:ea typeface="+mj-ea"/>
                <a:cs typeface="Arial" pitchFamily="34" charset="0"/>
              </a:defRPr>
            </a:lvl1pPr>
            <a:lvl2pPr marL="523875" indent="-342900" algn="l" defTabSz="914400" rtl="0" eaLnBrk="1" latinLnBrk="0" hangingPunct="1">
              <a:spcBef>
                <a:spcPct val="20000"/>
              </a:spcBef>
              <a:buFont typeface="Wingdings" pitchFamily="2" charset="2"/>
              <a:buChar char="§"/>
              <a:defRPr lang="hu-HU" sz="2400" kern="1200" dirty="0" smtClean="0">
                <a:solidFill>
                  <a:srgbClr val="0033CC"/>
                </a:solidFill>
                <a:latin typeface="+mn-lt"/>
                <a:ea typeface="+mn-ea"/>
                <a:cs typeface="+mn-cs"/>
              </a:defRPr>
            </a:lvl2pPr>
            <a:lvl3pPr marL="704850" indent="-342900" algn="l" defTabSz="914400" rtl="0" eaLnBrk="1" latinLnBrk="0" hangingPunct="1">
              <a:spcBef>
                <a:spcPct val="20000"/>
              </a:spcBef>
              <a:buFont typeface="Wingdings" pitchFamily="2" charset="2"/>
              <a:buChar char="§"/>
              <a:defRPr lang="hu-HU" sz="2200" kern="1200" dirty="0" smtClean="0">
                <a:solidFill>
                  <a:srgbClr val="0033CC"/>
                </a:solidFill>
                <a:latin typeface="+mn-lt"/>
                <a:ea typeface="+mn-ea"/>
                <a:cs typeface="+mn-cs"/>
              </a:defRPr>
            </a:lvl3pPr>
            <a:lvl4pPr marL="876300" indent="-342900" algn="l" defTabSz="914400" rtl="0" eaLnBrk="1" latinLnBrk="0" hangingPunct="1">
              <a:spcBef>
                <a:spcPct val="20000"/>
              </a:spcBef>
              <a:buFont typeface="Wingdings" pitchFamily="2" charset="2"/>
              <a:buChar char="§"/>
              <a:defRPr lang="hu-HU" sz="2000" kern="1200" dirty="0" smtClean="0">
                <a:solidFill>
                  <a:srgbClr val="0033CC"/>
                </a:solidFill>
                <a:latin typeface="+mn-lt"/>
                <a:ea typeface="+mn-ea"/>
                <a:cs typeface="+mn-cs"/>
              </a:defRPr>
            </a:lvl4pPr>
            <a:lvl5pPr marL="1057275" indent="-342900" algn="l" defTabSz="914400" rtl="0" eaLnBrk="1" latinLnBrk="0" hangingPunct="1">
              <a:spcBef>
                <a:spcPct val="20000"/>
              </a:spcBef>
              <a:buFont typeface="Wingdings" pitchFamily="2" charset="2"/>
              <a:buChar char="§"/>
              <a:defRPr lang="hu-HU" sz="1800" kern="1200" dirty="0">
                <a:solidFill>
                  <a:srgbClr val="0033C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t>intelligens</a:t>
            </a:r>
            <a:endParaRPr/>
          </a:p>
        </p:txBody>
      </p:sp>
      <p:sp>
        <p:nvSpPr>
          <p:cNvPr id="92" name="Tartalom helye 1"/>
          <p:cNvSpPr txBox="1">
            <a:spLocks/>
          </p:cNvSpPr>
          <p:nvPr/>
        </p:nvSpPr>
        <p:spPr>
          <a:xfrm>
            <a:off x="3210268" y="1772816"/>
            <a:ext cx="2700000" cy="504056"/>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hu-HU" sz="2800" b="1" kern="1200" cap="none" dirty="0" smtClean="0">
                <a:solidFill>
                  <a:srgbClr val="0033CC"/>
                </a:solidFill>
                <a:effectLst>
                  <a:outerShdw blurRad="38100" dist="38100" dir="2700000" algn="tl">
                    <a:srgbClr val="000000">
                      <a:alpha val="43137"/>
                    </a:srgbClr>
                  </a:outerShdw>
                </a:effectLst>
                <a:latin typeface="+mj-lt"/>
                <a:ea typeface="+mj-ea"/>
                <a:cs typeface="Arial" pitchFamily="34" charset="0"/>
              </a:defRPr>
            </a:lvl1pPr>
            <a:lvl2pPr marL="523875" indent="-342900" algn="l" defTabSz="914400" rtl="0" eaLnBrk="1" latinLnBrk="0" hangingPunct="1">
              <a:spcBef>
                <a:spcPct val="20000"/>
              </a:spcBef>
              <a:buFont typeface="Wingdings" pitchFamily="2" charset="2"/>
              <a:buChar char="§"/>
              <a:defRPr lang="hu-HU" sz="2400" kern="1200" dirty="0" smtClean="0">
                <a:solidFill>
                  <a:srgbClr val="0033CC"/>
                </a:solidFill>
                <a:latin typeface="+mn-lt"/>
                <a:ea typeface="+mn-ea"/>
                <a:cs typeface="+mn-cs"/>
              </a:defRPr>
            </a:lvl2pPr>
            <a:lvl3pPr marL="704850" indent="-342900" algn="l" defTabSz="914400" rtl="0" eaLnBrk="1" latinLnBrk="0" hangingPunct="1">
              <a:spcBef>
                <a:spcPct val="20000"/>
              </a:spcBef>
              <a:buFont typeface="Wingdings" pitchFamily="2" charset="2"/>
              <a:buChar char="§"/>
              <a:defRPr lang="hu-HU" sz="2200" kern="1200" dirty="0" smtClean="0">
                <a:solidFill>
                  <a:srgbClr val="0033CC"/>
                </a:solidFill>
                <a:latin typeface="+mn-lt"/>
                <a:ea typeface="+mn-ea"/>
                <a:cs typeface="+mn-cs"/>
              </a:defRPr>
            </a:lvl3pPr>
            <a:lvl4pPr marL="876300" indent="-342900" algn="l" defTabSz="914400" rtl="0" eaLnBrk="1" latinLnBrk="0" hangingPunct="1">
              <a:spcBef>
                <a:spcPct val="20000"/>
              </a:spcBef>
              <a:buFont typeface="Wingdings" pitchFamily="2" charset="2"/>
              <a:buChar char="§"/>
              <a:defRPr lang="hu-HU" sz="2000" kern="1200" dirty="0" smtClean="0">
                <a:solidFill>
                  <a:srgbClr val="0033CC"/>
                </a:solidFill>
                <a:latin typeface="+mn-lt"/>
                <a:ea typeface="+mn-ea"/>
                <a:cs typeface="+mn-cs"/>
              </a:defRPr>
            </a:lvl4pPr>
            <a:lvl5pPr marL="1057275" indent="-342900" algn="l" defTabSz="914400" rtl="0" eaLnBrk="1" latinLnBrk="0" hangingPunct="1">
              <a:spcBef>
                <a:spcPct val="20000"/>
              </a:spcBef>
              <a:buFont typeface="Wingdings" pitchFamily="2" charset="2"/>
              <a:buChar char="§"/>
              <a:defRPr lang="hu-HU" sz="1800" kern="1200" dirty="0">
                <a:solidFill>
                  <a:srgbClr val="0033C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t>fenntartható</a:t>
            </a:r>
            <a:endParaRPr/>
          </a:p>
        </p:txBody>
      </p:sp>
      <p:sp>
        <p:nvSpPr>
          <p:cNvPr id="93" name="Tartalom helye 1"/>
          <p:cNvSpPr txBox="1">
            <a:spLocks/>
          </p:cNvSpPr>
          <p:nvPr/>
        </p:nvSpPr>
        <p:spPr>
          <a:xfrm>
            <a:off x="5931137" y="1772816"/>
            <a:ext cx="2700000" cy="504056"/>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hu-HU" sz="2800" b="1" kern="1200" cap="none" dirty="0" smtClean="0">
                <a:solidFill>
                  <a:srgbClr val="0033CC"/>
                </a:solidFill>
                <a:effectLst>
                  <a:outerShdw blurRad="38100" dist="38100" dir="2700000" algn="tl">
                    <a:srgbClr val="000000">
                      <a:alpha val="43137"/>
                    </a:srgbClr>
                  </a:outerShdw>
                </a:effectLst>
                <a:latin typeface="+mj-lt"/>
                <a:ea typeface="+mj-ea"/>
                <a:cs typeface="Arial" pitchFamily="34" charset="0"/>
              </a:defRPr>
            </a:lvl1pPr>
            <a:lvl2pPr marL="523875" indent="-342900" algn="l" defTabSz="914400" rtl="0" eaLnBrk="1" latinLnBrk="0" hangingPunct="1">
              <a:spcBef>
                <a:spcPct val="20000"/>
              </a:spcBef>
              <a:buFont typeface="Wingdings" pitchFamily="2" charset="2"/>
              <a:buChar char="§"/>
              <a:defRPr lang="hu-HU" sz="2400" kern="1200" dirty="0" smtClean="0">
                <a:solidFill>
                  <a:srgbClr val="0033CC"/>
                </a:solidFill>
                <a:latin typeface="+mn-lt"/>
                <a:ea typeface="+mn-ea"/>
                <a:cs typeface="+mn-cs"/>
              </a:defRPr>
            </a:lvl2pPr>
            <a:lvl3pPr marL="704850" indent="-342900" algn="l" defTabSz="914400" rtl="0" eaLnBrk="1" latinLnBrk="0" hangingPunct="1">
              <a:spcBef>
                <a:spcPct val="20000"/>
              </a:spcBef>
              <a:buFont typeface="Wingdings" pitchFamily="2" charset="2"/>
              <a:buChar char="§"/>
              <a:defRPr lang="hu-HU" sz="2200" kern="1200" dirty="0" smtClean="0">
                <a:solidFill>
                  <a:srgbClr val="0033CC"/>
                </a:solidFill>
                <a:latin typeface="+mn-lt"/>
                <a:ea typeface="+mn-ea"/>
                <a:cs typeface="+mn-cs"/>
              </a:defRPr>
            </a:lvl3pPr>
            <a:lvl4pPr marL="876300" indent="-342900" algn="l" defTabSz="914400" rtl="0" eaLnBrk="1" latinLnBrk="0" hangingPunct="1">
              <a:spcBef>
                <a:spcPct val="20000"/>
              </a:spcBef>
              <a:buFont typeface="Wingdings" pitchFamily="2" charset="2"/>
              <a:buChar char="§"/>
              <a:defRPr lang="hu-HU" sz="2000" kern="1200" dirty="0" smtClean="0">
                <a:solidFill>
                  <a:srgbClr val="0033CC"/>
                </a:solidFill>
                <a:latin typeface="+mn-lt"/>
                <a:ea typeface="+mn-ea"/>
                <a:cs typeface="+mn-cs"/>
              </a:defRPr>
            </a:lvl4pPr>
            <a:lvl5pPr marL="1057275" indent="-342900" algn="l" defTabSz="914400" rtl="0" eaLnBrk="1" latinLnBrk="0" hangingPunct="1">
              <a:spcBef>
                <a:spcPct val="20000"/>
              </a:spcBef>
              <a:buFont typeface="Wingdings" pitchFamily="2" charset="2"/>
              <a:buChar char="§"/>
              <a:defRPr lang="hu-HU" sz="1800" kern="1200" dirty="0">
                <a:solidFill>
                  <a:srgbClr val="0033C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t>inkluzív</a:t>
            </a:r>
          </a:p>
        </p:txBody>
      </p:sp>
      <p:sp>
        <p:nvSpPr>
          <p:cNvPr id="94" name="Tartalom helye 1"/>
          <p:cNvSpPr txBox="1">
            <a:spLocks/>
          </p:cNvSpPr>
          <p:nvPr/>
        </p:nvSpPr>
        <p:spPr>
          <a:xfrm>
            <a:off x="315988" y="6192924"/>
            <a:ext cx="8488560" cy="404428"/>
          </a:xfrm>
          <a:prstGeom prst="rect">
            <a:avLst/>
          </a:prstGeom>
        </p:spPr>
        <p:txBody>
          <a:bodyPr vert="horz" lIns="91440" tIns="45720" rIns="91440" bIns="45720" rtlCol="0">
            <a:noAutofit/>
          </a:bodyPr>
          <a:lstStyle>
            <a:lvl1pPr marL="0" indent="0" algn="l" defTabSz="914400" rtl="0" eaLnBrk="1" latinLnBrk="0" hangingPunct="1">
              <a:spcBef>
                <a:spcPct val="20000"/>
              </a:spcBef>
              <a:buFont typeface="Arial" pitchFamily="34" charset="0"/>
              <a:buNone/>
              <a:defRPr lang="hu-HU" sz="2800" b="1" kern="1200" cap="none" dirty="0" smtClean="0">
                <a:solidFill>
                  <a:srgbClr val="0033CC"/>
                </a:solidFill>
                <a:effectLst>
                  <a:outerShdw blurRad="38100" dist="38100" dir="2700000" algn="tl">
                    <a:srgbClr val="000000">
                      <a:alpha val="43137"/>
                    </a:srgbClr>
                  </a:outerShdw>
                </a:effectLst>
                <a:latin typeface="+mj-lt"/>
                <a:ea typeface="+mj-ea"/>
                <a:cs typeface="Arial" pitchFamily="34" charset="0"/>
              </a:defRPr>
            </a:lvl1pPr>
            <a:lvl2pPr marL="523875" indent="-342900" algn="l" defTabSz="914400" rtl="0" eaLnBrk="1" latinLnBrk="0" hangingPunct="1">
              <a:spcBef>
                <a:spcPct val="20000"/>
              </a:spcBef>
              <a:buFont typeface="Wingdings" pitchFamily="2" charset="2"/>
              <a:buChar char="§"/>
              <a:defRPr lang="hu-HU" sz="2400" kern="1200" dirty="0" smtClean="0">
                <a:solidFill>
                  <a:srgbClr val="0033CC"/>
                </a:solidFill>
                <a:latin typeface="+mn-lt"/>
                <a:ea typeface="+mn-ea"/>
                <a:cs typeface="+mn-cs"/>
              </a:defRPr>
            </a:lvl2pPr>
            <a:lvl3pPr marL="704850" indent="-342900" algn="l" defTabSz="914400" rtl="0" eaLnBrk="1" latinLnBrk="0" hangingPunct="1">
              <a:spcBef>
                <a:spcPct val="20000"/>
              </a:spcBef>
              <a:buFont typeface="Wingdings" pitchFamily="2" charset="2"/>
              <a:buChar char="§"/>
              <a:defRPr lang="hu-HU" sz="2200" kern="1200" dirty="0" smtClean="0">
                <a:solidFill>
                  <a:srgbClr val="0033CC"/>
                </a:solidFill>
                <a:latin typeface="+mn-lt"/>
                <a:ea typeface="+mn-ea"/>
                <a:cs typeface="+mn-cs"/>
              </a:defRPr>
            </a:lvl3pPr>
            <a:lvl4pPr marL="876300" indent="-342900" algn="l" defTabSz="914400" rtl="0" eaLnBrk="1" latinLnBrk="0" hangingPunct="1">
              <a:spcBef>
                <a:spcPct val="20000"/>
              </a:spcBef>
              <a:buFont typeface="Wingdings" pitchFamily="2" charset="2"/>
              <a:buChar char="§"/>
              <a:defRPr lang="hu-HU" sz="2000" kern="1200" dirty="0" smtClean="0">
                <a:solidFill>
                  <a:srgbClr val="0033CC"/>
                </a:solidFill>
                <a:latin typeface="+mn-lt"/>
                <a:ea typeface="+mn-ea"/>
                <a:cs typeface="+mn-cs"/>
              </a:defRPr>
            </a:lvl4pPr>
            <a:lvl5pPr marL="1057275" indent="-342900" algn="l" defTabSz="914400" rtl="0" eaLnBrk="1" latinLnBrk="0" hangingPunct="1">
              <a:spcBef>
                <a:spcPct val="20000"/>
              </a:spcBef>
              <a:buFont typeface="Wingdings" pitchFamily="2" charset="2"/>
              <a:buChar char="§"/>
              <a:defRPr lang="hu-HU" sz="1800" kern="1200" dirty="0">
                <a:solidFill>
                  <a:srgbClr val="0033CC"/>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r>
              <a:t>növekedés stratégiája</a:t>
            </a:r>
            <a:endParaRPr/>
          </a:p>
        </p:txBody>
      </p:sp>
      <p:sp>
        <p:nvSpPr>
          <p:cNvPr id="3" name="Ellipszis 2"/>
          <p:cNvSpPr/>
          <p:nvPr/>
        </p:nvSpPr>
        <p:spPr>
          <a:xfrm>
            <a:off x="5653674" y="2228786"/>
            <a:ext cx="3491880" cy="1080120"/>
          </a:xfrm>
          <a:prstGeom prst="ellipse">
            <a:avLst/>
          </a:prstGeom>
          <a:solidFill>
            <a:srgbClr val="FF0000">
              <a:alpha val="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solidFill>
                <a:prstClr val="white"/>
              </a:solidFill>
            </a:endParaRPr>
          </a:p>
        </p:txBody>
      </p:sp>
    </p:spTree>
    <p:extLst>
      <p:ext uri="{BB962C8B-B14F-4D97-AF65-F5344CB8AC3E}">
        <p14:creationId xmlns:p14="http://schemas.microsoft.com/office/powerpoint/2010/main" val="1861848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afterGroup">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6422"/>
                                        </p:tgtEl>
                                        <p:attrNameLst>
                                          <p:attrName>style.visibility</p:attrName>
                                        </p:attrNameLst>
                                      </p:cBhvr>
                                      <p:to>
                                        <p:strVal val="visible"/>
                                      </p:to>
                                    </p:set>
                                    <p:animEffect transition="in" filter="fade">
                                      <p:cBhvr>
                                        <p:cTn id="7" dur="1000"/>
                                        <p:tgtEl>
                                          <p:spTgt spid="16422"/>
                                        </p:tgtEl>
                                      </p:cBhvr>
                                    </p:animEffect>
                                  </p:childTnLst>
                                </p:cTn>
                              </p:par>
                              <p:par>
                                <p:cTn id="8" presetID="10" presetClass="entr" presetSubtype="0" fill="hold" nodeType="withEffect">
                                  <p:stCondLst>
                                    <p:cond delay="0"/>
                                  </p:stCondLst>
                                  <p:childTnLst>
                                    <p:set>
                                      <p:cBhvr>
                                        <p:cTn id="9" dur="1" fill="hold">
                                          <p:stCondLst>
                                            <p:cond delay="0"/>
                                          </p:stCondLst>
                                        </p:cTn>
                                        <p:tgtEl>
                                          <p:spTgt spid="16423"/>
                                        </p:tgtEl>
                                        <p:attrNameLst>
                                          <p:attrName>style.visibility</p:attrName>
                                        </p:attrNameLst>
                                      </p:cBhvr>
                                      <p:to>
                                        <p:strVal val="visible"/>
                                      </p:to>
                                    </p:set>
                                    <p:animEffect transition="in" filter="fade">
                                      <p:cBhvr>
                                        <p:cTn id="10" dur="1000"/>
                                        <p:tgtEl>
                                          <p:spTgt spid="16423"/>
                                        </p:tgtEl>
                                      </p:cBhvr>
                                    </p:animEffect>
                                  </p:childTnLst>
                                </p:cTn>
                              </p:par>
                              <p:par>
                                <p:cTn id="11" presetID="10" presetClass="entr" presetSubtype="0" fill="hold" nodeType="withEffect">
                                  <p:stCondLst>
                                    <p:cond delay="0"/>
                                  </p:stCondLst>
                                  <p:childTnLst>
                                    <p:set>
                                      <p:cBhvr>
                                        <p:cTn id="12" dur="1" fill="hold">
                                          <p:stCondLst>
                                            <p:cond delay="0"/>
                                          </p:stCondLst>
                                        </p:cTn>
                                        <p:tgtEl>
                                          <p:spTgt spid="16424"/>
                                        </p:tgtEl>
                                        <p:attrNameLst>
                                          <p:attrName>style.visibility</p:attrName>
                                        </p:attrNameLst>
                                      </p:cBhvr>
                                      <p:to>
                                        <p:strVal val="visible"/>
                                      </p:to>
                                    </p:set>
                                    <p:animEffect transition="in" filter="fade">
                                      <p:cBhvr>
                                        <p:cTn id="13" dur="1000"/>
                                        <p:tgtEl>
                                          <p:spTgt spid="16424"/>
                                        </p:tgtEl>
                                      </p:cBhvr>
                                    </p:animEffect>
                                  </p:childTnLst>
                                </p:cTn>
                              </p:par>
                              <p:par>
                                <p:cTn id="14" presetID="10" presetClass="entr" presetSubtype="0" fill="hold" nodeType="withEffect">
                                  <p:stCondLst>
                                    <p:cond delay="0"/>
                                  </p:stCondLst>
                                  <p:childTnLst>
                                    <p:set>
                                      <p:cBhvr>
                                        <p:cTn id="15" dur="1" fill="hold">
                                          <p:stCondLst>
                                            <p:cond delay="0"/>
                                          </p:stCondLst>
                                        </p:cTn>
                                        <p:tgtEl>
                                          <p:spTgt spid="16425"/>
                                        </p:tgtEl>
                                        <p:attrNameLst>
                                          <p:attrName>style.visibility</p:attrName>
                                        </p:attrNameLst>
                                      </p:cBhvr>
                                      <p:to>
                                        <p:strVal val="visible"/>
                                      </p:to>
                                    </p:set>
                                    <p:animEffect transition="in" filter="fade">
                                      <p:cBhvr>
                                        <p:cTn id="16" dur="1000"/>
                                        <p:tgtEl>
                                          <p:spTgt spid="16425"/>
                                        </p:tgtEl>
                                      </p:cBhvr>
                                    </p:animEffect>
                                  </p:childTnLst>
                                </p:cTn>
                              </p:par>
                              <p:par>
                                <p:cTn id="17" presetID="10" presetClass="entr" presetSubtype="0" fill="hold" nodeType="withEffect">
                                  <p:stCondLst>
                                    <p:cond delay="0"/>
                                  </p:stCondLst>
                                  <p:childTnLst>
                                    <p:set>
                                      <p:cBhvr>
                                        <p:cTn id="18" dur="1" fill="hold">
                                          <p:stCondLst>
                                            <p:cond delay="0"/>
                                          </p:stCondLst>
                                        </p:cTn>
                                        <p:tgtEl>
                                          <p:spTgt spid="16426"/>
                                        </p:tgtEl>
                                        <p:attrNameLst>
                                          <p:attrName>style.visibility</p:attrName>
                                        </p:attrNameLst>
                                      </p:cBhvr>
                                      <p:to>
                                        <p:strVal val="visible"/>
                                      </p:to>
                                    </p:set>
                                    <p:animEffect transition="in" filter="fade">
                                      <p:cBhvr>
                                        <p:cTn id="19" dur="1000"/>
                                        <p:tgtEl>
                                          <p:spTgt spid="16426"/>
                                        </p:tgtEl>
                                      </p:cBhvr>
                                    </p:animEffect>
                                  </p:childTnLst>
                                </p:cTn>
                              </p:par>
                              <p:par>
                                <p:cTn id="20" presetID="10" presetClass="entr" presetSubtype="0" fill="hold" nodeType="withEffect">
                                  <p:stCondLst>
                                    <p:cond delay="0"/>
                                  </p:stCondLst>
                                  <p:childTnLst>
                                    <p:set>
                                      <p:cBhvr>
                                        <p:cTn id="21" dur="1" fill="hold">
                                          <p:stCondLst>
                                            <p:cond delay="0"/>
                                          </p:stCondLst>
                                        </p:cTn>
                                        <p:tgtEl>
                                          <p:spTgt spid="16427"/>
                                        </p:tgtEl>
                                        <p:attrNameLst>
                                          <p:attrName>style.visibility</p:attrName>
                                        </p:attrNameLst>
                                      </p:cBhvr>
                                      <p:to>
                                        <p:strVal val="visible"/>
                                      </p:to>
                                    </p:set>
                                    <p:animEffect transition="in" filter="fade">
                                      <p:cBhvr>
                                        <p:cTn id="22" dur="1000"/>
                                        <p:tgtEl>
                                          <p:spTgt spid="16427"/>
                                        </p:tgtEl>
                                      </p:cBhvr>
                                    </p:animEffect>
                                  </p:childTnLst>
                                </p:cTn>
                              </p:par>
                              <p:par>
                                <p:cTn id="23" presetID="10" presetClass="entr" presetSubtype="0" fill="hold" nodeType="withEffect">
                                  <p:stCondLst>
                                    <p:cond delay="0"/>
                                  </p:stCondLst>
                                  <p:childTnLst>
                                    <p:set>
                                      <p:cBhvr>
                                        <p:cTn id="24" dur="1" fill="hold">
                                          <p:stCondLst>
                                            <p:cond delay="0"/>
                                          </p:stCondLst>
                                        </p:cTn>
                                        <p:tgtEl>
                                          <p:spTgt spid="16428"/>
                                        </p:tgtEl>
                                        <p:attrNameLst>
                                          <p:attrName>style.visibility</p:attrName>
                                        </p:attrNameLst>
                                      </p:cBhvr>
                                      <p:to>
                                        <p:strVal val="visible"/>
                                      </p:to>
                                    </p:set>
                                    <p:animEffect transition="in" filter="fade">
                                      <p:cBhvr>
                                        <p:cTn id="25" dur="1000"/>
                                        <p:tgtEl>
                                          <p:spTgt spid="16428"/>
                                        </p:tgtEl>
                                      </p:cBhvr>
                                    </p:animEffect>
                                  </p:childTnLst>
                                </p:cTn>
                              </p:par>
                              <p:par>
                                <p:cTn id="26" presetID="10" presetClass="entr" presetSubtype="0" fill="hold" nodeType="withEffect">
                                  <p:stCondLst>
                                    <p:cond delay="0"/>
                                  </p:stCondLst>
                                  <p:childTnLst>
                                    <p:set>
                                      <p:cBhvr>
                                        <p:cTn id="27" dur="1" fill="hold">
                                          <p:stCondLst>
                                            <p:cond delay="0"/>
                                          </p:stCondLst>
                                        </p:cTn>
                                        <p:tgtEl>
                                          <p:spTgt spid="16429"/>
                                        </p:tgtEl>
                                        <p:attrNameLst>
                                          <p:attrName>style.visibility</p:attrName>
                                        </p:attrNameLst>
                                      </p:cBhvr>
                                      <p:to>
                                        <p:strVal val="visible"/>
                                      </p:to>
                                    </p:set>
                                    <p:animEffect transition="in" filter="fade">
                                      <p:cBhvr>
                                        <p:cTn id="28" dur="1000"/>
                                        <p:tgtEl>
                                          <p:spTgt spid="16429"/>
                                        </p:tgtEl>
                                      </p:cBhvr>
                                    </p:animEffect>
                                  </p:childTnLst>
                                </p:cTn>
                              </p:par>
                              <p:par>
                                <p:cTn id="29" presetID="10" presetClass="entr" presetSubtype="0" fill="hold" nodeType="withEffect">
                                  <p:stCondLst>
                                    <p:cond delay="0"/>
                                  </p:stCondLst>
                                  <p:childTnLst>
                                    <p:set>
                                      <p:cBhvr>
                                        <p:cTn id="30" dur="1" fill="hold">
                                          <p:stCondLst>
                                            <p:cond delay="0"/>
                                          </p:stCondLst>
                                        </p:cTn>
                                        <p:tgtEl>
                                          <p:spTgt spid="16430"/>
                                        </p:tgtEl>
                                        <p:attrNameLst>
                                          <p:attrName>style.visibility</p:attrName>
                                        </p:attrNameLst>
                                      </p:cBhvr>
                                      <p:to>
                                        <p:strVal val="visible"/>
                                      </p:to>
                                    </p:set>
                                    <p:animEffect transition="in" filter="fade">
                                      <p:cBhvr>
                                        <p:cTn id="31" dur="1000"/>
                                        <p:tgtEl>
                                          <p:spTgt spid="16430"/>
                                        </p:tgtEl>
                                      </p:cBhvr>
                                    </p:animEffect>
                                  </p:childTnLst>
                                </p:cTn>
                              </p:par>
                              <p:par>
                                <p:cTn id="32" presetID="10" presetClass="entr" presetSubtype="0" fill="hold" nodeType="withEffect">
                                  <p:stCondLst>
                                    <p:cond delay="0"/>
                                  </p:stCondLst>
                                  <p:childTnLst>
                                    <p:set>
                                      <p:cBhvr>
                                        <p:cTn id="33" dur="1" fill="hold">
                                          <p:stCondLst>
                                            <p:cond delay="0"/>
                                          </p:stCondLst>
                                        </p:cTn>
                                        <p:tgtEl>
                                          <p:spTgt spid="16431"/>
                                        </p:tgtEl>
                                        <p:attrNameLst>
                                          <p:attrName>style.visibility</p:attrName>
                                        </p:attrNameLst>
                                      </p:cBhvr>
                                      <p:to>
                                        <p:strVal val="visible"/>
                                      </p:to>
                                    </p:set>
                                    <p:animEffect transition="in" filter="fade">
                                      <p:cBhvr>
                                        <p:cTn id="34" dur="1000"/>
                                        <p:tgtEl>
                                          <p:spTgt spid="16431"/>
                                        </p:tgtEl>
                                      </p:cBhvr>
                                    </p:animEffect>
                                  </p:childTnLst>
                                </p:cTn>
                              </p:par>
                              <p:par>
                                <p:cTn id="35" presetID="10" presetClass="entr" presetSubtype="0" fill="hold" nodeType="withEffect">
                                  <p:stCondLst>
                                    <p:cond delay="0"/>
                                  </p:stCondLst>
                                  <p:childTnLst>
                                    <p:set>
                                      <p:cBhvr>
                                        <p:cTn id="36" dur="1" fill="hold">
                                          <p:stCondLst>
                                            <p:cond delay="0"/>
                                          </p:stCondLst>
                                        </p:cTn>
                                        <p:tgtEl>
                                          <p:spTgt spid="16432"/>
                                        </p:tgtEl>
                                        <p:attrNameLst>
                                          <p:attrName>style.visibility</p:attrName>
                                        </p:attrNameLst>
                                      </p:cBhvr>
                                      <p:to>
                                        <p:strVal val="visible"/>
                                      </p:to>
                                    </p:set>
                                    <p:animEffect transition="in" filter="fade">
                                      <p:cBhvr>
                                        <p:cTn id="37" dur="1000"/>
                                        <p:tgtEl>
                                          <p:spTgt spid="164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2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46856" y="-27384"/>
            <a:ext cx="8229600" cy="1143000"/>
          </a:xfrm>
        </p:spPr>
        <p:txBody>
          <a:bodyPr>
            <a:normAutofit/>
          </a:bodyPr>
          <a:lstStyle/>
          <a:p>
            <a:r>
              <a:rPr lang="hu-HU" sz="4000" dirty="0" smtClean="0">
                <a:solidFill>
                  <a:schemeClr val="bg1"/>
                </a:solidFill>
                <a:latin typeface="Arial" panose="020B0604020202020204" pitchFamily="34" charset="0"/>
                <a:cs typeface="Arial" panose="020B0604020202020204" pitchFamily="34" charset="0"/>
              </a:rPr>
              <a:t>Támogatást igénylők köre - 2</a:t>
            </a:r>
            <a:endParaRPr lang="hu-HU" sz="4000" dirty="0">
              <a:solidFill>
                <a:schemeClr val="bg1"/>
              </a:solidFill>
              <a:latin typeface="Arial" panose="020B0604020202020204" pitchFamily="34" charset="0"/>
              <a:cs typeface="Arial" panose="020B0604020202020204" pitchFamily="34" charset="0"/>
            </a:endParaRPr>
          </a:p>
        </p:txBody>
      </p:sp>
      <p:sp>
        <p:nvSpPr>
          <p:cNvPr id="4" name="Téglalap 3"/>
          <p:cNvSpPr/>
          <p:nvPr/>
        </p:nvSpPr>
        <p:spPr>
          <a:xfrm>
            <a:off x="395536" y="1403484"/>
            <a:ext cx="8496944" cy="369332"/>
          </a:xfrm>
          <a:prstGeom prst="rect">
            <a:avLst/>
          </a:prstGeom>
        </p:spPr>
        <p:txBody>
          <a:bodyPr wrap="square">
            <a:spAutoFit/>
          </a:bodyPr>
          <a:lstStyle/>
          <a:p>
            <a:pPr marL="177800" algn="just"/>
            <a:r>
              <a:rPr lang="hu-HU" dirty="0" smtClean="0">
                <a:solidFill>
                  <a:prstClr val="black"/>
                </a:solidFill>
                <a:latin typeface="Arial" panose="020B0604020202020204" pitchFamily="34" charset="0"/>
                <a:cs typeface="Arial" panose="020B0604020202020204" pitchFamily="34" charset="0"/>
              </a:rPr>
              <a:t> amelyek </a:t>
            </a:r>
            <a:r>
              <a:rPr lang="hu-HU" b="1" dirty="0" smtClean="0">
                <a:solidFill>
                  <a:prstClr val="black"/>
                </a:solidFill>
                <a:latin typeface="Arial" panose="020B0604020202020204" pitchFamily="34" charset="0"/>
                <a:cs typeface="Arial" panose="020B0604020202020204" pitchFamily="34" charset="0"/>
              </a:rPr>
              <a:t>mikro-</a:t>
            </a:r>
            <a:r>
              <a:rPr lang="hu-HU" b="1" dirty="0">
                <a:solidFill>
                  <a:prstClr val="black"/>
                </a:solidFill>
                <a:latin typeface="Arial" panose="020B0604020202020204" pitchFamily="34" charset="0"/>
                <a:cs typeface="Arial" panose="020B0604020202020204" pitchFamily="34" charset="0"/>
              </a:rPr>
              <a:t>, kis- és középvállalkozásnak minősülnek</a:t>
            </a:r>
          </a:p>
        </p:txBody>
      </p:sp>
      <p:sp>
        <p:nvSpPr>
          <p:cNvPr id="6" name="Alcím 3"/>
          <p:cNvSpPr txBox="1">
            <a:spLocks/>
          </p:cNvSpPr>
          <p:nvPr/>
        </p:nvSpPr>
        <p:spPr>
          <a:xfrm>
            <a:off x="457200" y="1988840"/>
            <a:ext cx="8229600" cy="3744416"/>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fontScale="92500" lnSpcReduction="2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just">
              <a:buFont typeface="Arial" panose="020B0604020202020204" pitchFamily="34" charset="0"/>
              <a:buNone/>
            </a:pPr>
            <a:r>
              <a:rPr lang="hu-HU" sz="1800" dirty="0" smtClean="0">
                <a:solidFill>
                  <a:prstClr val="black"/>
                </a:solidFill>
                <a:latin typeface="Arial" panose="020B0604020202020204" pitchFamily="34" charset="0"/>
                <a:cs typeface="Arial" panose="020B0604020202020204" pitchFamily="34" charset="0"/>
              </a:rPr>
              <a:t>Kérdés: Lehet e civil szervezet, vagy alapítvány KKV, mi alapján?</a:t>
            </a:r>
          </a:p>
          <a:p>
            <a:pPr marL="0" indent="0" algn="just">
              <a:buFont typeface="Arial" panose="020B0604020202020204" pitchFamily="34" charset="0"/>
              <a:buNone/>
            </a:pPr>
            <a:endParaRPr lang="hu-HU" sz="1800" dirty="0" smtClean="0">
              <a:solidFill>
                <a:prstClr val="black"/>
              </a:solidFill>
              <a:latin typeface="Arial" panose="020B0604020202020204" pitchFamily="34" charset="0"/>
              <a:cs typeface="Arial" panose="020B0604020202020204" pitchFamily="34" charset="0"/>
            </a:endParaRPr>
          </a:p>
          <a:p>
            <a:pPr marL="0" indent="0" algn="just">
              <a:buFont typeface="Arial" panose="020B0604020202020204" pitchFamily="34" charset="0"/>
              <a:buNone/>
            </a:pPr>
            <a:r>
              <a:rPr lang="hu-HU" sz="1800" b="1" dirty="0" smtClean="0">
                <a:solidFill>
                  <a:prstClr val="black"/>
                </a:solidFill>
                <a:latin typeface="Arial" panose="020B0604020202020204" pitchFamily="34" charset="0"/>
                <a:cs typeface="Arial" panose="020B0604020202020204" pitchFamily="34" charset="0"/>
              </a:rPr>
              <a:t>Felhívásban </a:t>
            </a:r>
            <a:r>
              <a:rPr lang="hu-HU" sz="1800" b="1" dirty="0">
                <a:solidFill>
                  <a:prstClr val="black"/>
                </a:solidFill>
                <a:latin typeface="Arial" panose="020B0604020202020204" pitchFamily="34" charset="0"/>
                <a:cs typeface="Arial" panose="020B0604020202020204" pitchFamily="34" charset="0"/>
              </a:rPr>
              <a:t>megjelölt valamennyi szervezet (akár </a:t>
            </a:r>
            <a:r>
              <a:rPr lang="hu-HU" sz="1800" b="1" dirty="0" smtClean="0">
                <a:solidFill>
                  <a:prstClr val="black"/>
                </a:solidFill>
                <a:latin typeface="Arial" panose="020B0604020202020204" pitchFamily="34" charset="0"/>
                <a:cs typeface="Arial" panose="020B0604020202020204" pitchFamily="34" charset="0"/>
              </a:rPr>
              <a:t>egyesület, alapítvány </a:t>
            </a:r>
            <a:r>
              <a:rPr lang="hu-HU" sz="1800" b="1" dirty="0">
                <a:solidFill>
                  <a:prstClr val="black"/>
                </a:solidFill>
                <a:latin typeface="Arial" panose="020B0604020202020204" pitchFamily="34" charset="0"/>
                <a:cs typeface="Arial" panose="020B0604020202020204" pitchFamily="34" charset="0"/>
              </a:rPr>
              <a:t>is) végezhet gazdálkodási tevékenységet</a:t>
            </a:r>
            <a:r>
              <a:rPr lang="hu-HU" sz="1800" dirty="0">
                <a:solidFill>
                  <a:prstClr val="black"/>
                </a:solidFill>
                <a:latin typeface="Arial" panose="020B0604020202020204" pitchFamily="34" charset="0"/>
                <a:cs typeface="Arial" panose="020B0604020202020204" pitchFamily="34" charset="0"/>
              </a:rPr>
              <a:t>, amiből árbevétele keletkezik függetlenül attól, hogy gazdálkodási tevékenységét jogszabály korlátozza. A </a:t>
            </a:r>
            <a:r>
              <a:rPr lang="hu-HU" sz="1800" b="1" dirty="0">
                <a:solidFill>
                  <a:prstClr val="black"/>
                </a:solidFill>
                <a:latin typeface="Arial" panose="020B0604020202020204" pitchFamily="34" charset="0"/>
                <a:cs typeface="Arial" panose="020B0604020202020204" pitchFamily="34" charset="0"/>
              </a:rPr>
              <a:t>651/2014. EU </a:t>
            </a:r>
            <a:r>
              <a:rPr lang="hu-HU" sz="1800" dirty="0">
                <a:solidFill>
                  <a:prstClr val="black"/>
                </a:solidFill>
                <a:latin typeface="Arial" panose="020B0604020202020204" pitchFamily="34" charset="0"/>
                <a:cs typeface="Arial" panose="020B0604020202020204" pitchFamily="34" charset="0"/>
              </a:rPr>
              <a:t>rendelet I. melléklet 1. cikk szerint „Egy vállalkozás – jogi formájától függetlenül – gazdasági tevékenységet folytató egységnek tekintendő. Ez különösen magában foglalja a kézművesipari vagy egyéb tevékenységet folytató önálló vállalkozókat vagy családi vállalkozásokat, valamint a rendszeres gazdasági tevékenységet folytató személyegyesüléseket vagy szövetkezeteket.” A KKV minősítést a </a:t>
            </a:r>
            <a:r>
              <a:rPr lang="hu-HU" sz="1800" b="1" dirty="0" err="1">
                <a:solidFill>
                  <a:prstClr val="black"/>
                </a:solidFill>
                <a:latin typeface="Arial" panose="020B0604020202020204" pitchFamily="34" charset="0"/>
                <a:cs typeface="Arial" panose="020B0604020202020204" pitchFamily="34" charset="0"/>
              </a:rPr>
              <a:t>foglalkoztatotti</a:t>
            </a:r>
            <a:r>
              <a:rPr lang="hu-HU" sz="1800" b="1" dirty="0">
                <a:solidFill>
                  <a:prstClr val="black"/>
                </a:solidFill>
                <a:latin typeface="Arial" panose="020B0604020202020204" pitchFamily="34" charset="0"/>
                <a:cs typeface="Arial" panose="020B0604020202020204" pitchFamily="34" charset="0"/>
              </a:rPr>
              <a:t> létszám és az éves árbevétel és/vagy éves mérlegfőösszegük határozza meg. </a:t>
            </a:r>
            <a:endParaRPr lang="hu-HU" sz="1800" b="1" dirty="0" smtClean="0">
              <a:solidFill>
                <a:prstClr val="black"/>
              </a:solidFill>
              <a:latin typeface="Arial" panose="020B0604020202020204" pitchFamily="34" charset="0"/>
              <a:cs typeface="Arial" panose="020B0604020202020204" pitchFamily="34" charset="0"/>
            </a:endParaRPr>
          </a:p>
          <a:p>
            <a:pPr marL="0" indent="0" algn="just">
              <a:buFont typeface="Arial" panose="020B0604020202020204" pitchFamily="34" charset="0"/>
              <a:buNone/>
            </a:pPr>
            <a:endParaRPr lang="hu-HU" sz="1800" dirty="0" smtClean="0">
              <a:solidFill>
                <a:prstClr val="black"/>
              </a:solidFill>
              <a:latin typeface="Arial" panose="020B0604020202020204" pitchFamily="34" charset="0"/>
              <a:cs typeface="Arial" panose="020B0604020202020204" pitchFamily="34" charset="0"/>
            </a:endParaRPr>
          </a:p>
          <a:p>
            <a:pPr marL="0" indent="0" algn="just">
              <a:buFont typeface="Arial" panose="020B0604020202020204" pitchFamily="34" charset="0"/>
              <a:buNone/>
            </a:pPr>
            <a:r>
              <a:rPr lang="hu-HU" sz="1800" dirty="0" smtClean="0">
                <a:solidFill>
                  <a:prstClr val="black"/>
                </a:solidFill>
                <a:latin typeface="Arial" panose="020B0604020202020204" pitchFamily="34" charset="0"/>
                <a:cs typeface="Arial" panose="020B0604020202020204" pitchFamily="34" charset="0"/>
              </a:rPr>
              <a:t>Felhívás </a:t>
            </a:r>
            <a:r>
              <a:rPr lang="hu-HU" sz="1800" dirty="0">
                <a:solidFill>
                  <a:prstClr val="black"/>
                </a:solidFill>
                <a:latin typeface="Arial" panose="020B0604020202020204" pitchFamily="34" charset="0"/>
                <a:cs typeface="Arial" panose="020B0604020202020204" pitchFamily="34" charset="0"/>
              </a:rPr>
              <a:t>lábjegyzetében </a:t>
            </a:r>
            <a:r>
              <a:rPr lang="hu-HU" sz="1800" dirty="0" smtClean="0">
                <a:solidFill>
                  <a:prstClr val="black"/>
                </a:solidFill>
                <a:latin typeface="Arial" panose="020B0604020202020204" pitchFamily="34" charset="0"/>
                <a:cs typeface="Arial" panose="020B0604020202020204" pitchFamily="34" charset="0"/>
              </a:rPr>
              <a:t> </a:t>
            </a:r>
            <a:r>
              <a:rPr lang="hu-HU" sz="1800" dirty="0">
                <a:solidFill>
                  <a:prstClr val="black"/>
                </a:solidFill>
                <a:latin typeface="Arial" panose="020B0604020202020204" pitchFamily="34" charset="0"/>
                <a:cs typeface="Arial" panose="020B0604020202020204" pitchFamily="34" charset="0"/>
              </a:rPr>
              <a:t>megtalálható </a:t>
            </a:r>
            <a:r>
              <a:rPr lang="hu-HU" sz="1800" dirty="0" smtClean="0">
                <a:solidFill>
                  <a:prstClr val="black"/>
                </a:solidFill>
                <a:latin typeface="Arial" panose="020B0604020202020204" pitchFamily="34" charset="0"/>
                <a:cs typeface="Arial" panose="020B0604020202020204" pitchFamily="34" charset="0"/>
              </a:rPr>
              <a:t>útmutató</a:t>
            </a:r>
          </a:p>
          <a:p>
            <a:pPr marL="0" indent="0" algn="just">
              <a:buFont typeface="Arial" panose="020B0604020202020204" pitchFamily="34" charset="0"/>
              <a:buNone/>
            </a:pPr>
            <a:r>
              <a:rPr lang="hu-HU" sz="1800" dirty="0" smtClean="0">
                <a:solidFill>
                  <a:prstClr val="black"/>
                </a:solidFill>
                <a:latin typeface="Arial" panose="020B0604020202020204" pitchFamily="34" charset="0"/>
                <a:cs typeface="Arial" panose="020B0604020202020204" pitchFamily="34" charset="0"/>
              </a:rPr>
              <a:t>(</a:t>
            </a:r>
            <a:r>
              <a:rPr lang="hu-HU" sz="1800" dirty="0">
                <a:solidFill>
                  <a:prstClr val="black"/>
                </a:solidFill>
                <a:latin typeface="Arial" panose="020B0604020202020204" pitchFamily="34" charset="0"/>
                <a:cs typeface="Arial" panose="020B0604020202020204" pitchFamily="34" charset="0"/>
                <a:hlinkClick r:id="rId2"/>
              </a:rPr>
              <a:t>http://ec.europa.eu/DocsRoom/documents/15582/attachments/1/translations/hu/renditions/pdf</a:t>
            </a:r>
            <a:r>
              <a:rPr lang="hu-HU" sz="1800" dirty="0" smtClean="0">
                <a:solidFill>
                  <a:prstClr val="black"/>
                </a:solidFill>
                <a:latin typeface="Arial" panose="020B0604020202020204" pitchFamily="34" charset="0"/>
                <a:cs typeface="Arial" panose="020B0604020202020204" pitchFamily="34" charset="0"/>
              </a:rPr>
              <a:t>)</a:t>
            </a:r>
          </a:p>
          <a:p>
            <a:pPr marL="0" indent="0" algn="just">
              <a:buFont typeface="Arial" panose="020B0604020202020204" pitchFamily="34" charset="0"/>
              <a:buNone/>
            </a:pPr>
            <a:endParaRPr lang="hu-HU" sz="1800" dirty="0" smtClean="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428297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46856" y="-27384"/>
            <a:ext cx="8229600" cy="1143000"/>
          </a:xfrm>
        </p:spPr>
        <p:txBody>
          <a:bodyPr>
            <a:normAutofit/>
          </a:bodyPr>
          <a:lstStyle/>
          <a:p>
            <a:r>
              <a:rPr lang="hu-HU" sz="4000" dirty="0" smtClean="0">
                <a:solidFill>
                  <a:schemeClr val="bg1"/>
                </a:solidFill>
                <a:latin typeface="Arial" panose="020B0604020202020204" pitchFamily="34" charset="0"/>
                <a:cs typeface="Arial" panose="020B0604020202020204" pitchFamily="34" charset="0"/>
              </a:rPr>
              <a:t>Támogatást igénylők köre - 3</a:t>
            </a:r>
            <a:endParaRPr lang="hu-HU" sz="4000" dirty="0">
              <a:solidFill>
                <a:schemeClr val="bg1"/>
              </a:solidFill>
              <a:latin typeface="Arial" panose="020B0604020202020204" pitchFamily="34" charset="0"/>
              <a:cs typeface="Arial" panose="020B0604020202020204" pitchFamily="34" charset="0"/>
            </a:endParaRPr>
          </a:p>
        </p:txBody>
      </p:sp>
      <p:sp>
        <p:nvSpPr>
          <p:cNvPr id="4" name="Téglalap 3"/>
          <p:cNvSpPr/>
          <p:nvPr/>
        </p:nvSpPr>
        <p:spPr>
          <a:xfrm>
            <a:off x="395536" y="1484784"/>
            <a:ext cx="8496944" cy="1754326"/>
          </a:xfrm>
          <a:prstGeom prst="rect">
            <a:avLst/>
          </a:prstGeom>
        </p:spPr>
        <p:txBody>
          <a:bodyPr wrap="square">
            <a:spAutoFit/>
          </a:bodyPr>
          <a:lstStyle/>
          <a:p>
            <a:pPr marL="177800" algn="just"/>
            <a:r>
              <a:rPr lang="hu-HU" dirty="0" smtClean="0">
                <a:solidFill>
                  <a:prstClr val="black"/>
                </a:solidFill>
                <a:latin typeface="Arial" panose="020B0604020202020204" pitchFamily="34" charset="0"/>
                <a:cs typeface="Arial" panose="020B0604020202020204" pitchFamily="34" charset="0"/>
              </a:rPr>
              <a:t>amelyek </a:t>
            </a:r>
            <a:r>
              <a:rPr lang="hu-HU" dirty="0">
                <a:solidFill>
                  <a:prstClr val="black"/>
                </a:solidFill>
                <a:latin typeface="Arial" panose="020B0604020202020204" pitchFamily="34" charset="0"/>
                <a:cs typeface="Arial" panose="020B0604020202020204" pitchFamily="34" charset="0"/>
              </a:rPr>
              <a:t>Magyarországon székhellyel rendelkező </a:t>
            </a:r>
            <a:r>
              <a:rPr lang="hu-HU" i="1" dirty="0">
                <a:solidFill>
                  <a:prstClr val="black"/>
                </a:solidFill>
                <a:latin typeface="Arial" panose="020B0604020202020204" pitchFamily="34" charset="0"/>
                <a:cs typeface="Arial" panose="020B0604020202020204" pitchFamily="34" charset="0"/>
              </a:rPr>
              <a:t>kettős könyvvitelt </a:t>
            </a:r>
            <a:r>
              <a:rPr lang="hu-HU" dirty="0">
                <a:solidFill>
                  <a:prstClr val="black"/>
                </a:solidFill>
                <a:latin typeface="Arial" panose="020B0604020202020204" pitchFamily="34" charset="0"/>
                <a:cs typeface="Arial" panose="020B0604020202020204" pitchFamily="34" charset="0"/>
              </a:rPr>
              <a:t>vezető társadalmi vállalkozások vagy az Európai Gazdasági Térség területén székhellyel és Magyarországon fiókteleppel rendelkező társadalmi vállalkozások</a:t>
            </a:r>
            <a:r>
              <a:rPr lang="hu-HU" dirty="0" smtClean="0">
                <a:solidFill>
                  <a:prstClr val="black"/>
                </a:solidFill>
                <a:latin typeface="Arial" panose="020B0604020202020204" pitchFamily="34" charset="0"/>
                <a:cs typeface="Arial" panose="020B0604020202020204" pitchFamily="34" charset="0"/>
              </a:rPr>
              <a:t>,</a:t>
            </a:r>
          </a:p>
          <a:p>
            <a:pPr marL="177800" algn="just"/>
            <a:endParaRPr lang="hu-HU" dirty="0">
              <a:solidFill>
                <a:prstClr val="black"/>
              </a:solidFill>
              <a:latin typeface="Arial" panose="020B0604020202020204" pitchFamily="34" charset="0"/>
              <a:cs typeface="Arial" panose="020B0604020202020204" pitchFamily="34" charset="0"/>
            </a:endParaRPr>
          </a:p>
          <a:p>
            <a:pPr marL="177800" algn="just"/>
            <a:endParaRPr lang="hu-HU" dirty="0">
              <a:solidFill>
                <a:prstClr val="black"/>
              </a:solidFill>
              <a:latin typeface="Arial" panose="020B0604020202020204" pitchFamily="34" charset="0"/>
              <a:cs typeface="Arial" panose="020B0604020202020204" pitchFamily="34" charset="0"/>
            </a:endParaRPr>
          </a:p>
        </p:txBody>
      </p:sp>
      <p:sp>
        <p:nvSpPr>
          <p:cNvPr id="5" name="Alcím 3"/>
          <p:cNvSpPr txBox="1">
            <a:spLocks/>
          </p:cNvSpPr>
          <p:nvPr/>
        </p:nvSpPr>
        <p:spPr>
          <a:xfrm>
            <a:off x="457200" y="3068960"/>
            <a:ext cx="8229600" cy="2016224"/>
          </a:xfrm>
          <a:prstGeom prst="rect">
            <a:avLst/>
          </a:prstGeom>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just">
              <a:buFont typeface="Arial" panose="020B0604020202020204" pitchFamily="34" charset="0"/>
              <a:buNone/>
            </a:pPr>
            <a:r>
              <a:rPr lang="hu-HU" sz="1600" dirty="0" smtClean="0">
                <a:solidFill>
                  <a:prstClr val="black"/>
                </a:solidFill>
                <a:latin typeface="Arial" panose="020B0604020202020204" pitchFamily="34" charset="0"/>
                <a:cs typeface="Arial" panose="020B0604020202020204" pitchFamily="34" charset="0"/>
              </a:rPr>
              <a:t>Kérdés</a:t>
            </a:r>
            <a:r>
              <a:rPr lang="hu-HU" sz="1600" dirty="0">
                <a:solidFill>
                  <a:prstClr val="black"/>
                </a:solidFill>
                <a:latin typeface="Arial" panose="020B0604020202020204" pitchFamily="34" charset="0"/>
                <a:cs typeface="Arial" panose="020B0604020202020204" pitchFamily="34" charset="0"/>
              </a:rPr>
              <a:t>: </a:t>
            </a:r>
            <a:r>
              <a:rPr lang="hu-HU" sz="1600" dirty="0" smtClean="0">
                <a:solidFill>
                  <a:prstClr val="black"/>
                </a:solidFill>
                <a:latin typeface="Arial" panose="020B0604020202020204" pitchFamily="34" charset="0"/>
                <a:cs typeface="Arial" panose="020B0604020202020204" pitchFamily="34" charset="0"/>
              </a:rPr>
              <a:t>Támogatható-e, vagy agrártevékenységnek </a:t>
            </a:r>
            <a:r>
              <a:rPr lang="hu-HU" sz="1600" dirty="0">
                <a:solidFill>
                  <a:prstClr val="black"/>
                </a:solidFill>
                <a:latin typeface="Arial" panose="020B0604020202020204" pitchFamily="34" charset="0"/>
                <a:cs typeface="Arial" panose="020B0604020202020204" pitchFamily="34" charset="0"/>
              </a:rPr>
              <a:t>minősül-e a gyógynövények feldolgozása gyógyszer alapanyagoknak</a:t>
            </a:r>
            <a:r>
              <a:rPr lang="hu-HU" sz="1600" dirty="0" smtClean="0">
                <a:solidFill>
                  <a:prstClr val="black"/>
                </a:solidFill>
                <a:latin typeface="Arial" panose="020B0604020202020204" pitchFamily="34" charset="0"/>
                <a:cs typeface="Arial" panose="020B0604020202020204" pitchFamily="34" charset="0"/>
              </a:rPr>
              <a:t>?</a:t>
            </a:r>
          </a:p>
          <a:p>
            <a:pPr marL="0" indent="0" algn="just">
              <a:buFont typeface="Arial" panose="020B0604020202020204" pitchFamily="34" charset="0"/>
              <a:buNone/>
            </a:pPr>
            <a:r>
              <a:rPr lang="hu-HU" sz="1600" dirty="0" smtClean="0">
                <a:solidFill>
                  <a:prstClr val="black"/>
                </a:solidFill>
                <a:latin typeface="Arial" panose="020B0604020202020204" pitchFamily="34" charset="0"/>
                <a:cs typeface="Arial" panose="020B0604020202020204" pitchFamily="34" charset="0"/>
              </a:rPr>
              <a:t>Támogatható, amennyiben </a:t>
            </a:r>
            <a:r>
              <a:rPr lang="hu-HU" sz="1600" dirty="0">
                <a:solidFill>
                  <a:prstClr val="black"/>
                </a:solidFill>
                <a:latin typeface="Arial" panose="020B0604020202020204" pitchFamily="34" charset="0"/>
                <a:cs typeface="Arial" panose="020B0604020202020204" pitchFamily="34" charset="0"/>
              </a:rPr>
              <a:t>a támogatni kívánt tevékenységek </a:t>
            </a:r>
            <a:r>
              <a:rPr lang="hu-HU" sz="1600" b="1" dirty="0">
                <a:solidFill>
                  <a:prstClr val="black"/>
                </a:solidFill>
                <a:latin typeface="Arial" panose="020B0604020202020204" pitchFamily="34" charset="0"/>
                <a:cs typeface="Arial" panose="020B0604020202020204" pitchFamily="34" charset="0"/>
              </a:rPr>
              <a:t>mezőgazdasági termék feldolgozására</a:t>
            </a:r>
            <a:r>
              <a:rPr lang="hu-HU" sz="1600" dirty="0">
                <a:solidFill>
                  <a:prstClr val="black"/>
                </a:solidFill>
                <a:latin typeface="Arial" panose="020B0604020202020204" pitchFamily="34" charset="0"/>
                <a:cs typeface="Arial" panose="020B0604020202020204" pitchFamily="34" charset="0"/>
              </a:rPr>
              <a:t> (vagy forgalmazására) </a:t>
            </a:r>
            <a:r>
              <a:rPr lang="hu-HU" sz="1600" b="1" dirty="0">
                <a:solidFill>
                  <a:prstClr val="black"/>
                </a:solidFill>
                <a:latin typeface="Arial" panose="020B0604020202020204" pitchFamily="34" charset="0"/>
                <a:cs typeface="Arial" panose="020B0604020202020204" pitchFamily="34" charset="0"/>
              </a:rPr>
              <a:t>irányul</a:t>
            </a:r>
            <a:r>
              <a:rPr lang="hu-HU" sz="1600" dirty="0">
                <a:solidFill>
                  <a:prstClr val="black"/>
                </a:solidFill>
                <a:latin typeface="Arial" panose="020B0604020202020204" pitchFamily="34" charset="0"/>
                <a:cs typeface="Arial" panose="020B0604020202020204" pitchFamily="34" charset="0"/>
              </a:rPr>
              <a:t>nak, </a:t>
            </a:r>
            <a:r>
              <a:rPr lang="hu-HU" sz="1600" dirty="0" smtClean="0">
                <a:solidFill>
                  <a:prstClr val="black"/>
                </a:solidFill>
                <a:latin typeface="Arial" panose="020B0604020202020204" pitchFamily="34" charset="0"/>
                <a:cs typeface="Arial" panose="020B0604020202020204" pitchFamily="34" charset="0"/>
              </a:rPr>
              <a:t>továbbá </a:t>
            </a:r>
            <a:r>
              <a:rPr lang="hu-HU" sz="1600" dirty="0">
                <a:solidFill>
                  <a:prstClr val="black"/>
                </a:solidFill>
                <a:latin typeface="Arial" panose="020B0604020202020204" pitchFamily="34" charset="0"/>
                <a:cs typeface="Arial" panose="020B0604020202020204" pitchFamily="34" charset="0"/>
              </a:rPr>
              <a:t>a felhívás alapján nyújtott támogatás nem függ attól, hogy a támogatott tevékenység keretében milyen mennyiségű termék kerül feldolgozásra vagy nem függ azok árától, továbbá a támogatás nem függ az elsődleges termelőknek történő teljes vagy részleges </a:t>
            </a:r>
            <a:r>
              <a:rPr lang="hu-HU" sz="1600" dirty="0" smtClean="0">
                <a:solidFill>
                  <a:prstClr val="black"/>
                </a:solidFill>
                <a:latin typeface="Arial" panose="020B0604020202020204" pitchFamily="34" charset="0"/>
                <a:cs typeface="Arial" panose="020B0604020202020204" pitchFamily="34" charset="0"/>
              </a:rPr>
              <a:t>továbbítástól.</a:t>
            </a:r>
          </a:p>
          <a:p>
            <a:pPr marL="0" indent="0" algn="just">
              <a:buFont typeface="Arial" panose="020B0604020202020204" pitchFamily="34" charset="0"/>
              <a:buNone/>
            </a:pPr>
            <a:endParaRPr lang="hu-HU" sz="1600" dirty="0" smtClean="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7276118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57200" y="44624"/>
            <a:ext cx="8229600" cy="1143000"/>
          </a:xfrm>
        </p:spPr>
        <p:txBody>
          <a:bodyPr>
            <a:normAutofit/>
          </a:bodyPr>
          <a:lstStyle/>
          <a:p>
            <a:r>
              <a:rPr lang="hu-HU" sz="4000" dirty="0" smtClean="0">
                <a:solidFill>
                  <a:schemeClr val="bg1"/>
                </a:solidFill>
                <a:latin typeface="Arial" panose="020B0604020202020204" pitchFamily="34" charset="0"/>
                <a:cs typeface="Arial" panose="020B0604020202020204" pitchFamily="34" charset="0"/>
              </a:rPr>
              <a:t>Támogatható tevékenységek</a:t>
            </a:r>
            <a:endParaRPr lang="hu-HU" sz="4000" dirty="0">
              <a:solidFill>
                <a:schemeClr val="bg1"/>
              </a:solidFill>
              <a:latin typeface="Arial" panose="020B0604020202020204" pitchFamily="34" charset="0"/>
              <a:cs typeface="Arial" panose="020B0604020202020204" pitchFamily="34" charset="0"/>
            </a:endParaRPr>
          </a:p>
        </p:txBody>
      </p:sp>
      <p:sp>
        <p:nvSpPr>
          <p:cNvPr id="3" name="Tartalom helye 2"/>
          <p:cNvSpPr>
            <a:spLocks noGrp="1"/>
          </p:cNvSpPr>
          <p:nvPr>
            <p:ph idx="1"/>
          </p:nvPr>
        </p:nvSpPr>
        <p:spPr>
          <a:xfrm>
            <a:off x="395536" y="1340768"/>
            <a:ext cx="8291264" cy="4785395"/>
          </a:xfrm>
        </p:spPr>
        <p:txBody>
          <a:bodyPr>
            <a:normAutofit fontScale="92500" lnSpcReduction="20000"/>
          </a:bodyPr>
          <a:lstStyle/>
          <a:p>
            <a:pPr>
              <a:buFont typeface="Wingdings" panose="05000000000000000000" pitchFamily="2" charset="2"/>
              <a:buChar char="Ø"/>
            </a:pPr>
            <a:r>
              <a:rPr lang="hu-HU" dirty="0" smtClean="0"/>
              <a:t>Tevékenységek </a:t>
            </a:r>
            <a:r>
              <a:rPr lang="hu-HU" sz="3500" dirty="0" smtClean="0">
                <a:solidFill>
                  <a:srgbClr val="FF0000"/>
                </a:solidFill>
              </a:rPr>
              <a:t>új</a:t>
            </a:r>
            <a:r>
              <a:rPr lang="hu-HU" dirty="0" smtClean="0"/>
              <a:t> csoportosítása: kötelező /nem kötelező, önállóan támogatható /önállóan nem támogatható kategóriák szerint </a:t>
            </a:r>
          </a:p>
          <a:p>
            <a:endParaRPr lang="hu-HU" sz="1400" dirty="0" smtClean="0">
              <a:solidFill>
                <a:srgbClr val="FF0000"/>
              </a:solidFill>
            </a:endParaRPr>
          </a:p>
          <a:p>
            <a:r>
              <a:rPr lang="hu-HU" sz="2600" dirty="0" smtClean="0"/>
              <a:t>Célcsoport foglalkoztatása</a:t>
            </a:r>
          </a:p>
          <a:p>
            <a:r>
              <a:rPr lang="hu-HU" sz="2600" dirty="0" smtClean="0"/>
              <a:t>Piacra jutás támogatása</a:t>
            </a:r>
          </a:p>
          <a:p>
            <a:r>
              <a:rPr lang="hu-HU" sz="2600" dirty="0" smtClean="0"/>
              <a:t>Kötelező nyilvánosság</a:t>
            </a:r>
          </a:p>
          <a:p>
            <a:endParaRPr lang="hu-HU" sz="1500" dirty="0" smtClean="0"/>
          </a:p>
          <a:p>
            <a:r>
              <a:rPr lang="hu-HU" sz="2600" dirty="0"/>
              <a:t>Ingatlan </a:t>
            </a:r>
            <a:r>
              <a:rPr lang="hu-HU" sz="2600" dirty="0" smtClean="0"/>
              <a:t>beruházás</a:t>
            </a:r>
          </a:p>
          <a:p>
            <a:r>
              <a:rPr lang="hu-HU" sz="2600" dirty="0"/>
              <a:t>Termék- és </a:t>
            </a:r>
            <a:r>
              <a:rPr lang="hu-HU" sz="2600" dirty="0" smtClean="0"/>
              <a:t>szolgáltatásfejlesztés</a:t>
            </a:r>
          </a:p>
          <a:p>
            <a:r>
              <a:rPr lang="hu-HU" sz="2600" dirty="0" smtClean="0"/>
              <a:t>Szakmai működés fejlesztése</a:t>
            </a:r>
          </a:p>
          <a:p>
            <a:r>
              <a:rPr lang="hu-HU" sz="2600" dirty="0" smtClean="0"/>
              <a:t>Képzés</a:t>
            </a:r>
          </a:p>
          <a:p>
            <a:r>
              <a:rPr lang="hu-HU" sz="2600" dirty="0" smtClean="0"/>
              <a:t>Szemléletformálás…</a:t>
            </a:r>
          </a:p>
        </p:txBody>
      </p:sp>
      <p:sp>
        <p:nvSpPr>
          <p:cNvPr id="5" name="Szövegdoboz 4"/>
          <p:cNvSpPr txBox="1"/>
          <p:nvPr/>
        </p:nvSpPr>
        <p:spPr>
          <a:xfrm rot="10800000" flipV="1">
            <a:off x="6542086" y="2859322"/>
            <a:ext cx="1656184" cy="923330"/>
          </a:xfrm>
          <a:prstGeom prst="rect">
            <a:avLst/>
          </a:prstGeom>
          <a:noFill/>
          <a:scene3d>
            <a:camera prst="orthographicFront">
              <a:rot lat="0" lon="0" rev="0"/>
            </a:camera>
            <a:lightRig rig="threePt" dir="t"/>
          </a:scene3d>
        </p:spPr>
        <p:txBody>
          <a:bodyPr wrap="square" rtlCol="0">
            <a:spAutoFit/>
          </a:bodyPr>
          <a:lstStyle/>
          <a:p>
            <a:r>
              <a:rPr lang="hu-HU" b="1" dirty="0" smtClean="0">
                <a:solidFill>
                  <a:srgbClr val="1F497D"/>
                </a:solidFill>
                <a:effectLst>
                  <a:outerShdw blurRad="38100" dist="38100" dir="2700000" algn="tl">
                    <a:srgbClr val="000000">
                      <a:alpha val="43137"/>
                    </a:srgbClr>
                  </a:outerShdw>
                </a:effectLst>
              </a:rPr>
              <a:t>Kötelező, önállóan nem támogatható</a:t>
            </a:r>
            <a:endParaRPr lang="hu-HU" b="1" dirty="0">
              <a:solidFill>
                <a:srgbClr val="1F497D"/>
              </a:solidFill>
              <a:effectLst>
                <a:outerShdw blurRad="38100" dist="38100" dir="2700000" algn="tl">
                  <a:srgbClr val="000000">
                    <a:alpha val="43137"/>
                  </a:srgbClr>
                </a:outerShdw>
              </a:effectLst>
            </a:endParaRPr>
          </a:p>
        </p:txBody>
      </p:sp>
      <p:sp>
        <p:nvSpPr>
          <p:cNvPr id="7" name="Szövegdoboz 6"/>
          <p:cNvSpPr txBox="1"/>
          <p:nvPr/>
        </p:nvSpPr>
        <p:spPr>
          <a:xfrm>
            <a:off x="6535334" y="4407496"/>
            <a:ext cx="1565189" cy="923330"/>
          </a:xfrm>
          <a:prstGeom prst="rect">
            <a:avLst/>
          </a:prstGeom>
          <a:noFill/>
        </p:spPr>
        <p:txBody>
          <a:bodyPr wrap="square" rtlCol="0">
            <a:spAutoFit/>
          </a:bodyPr>
          <a:lstStyle/>
          <a:p>
            <a:r>
              <a:rPr lang="hu-HU" b="1" dirty="0" smtClean="0">
                <a:solidFill>
                  <a:srgbClr val="1F497D"/>
                </a:solidFill>
                <a:effectLst>
                  <a:outerShdw blurRad="38100" dist="38100" dir="2700000" algn="tl">
                    <a:srgbClr val="000000">
                      <a:alpha val="43137"/>
                    </a:srgbClr>
                  </a:outerShdw>
                </a:effectLst>
              </a:rPr>
              <a:t>Nem kötelező, önállóan nem támogatható</a:t>
            </a:r>
            <a:endParaRPr lang="hu-HU" b="1" dirty="0">
              <a:solidFill>
                <a:srgbClr val="1F497D"/>
              </a:solidFill>
              <a:effectLst>
                <a:outerShdw blurRad="38100" dist="38100" dir="2700000" algn="tl">
                  <a:srgbClr val="000000">
                    <a:alpha val="43137"/>
                  </a:srgbClr>
                </a:outerShdw>
              </a:effectLst>
            </a:endParaRPr>
          </a:p>
        </p:txBody>
      </p:sp>
      <p:sp>
        <p:nvSpPr>
          <p:cNvPr id="8" name="Lekerekített téglalap 7"/>
          <p:cNvSpPr/>
          <p:nvPr/>
        </p:nvSpPr>
        <p:spPr>
          <a:xfrm>
            <a:off x="323528" y="2636912"/>
            <a:ext cx="6067790" cy="1217748"/>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solidFill>
                <a:prstClr val="white"/>
              </a:solidFill>
            </a:endParaRPr>
          </a:p>
        </p:txBody>
      </p:sp>
      <p:sp>
        <p:nvSpPr>
          <p:cNvPr id="9" name="Lekerekített téglalap 8"/>
          <p:cNvSpPr/>
          <p:nvPr/>
        </p:nvSpPr>
        <p:spPr>
          <a:xfrm>
            <a:off x="323528" y="4005064"/>
            <a:ext cx="6067790" cy="1800199"/>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solidFill>
                <a:prstClr val="white"/>
              </a:solidFill>
            </a:endParaRPr>
          </a:p>
        </p:txBody>
      </p:sp>
      <p:sp>
        <p:nvSpPr>
          <p:cNvPr id="10" name="Téglalap 9"/>
          <p:cNvSpPr/>
          <p:nvPr/>
        </p:nvSpPr>
        <p:spPr>
          <a:xfrm>
            <a:off x="8198269" y="2859322"/>
            <a:ext cx="582211"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hu-HU" sz="5400" b="1" dirty="0" smtClean="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rPr>
              <a:t>K</a:t>
            </a:r>
            <a:endParaRPr lang="hu-HU" sz="54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endParaRPr>
          </a:p>
        </p:txBody>
      </p:sp>
      <p:sp>
        <p:nvSpPr>
          <p:cNvPr id="11" name="Téglalap 10"/>
          <p:cNvSpPr/>
          <p:nvPr/>
        </p:nvSpPr>
        <p:spPr>
          <a:xfrm>
            <a:off x="8192660" y="4403063"/>
            <a:ext cx="593432"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hu-HU" sz="5400" b="1" dirty="0">
                <a:ln w="11430"/>
                <a:gradFill>
                  <a:gsLst>
                    <a:gs pos="0">
                      <a:srgbClr val="C0504D">
                        <a:tint val="70000"/>
                        <a:satMod val="245000"/>
                      </a:srgbClr>
                    </a:gs>
                    <a:gs pos="75000">
                      <a:srgbClr val="C0504D">
                        <a:tint val="90000"/>
                        <a:shade val="60000"/>
                        <a:satMod val="240000"/>
                      </a:srgbClr>
                    </a:gs>
                    <a:gs pos="100000">
                      <a:srgbClr val="C0504D">
                        <a:tint val="100000"/>
                        <a:shade val="50000"/>
                        <a:satMod val="240000"/>
                      </a:srgbClr>
                    </a:gs>
                  </a:gsLst>
                  <a:lin ang="5400000"/>
                </a:gradFill>
                <a:effectLst>
                  <a:outerShdw blurRad="50800" dist="39000" dir="5460000" algn="tl">
                    <a:srgbClr val="000000">
                      <a:alpha val="38000"/>
                    </a:srgbClr>
                  </a:outerShdw>
                </a:effectLst>
              </a:rPr>
              <a:t>V</a:t>
            </a:r>
          </a:p>
        </p:txBody>
      </p:sp>
    </p:spTree>
    <p:extLst>
      <p:ext uri="{BB962C8B-B14F-4D97-AF65-F5344CB8AC3E}">
        <p14:creationId xmlns:p14="http://schemas.microsoft.com/office/powerpoint/2010/main" val="42259251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Content Placeholder 1"/>
          <p:cNvSpPr txBox="1">
            <a:spLocks/>
          </p:cNvSpPr>
          <p:nvPr/>
        </p:nvSpPr>
        <p:spPr bwMode="auto">
          <a:xfrm>
            <a:off x="323850" y="1412776"/>
            <a:ext cx="8640763" cy="27363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2857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defRPr>
            </a:lvl9pPr>
          </a:lstStyle>
          <a:p>
            <a:pPr marL="531813" indent="-354013">
              <a:spcAft>
                <a:spcPts val="600"/>
              </a:spcAft>
            </a:pPr>
            <a:r>
              <a:rPr lang="hu-HU" sz="2000" b="1" dirty="0" smtClean="0">
                <a:solidFill>
                  <a:prstClr val="black"/>
                </a:solidFill>
              </a:rPr>
              <a:t>Kötelezően </a:t>
            </a:r>
            <a:r>
              <a:rPr lang="hu-HU" sz="2000" b="1" dirty="0">
                <a:solidFill>
                  <a:prstClr val="black"/>
                </a:solidFill>
              </a:rPr>
              <a:t>megvalósítandó, önállóan nem támogatható </a:t>
            </a:r>
            <a:r>
              <a:rPr lang="hu-HU" sz="2000" b="1" dirty="0" smtClean="0">
                <a:solidFill>
                  <a:prstClr val="black"/>
                </a:solidFill>
              </a:rPr>
              <a:t>tevékenységek:</a:t>
            </a:r>
          </a:p>
          <a:p>
            <a:pPr marL="531813" indent="-354013">
              <a:spcAft>
                <a:spcPts val="600"/>
              </a:spcAft>
            </a:pPr>
            <a:endParaRPr lang="hu-HU" sz="2000" b="1" dirty="0">
              <a:solidFill>
                <a:prstClr val="black"/>
              </a:solidFill>
            </a:endParaRPr>
          </a:p>
          <a:p>
            <a:pPr marL="531813" indent="-354013"/>
            <a:r>
              <a:rPr lang="hu-HU" b="1" dirty="0" smtClean="0">
                <a:solidFill>
                  <a:prstClr val="black"/>
                </a:solidFill>
              </a:rPr>
              <a:t>a) Célcsoporttag </a:t>
            </a:r>
            <a:r>
              <a:rPr lang="hu-HU" b="1" dirty="0">
                <a:solidFill>
                  <a:prstClr val="black"/>
                </a:solidFill>
              </a:rPr>
              <a:t>– új munkavállaló foglalkoztatása </a:t>
            </a:r>
            <a:endParaRPr lang="hu-HU" dirty="0">
              <a:solidFill>
                <a:prstClr val="black"/>
              </a:solidFill>
            </a:endParaRPr>
          </a:p>
          <a:p>
            <a:pPr marL="531813" indent="-354013"/>
            <a:r>
              <a:rPr lang="hu-HU" b="1" dirty="0">
                <a:solidFill>
                  <a:prstClr val="black"/>
                </a:solidFill>
              </a:rPr>
              <a:t> </a:t>
            </a:r>
            <a:endParaRPr lang="hu-HU" dirty="0">
              <a:solidFill>
                <a:prstClr val="black"/>
              </a:solidFill>
            </a:endParaRPr>
          </a:p>
          <a:p>
            <a:pPr marL="531813" indent="-354013" algn="just"/>
            <a:r>
              <a:rPr lang="hu-HU" dirty="0">
                <a:solidFill>
                  <a:prstClr val="black"/>
                </a:solidFill>
                <a:cs typeface="Arial" panose="020B0604020202020204" pitchFamily="34" charset="0"/>
              </a:rPr>
              <a:t>Célcsoporttag: </a:t>
            </a:r>
            <a:endParaRPr lang="hu-HU" dirty="0" smtClean="0">
              <a:solidFill>
                <a:prstClr val="black"/>
              </a:solidFill>
              <a:cs typeface="Arial" panose="020B0604020202020204" pitchFamily="34" charset="0"/>
            </a:endParaRPr>
          </a:p>
          <a:p>
            <a:pPr marL="531813" indent="-354013" algn="just"/>
            <a:r>
              <a:rPr lang="hu-HU" dirty="0">
                <a:solidFill>
                  <a:prstClr val="black"/>
                </a:solidFill>
                <a:cs typeface="Arial" panose="020B0604020202020204" pitchFamily="34" charset="0"/>
              </a:rPr>
              <a:t>	</a:t>
            </a:r>
            <a:r>
              <a:rPr lang="hu-HU" dirty="0" smtClean="0">
                <a:solidFill>
                  <a:prstClr val="black"/>
                </a:solidFill>
                <a:cs typeface="Arial" panose="020B0604020202020204" pitchFamily="34" charset="0"/>
              </a:rPr>
              <a:t>	álláskereső </a:t>
            </a:r>
            <a:r>
              <a:rPr lang="hu-HU" dirty="0">
                <a:solidFill>
                  <a:prstClr val="black"/>
                </a:solidFill>
                <a:cs typeface="Arial" panose="020B0604020202020204" pitchFamily="34" charset="0"/>
              </a:rPr>
              <a:t>(16-64 éves) </a:t>
            </a:r>
            <a:r>
              <a:rPr lang="hu-HU" dirty="0" smtClean="0">
                <a:solidFill>
                  <a:prstClr val="black"/>
                </a:solidFill>
                <a:cs typeface="Arial" panose="020B0604020202020204" pitchFamily="34" charset="0"/>
              </a:rPr>
              <a:t>(beleértve </a:t>
            </a:r>
            <a:r>
              <a:rPr lang="hu-HU" dirty="0" err="1" smtClean="0">
                <a:solidFill>
                  <a:prstClr val="black"/>
                </a:solidFill>
                <a:cs typeface="Arial" panose="020B0604020202020204" pitchFamily="34" charset="0"/>
              </a:rPr>
              <a:t>sui</a:t>
            </a:r>
            <a:r>
              <a:rPr lang="hu-HU" dirty="0" smtClean="0">
                <a:solidFill>
                  <a:prstClr val="black"/>
                </a:solidFill>
                <a:cs typeface="Arial" panose="020B0604020202020204" pitchFamily="34" charset="0"/>
              </a:rPr>
              <a:t> </a:t>
            </a:r>
            <a:r>
              <a:rPr lang="hu-HU" dirty="0">
                <a:solidFill>
                  <a:prstClr val="black"/>
                </a:solidFill>
                <a:cs typeface="Arial" panose="020B0604020202020204" pitchFamily="34" charset="0"/>
              </a:rPr>
              <a:t>generis </a:t>
            </a:r>
            <a:r>
              <a:rPr lang="hu-HU" dirty="0" smtClean="0">
                <a:solidFill>
                  <a:prstClr val="black"/>
                </a:solidFill>
                <a:cs typeface="Arial" panose="020B0604020202020204" pitchFamily="34" charset="0"/>
              </a:rPr>
              <a:t>jogviszonyt is)</a:t>
            </a:r>
            <a:endParaRPr lang="hu-HU" dirty="0">
              <a:solidFill>
                <a:prstClr val="black"/>
              </a:solidFill>
              <a:cs typeface="Arial" panose="020B0604020202020204" pitchFamily="34" charset="0"/>
            </a:endParaRPr>
          </a:p>
          <a:p>
            <a:pPr marL="531813" indent="-354013" algn="just"/>
            <a:r>
              <a:rPr lang="hu-HU" dirty="0" smtClean="0">
                <a:solidFill>
                  <a:prstClr val="black"/>
                </a:solidFill>
                <a:cs typeface="Arial" panose="020B0604020202020204" pitchFamily="34" charset="0"/>
              </a:rPr>
              <a:t>	</a:t>
            </a:r>
          </a:p>
          <a:p>
            <a:pPr marL="531813" indent="-354013" algn="just"/>
            <a:endParaRPr lang="hu-HU" dirty="0">
              <a:solidFill>
                <a:prstClr val="black"/>
              </a:solidFill>
              <a:cs typeface="Arial" panose="020B0604020202020204" pitchFamily="34" charset="0"/>
            </a:endParaRPr>
          </a:p>
        </p:txBody>
      </p:sp>
      <p:sp>
        <p:nvSpPr>
          <p:cNvPr id="3" name="Szövegdoboz 2"/>
          <p:cNvSpPr txBox="1"/>
          <p:nvPr/>
        </p:nvSpPr>
        <p:spPr>
          <a:xfrm>
            <a:off x="1043608" y="131015"/>
            <a:ext cx="6984776" cy="954107"/>
          </a:xfrm>
          <a:prstGeom prst="rect">
            <a:avLst/>
          </a:prstGeom>
          <a:noFill/>
        </p:spPr>
        <p:txBody>
          <a:bodyPr wrap="square" rtlCol="0">
            <a:spAutoFit/>
          </a:bodyPr>
          <a:lstStyle/>
          <a:p>
            <a:pPr algn="ctr"/>
            <a:r>
              <a:rPr lang="hu-HU" sz="2800" dirty="0" smtClean="0">
                <a:solidFill>
                  <a:prstClr val="white"/>
                </a:solidFill>
                <a:latin typeface="Arial" panose="020B0604020202020204" pitchFamily="34" charset="0"/>
                <a:cs typeface="Arial" panose="020B0604020202020204" pitchFamily="34" charset="0"/>
              </a:rPr>
              <a:t>Célcsoport  foglalkoztatása - 1</a:t>
            </a:r>
          </a:p>
          <a:p>
            <a:pPr algn="ctr"/>
            <a:r>
              <a:rPr lang="hu-HU" sz="2800" dirty="0">
                <a:solidFill>
                  <a:prstClr val="white"/>
                </a:solidFill>
                <a:latin typeface="Arial" panose="020B0604020202020204" pitchFamily="34" charset="0"/>
                <a:cs typeface="Arial" panose="020B0604020202020204" pitchFamily="34" charset="0"/>
              </a:rPr>
              <a:t>e</a:t>
            </a:r>
            <a:r>
              <a:rPr lang="hu-HU" sz="2800" dirty="0" smtClean="0">
                <a:solidFill>
                  <a:prstClr val="white"/>
                </a:solidFill>
                <a:latin typeface="Arial" panose="020B0604020202020204" pitchFamily="34" charset="0"/>
                <a:cs typeface="Arial" panose="020B0604020202020204" pitchFamily="34" charset="0"/>
              </a:rPr>
              <a:t>lvárások - kapcsolódó kérdések   </a:t>
            </a:r>
            <a:endParaRPr lang="hu-HU" sz="2800" dirty="0">
              <a:solidFill>
                <a:prstClr val="white"/>
              </a:solidFill>
              <a:latin typeface="Arial" panose="020B0604020202020204" pitchFamily="34" charset="0"/>
              <a:cs typeface="Arial" panose="020B0604020202020204" pitchFamily="34" charset="0"/>
            </a:endParaRPr>
          </a:p>
        </p:txBody>
      </p:sp>
      <p:sp>
        <p:nvSpPr>
          <p:cNvPr id="4" name="Alcím 3"/>
          <p:cNvSpPr>
            <a:spLocks noGrp="1"/>
          </p:cNvSpPr>
          <p:nvPr>
            <p:ph type="subTitle" idx="1"/>
          </p:nvPr>
        </p:nvSpPr>
        <p:spPr>
          <a:xfrm>
            <a:off x="431763" y="4365104"/>
            <a:ext cx="8424936" cy="1080120"/>
          </a:xfrm>
        </p:spPr>
        <p:style>
          <a:lnRef idx="2">
            <a:schemeClr val="accent1"/>
          </a:lnRef>
          <a:fillRef idx="1">
            <a:schemeClr val="lt1"/>
          </a:fillRef>
          <a:effectRef idx="0">
            <a:schemeClr val="accent1"/>
          </a:effectRef>
          <a:fontRef idx="minor">
            <a:schemeClr val="dk1"/>
          </a:fontRef>
        </p:style>
        <p:txBody>
          <a:bodyPr>
            <a:normAutofit/>
          </a:bodyPr>
          <a:lstStyle/>
          <a:p>
            <a:pPr algn="l"/>
            <a:r>
              <a:rPr lang="hu-HU" sz="1800" dirty="0" smtClean="0">
                <a:solidFill>
                  <a:schemeClr val="tx1"/>
                </a:solidFill>
                <a:latin typeface="Arial" panose="020B0604020202020204" pitchFamily="34" charset="0"/>
                <a:cs typeface="Arial" panose="020B0604020202020204" pitchFamily="34" charset="0"/>
              </a:rPr>
              <a:t>Kérdés: Mit jelent a </a:t>
            </a:r>
            <a:r>
              <a:rPr lang="hu-HU" sz="1800" dirty="0" err="1" smtClean="0">
                <a:solidFill>
                  <a:schemeClr val="tx1"/>
                </a:solidFill>
                <a:latin typeface="Arial" panose="020B0604020202020204" pitchFamily="34" charset="0"/>
                <a:cs typeface="Arial" panose="020B0604020202020204" pitchFamily="34" charset="0"/>
              </a:rPr>
              <a:t>sui</a:t>
            </a:r>
            <a:r>
              <a:rPr lang="hu-HU" sz="1800" dirty="0" smtClean="0">
                <a:solidFill>
                  <a:schemeClr val="tx1"/>
                </a:solidFill>
                <a:latin typeface="Arial" panose="020B0604020202020204" pitchFamily="34" charset="0"/>
                <a:cs typeface="Arial" panose="020B0604020202020204" pitchFamily="34" charset="0"/>
              </a:rPr>
              <a:t> generis?</a:t>
            </a:r>
          </a:p>
          <a:p>
            <a:pPr algn="l"/>
            <a:r>
              <a:rPr lang="hu-HU" sz="1800" dirty="0" smtClean="0">
                <a:solidFill>
                  <a:schemeClr val="tx1"/>
                </a:solidFill>
                <a:latin typeface="Arial" panose="020B0604020202020204" pitchFamily="34" charset="0"/>
                <a:cs typeface="Arial" panose="020B0604020202020204" pitchFamily="34" charset="0"/>
              </a:rPr>
              <a:t>Tagi </a:t>
            </a:r>
            <a:r>
              <a:rPr lang="hu-HU" sz="1800" dirty="0">
                <a:solidFill>
                  <a:schemeClr val="tx1"/>
                </a:solidFill>
                <a:latin typeface="Arial" panose="020B0604020202020204" pitchFamily="34" charset="0"/>
                <a:cs typeface="Arial" panose="020B0604020202020204" pitchFamily="34" charset="0"/>
              </a:rPr>
              <a:t>munkavégzés – szociális szövetkezetek </a:t>
            </a:r>
            <a:r>
              <a:rPr lang="hu-HU" sz="1800" dirty="0" smtClean="0">
                <a:solidFill>
                  <a:schemeClr val="tx1"/>
                </a:solidFill>
                <a:latin typeface="Arial" panose="020B0604020202020204" pitchFamily="34" charset="0"/>
                <a:cs typeface="Arial" panose="020B0604020202020204" pitchFamily="34" charset="0"/>
              </a:rPr>
              <a:t>esetében.</a:t>
            </a:r>
            <a:endParaRPr lang="hu-HU" sz="1800" dirty="0">
              <a:solidFill>
                <a:schemeClr val="tx1"/>
              </a:solidFill>
              <a:latin typeface="Arial" panose="020B0604020202020204" pitchFamily="34" charset="0"/>
              <a:cs typeface="Arial" panose="020B0604020202020204" pitchFamily="34" charset="0"/>
            </a:endParaRPr>
          </a:p>
        </p:txBody>
      </p:sp>
      <p:sp>
        <p:nvSpPr>
          <p:cNvPr id="2" name="Téglalap 1"/>
          <p:cNvSpPr/>
          <p:nvPr/>
        </p:nvSpPr>
        <p:spPr>
          <a:xfrm>
            <a:off x="221847" y="131015"/>
            <a:ext cx="582211"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smtClean="0">
                <a:ln w="50800"/>
                <a:solidFill>
                  <a:prstClr val="white">
                    <a:shade val="50000"/>
                  </a:prstClr>
                </a:solidFill>
              </a:rPr>
              <a:t>K</a:t>
            </a:r>
            <a:endParaRPr lang="hu-HU" sz="5400" b="1" dirty="0">
              <a:ln w="50800"/>
              <a:solidFill>
                <a:prstClr val="white">
                  <a:shade val="50000"/>
                </a:prstClr>
              </a:solidFill>
            </a:endParaRPr>
          </a:p>
        </p:txBody>
      </p:sp>
    </p:spTree>
    <p:extLst>
      <p:ext uri="{BB962C8B-B14F-4D97-AF65-F5344CB8AC3E}">
        <p14:creationId xmlns:p14="http://schemas.microsoft.com/office/powerpoint/2010/main" val="15812532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Content Placeholder 1"/>
          <p:cNvSpPr txBox="1">
            <a:spLocks/>
          </p:cNvSpPr>
          <p:nvPr/>
        </p:nvSpPr>
        <p:spPr bwMode="auto">
          <a:xfrm>
            <a:off x="467544" y="260648"/>
            <a:ext cx="8137029"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2857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defRPr>
            </a:lvl9pPr>
          </a:lstStyle>
          <a:p>
            <a:pPr marL="531813" indent="-354013" algn="ctr"/>
            <a:r>
              <a:rPr lang="hu-HU" sz="3600" dirty="0" smtClean="0">
                <a:solidFill>
                  <a:prstClr val="white"/>
                </a:solidFill>
                <a:cs typeface="Arial" panose="020B0604020202020204" pitchFamily="34" charset="0"/>
              </a:rPr>
              <a:t>Célcsoporttag foglalkoztatása - 2</a:t>
            </a:r>
            <a:endParaRPr lang="hu-HU" sz="3600" dirty="0">
              <a:solidFill>
                <a:prstClr val="white"/>
              </a:solidFill>
              <a:cs typeface="Arial" panose="020B0604020202020204" pitchFamily="34" charset="0"/>
            </a:endParaRPr>
          </a:p>
          <a:p>
            <a:pPr marL="531813" indent="-354013"/>
            <a:r>
              <a:rPr lang="hu-HU" sz="2800" b="1" dirty="0">
                <a:solidFill>
                  <a:prstClr val="white"/>
                </a:solidFill>
                <a:cs typeface="Arial" panose="020B0604020202020204" pitchFamily="34" charset="0"/>
              </a:rPr>
              <a:t> </a:t>
            </a:r>
            <a:endParaRPr lang="hu-HU" sz="2800" dirty="0">
              <a:solidFill>
                <a:prstClr val="white"/>
              </a:solidFill>
              <a:cs typeface="Arial" panose="020B0604020202020204" pitchFamily="34" charset="0"/>
            </a:endParaRPr>
          </a:p>
          <a:p>
            <a:pPr marL="531813" indent="-354013" algn="just"/>
            <a:endParaRPr lang="hu-HU" dirty="0" smtClean="0">
              <a:solidFill>
                <a:prstClr val="black"/>
              </a:solidFill>
              <a:cs typeface="Arial" panose="020B0604020202020204" pitchFamily="34" charset="0"/>
            </a:endParaRPr>
          </a:p>
          <a:p>
            <a:pPr marL="531813" indent="-354013" algn="just"/>
            <a:endParaRPr lang="hu-HU" dirty="0">
              <a:solidFill>
                <a:prstClr val="black"/>
              </a:solidFill>
              <a:cs typeface="Arial" panose="020B0604020202020204" pitchFamily="34" charset="0"/>
            </a:endParaRPr>
          </a:p>
          <a:p>
            <a:pPr marL="531813" indent="-354013" algn="just"/>
            <a:r>
              <a:rPr lang="hu-HU" dirty="0" smtClean="0">
                <a:solidFill>
                  <a:prstClr val="black"/>
                </a:solidFill>
                <a:cs typeface="Arial" panose="020B0604020202020204" pitchFamily="34" charset="0"/>
              </a:rPr>
              <a:t>Célcsoporttag</a:t>
            </a:r>
            <a:r>
              <a:rPr lang="hu-HU" dirty="0">
                <a:solidFill>
                  <a:prstClr val="black"/>
                </a:solidFill>
                <a:cs typeface="Arial" panose="020B0604020202020204" pitchFamily="34" charset="0"/>
              </a:rPr>
              <a:t>: </a:t>
            </a:r>
            <a:endParaRPr lang="hu-HU" dirty="0" smtClean="0">
              <a:solidFill>
                <a:prstClr val="black"/>
              </a:solidFill>
              <a:cs typeface="Arial" panose="020B0604020202020204" pitchFamily="34" charset="0"/>
            </a:endParaRPr>
          </a:p>
          <a:p>
            <a:pPr marL="531813" indent="-354013" algn="just"/>
            <a:r>
              <a:rPr lang="hu-HU" dirty="0">
                <a:solidFill>
                  <a:prstClr val="black"/>
                </a:solidFill>
                <a:cs typeface="Arial" panose="020B0604020202020204" pitchFamily="34" charset="0"/>
              </a:rPr>
              <a:t>	</a:t>
            </a:r>
            <a:r>
              <a:rPr lang="hu-HU" dirty="0" smtClean="0">
                <a:solidFill>
                  <a:prstClr val="black"/>
                </a:solidFill>
                <a:cs typeface="Arial" panose="020B0604020202020204" pitchFamily="34" charset="0"/>
              </a:rPr>
              <a:t>az </a:t>
            </a:r>
            <a:r>
              <a:rPr lang="hu-HU" dirty="0">
                <a:solidFill>
                  <a:prstClr val="black"/>
                </a:solidFill>
                <a:cs typeface="Arial" panose="020B0604020202020204" pitchFamily="34" charset="0"/>
              </a:rPr>
              <a:t>újonnan foglalkoztatott munkavállalók 50%-ának </a:t>
            </a:r>
            <a:r>
              <a:rPr lang="hu-HU" b="1" dirty="0">
                <a:solidFill>
                  <a:prstClr val="black"/>
                </a:solidFill>
                <a:cs typeface="Arial" panose="020B0604020202020204" pitchFamily="34" charset="0"/>
              </a:rPr>
              <a:t>hátrányos helyzetű </a:t>
            </a:r>
            <a:r>
              <a:rPr lang="hu-HU" dirty="0">
                <a:solidFill>
                  <a:prstClr val="black"/>
                </a:solidFill>
                <a:cs typeface="Arial" panose="020B0604020202020204" pitchFamily="34" charset="0"/>
              </a:rPr>
              <a:t>és/vagy </a:t>
            </a:r>
            <a:r>
              <a:rPr lang="hu-HU" b="1" dirty="0">
                <a:solidFill>
                  <a:prstClr val="black"/>
                </a:solidFill>
                <a:cs typeface="Arial" panose="020B0604020202020204" pitchFamily="34" charset="0"/>
              </a:rPr>
              <a:t>megváltozott munkaképességű </a:t>
            </a:r>
            <a:r>
              <a:rPr lang="hu-HU" dirty="0">
                <a:solidFill>
                  <a:prstClr val="black"/>
                </a:solidFill>
                <a:cs typeface="Arial" panose="020B0604020202020204" pitchFamily="34" charset="0"/>
              </a:rPr>
              <a:t>álláskereső</a:t>
            </a:r>
          </a:p>
          <a:p>
            <a:pPr marL="531813" indent="-354013" algn="just"/>
            <a:endParaRPr lang="hu-HU" dirty="0" smtClean="0">
              <a:solidFill>
                <a:prstClr val="black"/>
              </a:solidFill>
              <a:cs typeface="Arial" panose="020B0604020202020204" pitchFamily="34" charset="0"/>
            </a:endParaRPr>
          </a:p>
          <a:p>
            <a:pPr marL="531813" indent="-354013" algn="just"/>
            <a:endParaRPr lang="hu-HU" dirty="0">
              <a:solidFill>
                <a:prstClr val="black"/>
              </a:solidFill>
              <a:cs typeface="Arial" panose="020B0604020202020204" pitchFamily="34" charset="0"/>
            </a:endParaRPr>
          </a:p>
          <a:p>
            <a:pPr marL="531813" indent="-354013" algn="just"/>
            <a:endParaRPr lang="hu-HU" dirty="0" smtClean="0">
              <a:solidFill>
                <a:prstClr val="black"/>
              </a:solidFill>
              <a:cs typeface="Arial" panose="020B0604020202020204" pitchFamily="34" charset="0"/>
            </a:endParaRPr>
          </a:p>
          <a:p>
            <a:pPr marL="531813" indent="-354013" algn="just"/>
            <a:endParaRPr lang="hu-HU" dirty="0">
              <a:solidFill>
                <a:prstClr val="black"/>
              </a:solidFill>
              <a:cs typeface="Arial" panose="020B0604020202020204" pitchFamily="34" charset="0"/>
            </a:endParaRPr>
          </a:p>
          <a:p>
            <a:pPr marL="531813" indent="-354013" algn="just"/>
            <a:endParaRPr lang="hu-HU" dirty="0" smtClean="0">
              <a:solidFill>
                <a:prstClr val="black"/>
              </a:solidFill>
              <a:cs typeface="Arial" panose="020B0604020202020204" pitchFamily="34" charset="0"/>
            </a:endParaRPr>
          </a:p>
          <a:p>
            <a:pPr marL="531813" indent="-354013" algn="just"/>
            <a:endParaRPr lang="hu-HU" dirty="0">
              <a:solidFill>
                <a:prstClr val="black"/>
              </a:solidFill>
              <a:cs typeface="Arial" panose="020B0604020202020204" pitchFamily="34" charset="0"/>
            </a:endParaRPr>
          </a:p>
        </p:txBody>
      </p:sp>
      <p:sp>
        <p:nvSpPr>
          <p:cNvPr id="4" name="Alcím 3"/>
          <p:cNvSpPr>
            <a:spLocks noGrp="1"/>
          </p:cNvSpPr>
          <p:nvPr>
            <p:ph type="subTitle" idx="1"/>
          </p:nvPr>
        </p:nvSpPr>
        <p:spPr>
          <a:xfrm>
            <a:off x="512952" y="2780928"/>
            <a:ext cx="8424936" cy="1656184"/>
          </a:xfrm>
        </p:spPr>
        <p:style>
          <a:lnRef idx="2">
            <a:schemeClr val="accent1"/>
          </a:lnRef>
          <a:fillRef idx="1">
            <a:schemeClr val="lt1"/>
          </a:fillRef>
          <a:effectRef idx="0">
            <a:schemeClr val="accent1"/>
          </a:effectRef>
          <a:fontRef idx="minor">
            <a:schemeClr val="dk1"/>
          </a:fontRef>
        </p:style>
        <p:txBody>
          <a:bodyPr>
            <a:normAutofit lnSpcReduction="10000"/>
          </a:bodyPr>
          <a:lstStyle/>
          <a:p>
            <a:pPr algn="just"/>
            <a:r>
              <a:rPr lang="hu-HU" sz="1800" dirty="0" smtClean="0">
                <a:solidFill>
                  <a:schemeClr val="tx1"/>
                </a:solidFill>
                <a:latin typeface="Arial" panose="020B0604020202020204" pitchFamily="34" charset="0"/>
                <a:cs typeface="Arial" panose="020B0604020202020204" pitchFamily="34" charset="0"/>
              </a:rPr>
              <a:t>Kérdés: Mit jelent a hátrányos helyzetű álláskereső a felhívás keretében?</a:t>
            </a:r>
          </a:p>
          <a:p>
            <a:pPr algn="just"/>
            <a:r>
              <a:rPr lang="hu-HU" sz="1800" dirty="0" smtClean="0">
                <a:solidFill>
                  <a:schemeClr val="tx1"/>
                </a:solidFill>
                <a:latin typeface="Arial" panose="020B0604020202020204" pitchFamily="34" charset="0"/>
                <a:cs typeface="Arial" panose="020B0604020202020204" pitchFamily="34" charset="0"/>
              </a:rPr>
              <a:t>Az </a:t>
            </a:r>
            <a:r>
              <a:rPr lang="hu-HU" sz="1800" dirty="0">
                <a:solidFill>
                  <a:schemeClr val="tx1"/>
                </a:solidFill>
                <a:latin typeface="Arial" panose="020B0604020202020204" pitchFamily="34" charset="0"/>
                <a:cs typeface="Arial" panose="020B0604020202020204" pitchFamily="34" charset="0"/>
              </a:rPr>
              <a:t>az álláskereső, aki a megelőző 6 hónapban folyamatosan nyilvántartott vagy nyilvántartása közfoglalkoztatás miatt szünetel, vagy alacsony iskolai végzettségű, vagy nem töltötte be a 25. életévét, vagy betöltötte az 50. életévét, vagy a gyermekgondozást, családtag ápolását követően a munkaerőpiacra jelen projekt keretében tér vissza.</a:t>
            </a:r>
          </a:p>
        </p:txBody>
      </p:sp>
      <p:sp>
        <p:nvSpPr>
          <p:cNvPr id="6" name="Téglalap 5"/>
          <p:cNvSpPr/>
          <p:nvPr/>
        </p:nvSpPr>
        <p:spPr>
          <a:xfrm>
            <a:off x="221847" y="131015"/>
            <a:ext cx="582211"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smtClean="0">
                <a:ln w="50800"/>
                <a:solidFill>
                  <a:prstClr val="white">
                    <a:shade val="50000"/>
                  </a:prstClr>
                </a:solidFill>
              </a:rPr>
              <a:t>K</a:t>
            </a:r>
            <a:endParaRPr lang="hu-HU" sz="5400" b="1" dirty="0">
              <a:ln w="50800"/>
              <a:solidFill>
                <a:prstClr val="white">
                  <a:shade val="50000"/>
                </a:prstClr>
              </a:solidFill>
            </a:endParaRPr>
          </a:p>
        </p:txBody>
      </p:sp>
      <p:sp>
        <p:nvSpPr>
          <p:cNvPr id="3" name="Téglalap 2"/>
          <p:cNvSpPr/>
          <p:nvPr/>
        </p:nvSpPr>
        <p:spPr>
          <a:xfrm>
            <a:off x="512952" y="4437112"/>
            <a:ext cx="8379528" cy="584775"/>
          </a:xfrm>
          <a:prstGeom prst="rect">
            <a:avLst/>
          </a:prstGeom>
        </p:spPr>
        <p:txBody>
          <a:bodyPr wrap="square">
            <a:spAutoFit/>
          </a:bodyPr>
          <a:lstStyle/>
          <a:p>
            <a:r>
              <a:rPr lang="hu-HU" sz="1600" i="1" dirty="0" smtClean="0">
                <a:solidFill>
                  <a:prstClr val="black"/>
                </a:solidFill>
              </a:rPr>
              <a:t>Szűkebb mint a 651/2014/EU rendelet (csoportmentességi rendelet, és a 1991. évi IV. törvény definíciója </a:t>
            </a:r>
            <a:endParaRPr lang="hu-HU" sz="1600" i="1" dirty="0">
              <a:solidFill>
                <a:prstClr val="black"/>
              </a:solidFill>
            </a:endParaRPr>
          </a:p>
        </p:txBody>
      </p:sp>
    </p:spTree>
    <p:extLst>
      <p:ext uri="{BB962C8B-B14F-4D97-AF65-F5344CB8AC3E}">
        <p14:creationId xmlns:p14="http://schemas.microsoft.com/office/powerpoint/2010/main" val="17467353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Content Placeholder 1"/>
          <p:cNvSpPr txBox="1">
            <a:spLocks/>
          </p:cNvSpPr>
          <p:nvPr/>
        </p:nvSpPr>
        <p:spPr bwMode="auto">
          <a:xfrm>
            <a:off x="323850" y="1412776"/>
            <a:ext cx="8640763" cy="4248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2857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defRPr>
            </a:lvl9pPr>
          </a:lstStyle>
          <a:p>
            <a:pPr marL="531813" indent="-354013">
              <a:spcAft>
                <a:spcPts val="600"/>
              </a:spcAft>
            </a:pPr>
            <a:r>
              <a:rPr lang="hu-HU" b="1" dirty="0" smtClean="0">
                <a:solidFill>
                  <a:prstClr val="black"/>
                </a:solidFill>
                <a:cs typeface="Arial" panose="020B0604020202020204" pitchFamily="34" charset="0"/>
              </a:rPr>
              <a:t>Célcsoporttag </a:t>
            </a:r>
            <a:r>
              <a:rPr lang="hu-HU" b="1" dirty="0">
                <a:solidFill>
                  <a:prstClr val="black"/>
                </a:solidFill>
                <a:cs typeface="Arial" panose="020B0604020202020204" pitchFamily="34" charset="0"/>
              </a:rPr>
              <a:t>– új munkavállaló foglalkoztatása </a:t>
            </a:r>
            <a:endParaRPr lang="hu-HU" dirty="0">
              <a:solidFill>
                <a:prstClr val="black"/>
              </a:solidFill>
              <a:cs typeface="Arial" panose="020B0604020202020204" pitchFamily="34" charset="0"/>
            </a:endParaRPr>
          </a:p>
          <a:p>
            <a:pPr marL="531813" indent="-354013"/>
            <a:r>
              <a:rPr lang="hu-HU" b="1" dirty="0">
                <a:solidFill>
                  <a:prstClr val="black"/>
                </a:solidFill>
                <a:cs typeface="Arial" panose="020B0604020202020204" pitchFamily="34" charset="0"/>
              </a:rPr>
              <a:t> </a:t>
            </a:r>
            <a:endParaRPr lang="hu-HU" dirty="0">
              <a:solidFill>
                <a:prstClr val="black"/>
              </a:solidFill>
              <a:cs typeface="Arial" panose="020B0604020202020204" pitchFamily="34" charset="0"/>
            </a:endParaRPr>
          </a:p>
          <a:p>
            <a:pPr marL="531813" indent="-354013" algn="just"/>
            <a:r>
              <a:rPr lang="hu-HU" dirty="0" smtClean="0">
                <a:solidFill>
                  <a:prstClr val="black"/>
                </a:solidFill>
                <a:cs typeface="Arial" panose="020B0604020202020204" pitchFamily="34" charset="0"/>
              </a:rPr>
              <a:t>	új </a:t>
            </a:r>
            <a:r>
              <a:rPr lang="hu-HU" dirty="0">
                <a:solidFill>
                  <a:prstClr val="black"/>
                </a:solidFill>
                <a:cs typeface="Arial" panose="020B0604020202020204" pitchFamily="34" charset="0"/>
              </a:rPr>
              <a:t>munkavállaló foglalkoztatása kötelező tevékenység, ahol az igényelt támogatás nem haladhatja meg az újonnan teremtett munkahelyeken </a:t>
            </a:r>
            <a:r>
              <a:rPr lang="hu-HU" b="1" dirty="0">
                <a:solidFill>
                  <a:prstClr val="black"/>
                </a:solidFill>
                <a:cs typeface="Arial" panose="020B0604020202020204" pitchFamily="34" charset="0"/>
              </a:rPr>
              <a:t>8 órás munkaviszonyban foglalkoztatott célcsoport tagonként a maximum 6.500.000 forintot</a:t>
            </a:r>
            <a:r>
              <a:rPr lang="hu-HU" dirty="0">
                <a:solidFill>
                  <a:prstClr val="black"/>
                </a:solidFill>
                <a:cs typeface="Arial" panose="020B0604020202020204" pitchFamily="34" charset="0"/>
              </a:rPr>
              <a:t> (részmunkaidő esetén arányosított összeget) a teljes projekthosszra</a:t>
            </a:r>
            <a:r>
              <a:rPr lang="hu-HU" dirty="0" smtClean="0">
                <a:solidFill>
                  <a:prstClr val="black"/>
                </a:solidFill>
                <a:cs typeface="Arial" panose="020B0604020202020204" pitchFamily="34" charset="0"/>
              </a:rPr>
              <a:t>.</a:t>
            </a:r>
          </a:p>
          <a:p>
            <a:pPr marL="531813" indent="-354013" algn="just"/>
            <a:endParaRPr lang="hu-HU" dirty="0" smtClean="0">
              <a:solidFill>
                <a:prstClr val="black"/>
              </a:solidFill>
              <a:cs typeface="Arial" panose="020B0604020202020204" pitchFamily="34" charset="0"/>
            </a:endParaRPr>
          </a:p>
          <a:p>
            <a:pPr marL="531813" indent="-354013" algn="just"/>
            <a:endParaRPr lang="hu-HU" dirty="0">
              <a:solidFill>
                <a:prstClr val="black"/>
              </a:solidFill>
              <a:cs typeface="Arial" panose="020B0604020202020204" pitchFamily="34" charset="0"/>
            </a:endParaRPr>
          </a:p>
          <a:p>
            <a:pPr marL="531813" indent="-354013" algn="just"/>
            <a:endParaRPr lang="hu-HU" dirty="0" smtClean="0">
              <a:solidFill>
                <a:prstClr val="black"/>
              </a:solidFill>
              <a:cs typeface="Arial" panose="020B0604020202020204" pitchFamily="34" charset="0"/>
            </a:endParaRPr>
          </a:p>
          <a:p>
            <a:pPr marL="531813" indent="-354013" algn="just"/>
            <a:endParaRPr lang="hu-HU" dirty="0">
              <a:solidFill>
                <a:prstClr val="black"/>
              </a:solidFill>
              <a:cs typeface="Arial" panose="020B0604020202020204" pitchFamily="34" charset="0"/>
            </a:endParaRPr>
          </a:p>
          <a:p>
            <a:pPr marL="531813" indent="-354013" algn="just"/>
            <a:endParaRPr lang="hu-HU" dirty="0" smtClean="0">
              <a:solidFill>
                <a:prstClr val="black"/>
              </a:solidFill>
              <a:cs typeface="Arial" panose="020B0604020202020204" pitchFamily="34" charset="0"/>
            </a:endParaRPr>
          </a:p>
          <a:p>
            <a:pPr marL="531813" indent="-354013" algn="just"/>
            <a:r>
              <a:rPr lang="hu-HU" dirty="0">
                <a:solidFill>
                  <a:prstClr val="black"/>
                </a:solidFill>
                <a:cs typeface="Arial" panose="020B0604020202020204" pitchFamily="34" charset="0"/>
              </a:rPr>
              <a:t>	</a:t>
            </a:r>
            <a:r>
              <a:rPr lang="hu-HU" i="1" dirty="0" smtClean="0">
                <a:solidFill>
                  <a:prstClr val="black"/>
                </a:solidFill>
                <a:cs typeface="Arial" panose="020B0604020202020204" pitchFamily="34" charset="0"/>
              </a:rPr>
              <a:t>Megváltozott </a:t>
            </a:r>
            <a:r>
              <a:rPr lang="hu-HU" i="1" dirty="0">
                <a:solidFill>
                  <a:prstClr val="black"/>
                </a:solidFill>
                <a:cs typeface="Arial" panose="020B0604020202020204" pitchFamily="34" charset="0"/>
              </a:rPr>
              <a:t>munkaképességű </a:t>
            </a:r>
            <a:r>
              <a:rPr lang="hu-HU" dirty="0">
                <a:solidFill>
                  <a:prstClr val="black"/>
                </a:solidFill>
                <a:cs typeface="Arial" panose="020B0604020202020204" pitchFamily="34" charset="0"/>
              </a:rPr>
              <a:t>új munkavállaló jelen felhívás 3.1.2.2. ha) pontja alapján történő </a:t>
            </a:r>
            <a:r>
              <a:rPr lang="hu-HU" i="1" dirty="0" smtClean="0">
                <a:solidFill>
                  <a:prstClr val="black"/>
                </a:solidFill>
                <a:cs typeface="Arial" panose="020B0604020202020204" pitchFamily="34" charset="0"/>
              </a:rPr>
              <a:t>foglalkoztatásával </a:t>
            </a:r>
            <a:r>
              <a:rPr lang="hu-HU" i="1" dirty="0">
                <a:solidFill>
                  <a:prstClr val="black"/>
                </a:solidFill>
                <a:cs typeface="Arial" panose="020B0604020202020204" pitchFamily="34" charset="0"/>
              </a:rPr>
              <a:t>is teljesül a tevékenység</a:t>
            </a:r>
            <a:r>
              <a:rPr lang="hu-HU" dirty="0">
                <a:solidFill>
                  <a:prstClr val="black"/>
                </a:solidFill>
                <a:cs typeface="Arial" panose="020B0604020202020204" pitchFamily="34" charset="0"/>
              </a:rPr>
              <a:t>.</a:t>
            </a:r>
          </a:p>
          <a:p>
            <a:pPr marL="177800" indent="0"/>
            <a:endParaRPr lang="hu-HU" dirty="0" smtClean="0">
              <a:solidFill>
                <a:prstClr val="black"/>
              </a:solidFill>
              <a:cs typeface="Arial" panose="020B0604020202020204" pitchFamily="34" charset="0"/>
            </a:endParaRPr>
          </a:p>
          <a:p>
            <a:pPr marL="531813" indent="-354013" algn="just"/>
            <a:r>
              <a:rPr lang="hu-HU" b="1" dirty="0" smtClean="0">
                <a:solidFill>
                  <a:prstClr val="black"/>
                </a:solidFill>
                <a:cs typeface="Arial" panose="020B0604020202020204" pitchFamily="34" charset="0"/>
              </a:rPr>
              <a:t> </a:t>
            </a:r>
            <a:endParaRPr lang="hu-HU" dirty="0" smtClean="0">
              <a:solidFill>
                <a:prstClr val="black"/>
              </a:solidFill>
              <a:cs typeface="Arial" panose="020B0604020202020204" pitchFamily="34" charset="0"/>
            </a:endParaRPr>
          </a:p>
        </p:txBody>
      </p:sp>
      <p:sp>
        <p:nvSpPr>
          <p:cNvPr id="3" name="Szövegdoboz 2"/>
          <p:cNvSpPr txBox="1"/>
          <p:nvPr/>
        </p:nvSpPr>
        <p:spPr>
          <a:xfrm>
            <a:off x="323850" y="251937"/>
            <a:ext cx="8532849" cy="646331"/>
          </a:xfrm>
          <a:prstGeom prst="rect">
            <a:avLst/>
          </a:prstGeom>
          <a:noFill/>
        </p:spPr>
        <p:txBody>
          <a:bodyPr wrap="square" rtlCol="0">
            <a:spAutoFit/>
          </a:bodyPr>
          <a:lstStyle/>
          <a:p>
            <a:pPr algn="ctr"/>
            <a:r>
              <a:rPr lang="hu-HU" sz="3600" dirty="0" smtClean="0">
                <a:solidFill>
                  <a:prstClr val="white"/>
                </a:solidFill>
                <a:latin typeface="Arial" panose="020B0604020202020204" pitchFamily="34" charset="0"/>
                <a:cs typeface="Arial" panose="020B0604020202020204" pitchFamily="34" charset="0"/>
              </a:rPr>
              <a:t>Célcsoporttag foglalkoztatása - 3</a:t>
            </a:r>
            <a:endParaRPr lang="hu-HU" sz="3600" dirty="0">
              <a:solidFill>
                <a:prstClr val="white"/>
              </a:solidFill>
              <a:latin typeface="Arial" panose="020B0604020202020204" pitchFamily="34" charset="0"/>
              <a:cs typeface="Arial" panose="020B0604020202020204" pitchFamily="34" charset="0"/>
            </a:endParaRPr>
          </a:p>
        </p:txBody>
      </p:sp>
      <p:sp>
        <p:nvSpPr>
          <p:cNvPr id="4" name="Alcím 3"/>
          <p:cNvSpPr>
            <a:spLocks noGrp="1"/>
          </p:cNvSpPr>
          <p:nvPr>
            <p:ph type="subTitle" idx="1"/>
          </p:nvPr>
        </p:nvSpPr>
        <p:spPr>
          <a:xfrm>
            <a:off x="431763" y="3548480"/>
            <a:ext cx="8424936" cy="804520"/>
          </a:xfrm>
        </p:spPr>
        <p:style>
          <a:lnRef idx="2">
            <a:schemeClr val="accent1"/>
          </a:lnRef>
          <a:fillRef idx="1">
            <a:schemeClr val="lt1"/>
          </a:fillRef>
          <a:effectRef idx="0">
            <a:schemeClr val="accent1"/>
          </a:effectRef>
          <a:fontRef idx="minor">
            <a:schemeClr val="dk1"/>
          </a:fontRef>
        </p:style>
        <p:txBody>
          <a:bodyPr>
            <a:normAutofit fontScale="92500"/>
          </a:bodyPr>
          <a:lstStyle/>
          <a:p>
            <a:pPr algn="just"/>
            <a:r>
              <a:rPr lang="hu-HU" sz="1800" dirty="0" smtClean="0">
                <a:solidFill>
                  <a:schemeClr val="tx1"/>
                </a:solidFill>
                <a:latin typeface="Arial" panose="020B0604020202020204" pitchFamily="34" charset="0"/>
                <a:cs typeface="Arial" panose="020B0604020202020204" pitchFamily="34" charset="0"/>
              </a:rPr>
              <a:t>Kérdés: A 6,5 millió forint/fő támogatás független a projekt hosszától (12-36 hónap)?</a:t>
            </a:r>
          </a:p>
          <a:p>
            <a:pPr algn="just"/>
            <a:r>
              <a:rPr lang="hu-HU" sz="1800" dirty="0" smtClean="0">
                <a:solidFill>
                  <a:schemeClr val="tx1"/>
                </a:solidFill>
                <a:latin typeface="Arial" panose="020B0604020202020204" pitchFamily="34" charset="0"/>
                <a:cs typeface="Arial" panose="020B0604020202020204" pitchFamily="34" charset="0"/>
              </a:rPr>
              <a:t>Igen.</a:t>
            </a:r>
          </a:p>
        </p:txBody>
      </p:sp>
      <p:sp>
        <p:nvSpPr>
          <p:cNvPr id="5" name="Téglalap 4"/>
          <p:cNvSpPr/>
          <p:nvPr/>
        </p:nvSpPr>
        <p:spPr>
          <a:xfrm>
            <a:off x="221847" y="131015"/>
            <a:ext cx="582211"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smtClean="0">
                <a:ln w="50800"/>
                <a:solidFill>
                  <a:prstClr val="white">
                    <a:shade val="50000"/>
                  </a:prstClr>
                </a:solidFill>
              </a:rPr>
              <a:t>K</a:t>
            </a:r>
            <a:endParaRPr lang="hu-HU" sz="5400" b="1" dirty="0">
              <a:ln w="50800"/>
              <a:solidFill>
                <a:prstClr val="white">
                  <a:shade val="50000"/>
                </a:prstClr>
              </a:solidFill>
            </a:endParaRPr>
          </a:p>
        </p:txBody>
      </p:sp>
    </p:spTree>
    <p:extLst>
      <p:ext uri="{BB962C8B-B14F-4D97-AF65-F5344CB8AC3E}">
        <p14:creationId xmlns:p14="http://schemas.microsoft.com/office/powerpoint/2010/main" val="37826775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Content Placeholder 1"/>
          <p:cNvSpPr txBox="1">
            <a:spLocks/>
          </p:cNvSpPr>
          <p:nvPr/>
        </p:nvSpPr>
        <p:spPr bwMode="auto">
          <a:xfrm>
            <a:off x="323850" y="1412776"/>
            <a:ext cx="8640763" cy="4248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2857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defRPr>
            </a:lvl9pPr>
          </a:lstStyle>
          <a:p>
            <a:pPr marL="531813" indent="-354013">
              <a:spcAft>
                <a:spcPts val="600"/>
              </a:spcAft>
            </a:pPr>
            <a:r>
              <a:rPr lang="hu-HU" b="1" dirty="0" smtClean="0">
                <a:solidFill>
                  <a:prstClr val="black"/>
                </a:solidFill>
                <a:cs typeface="Arial" panose="020B0604020202020204" pitchFamily="34" charset="0"/>
              </a:rPr>
              <a:t>Célcsoporttag </a:t>
            </a:r>
            <a:r>
              <a:rPr lang="hu-HU" b="1" dirty="0">
                <a:solidFill>
                  <a:prstClr val="black"/>
                </a:solidFill>
                <a:cs typeface="Arial" panose="020B0604020202020204" pitchFamily="34" charset="0"/>
              </a:rPr>
              <a:t>– új munkavállaló foglalkoztatása </a:t>
            </a:r>
            <a:r>
              <a:rPr lang="hu-HU" b="1" dirty="0" smtClean="0">
                <a:solidFill>
                  <a:prstClr val="black"/>
                </a:solidFill>
                <a:cs typeface="Arial" panose="020B0604020202020204" pitchFamily="34" charset="0"/>
              </a:rPr>
              <a:t>elszámolható költség</a:t>
            </a:r>
            <a:endParaRPr lang="hu-HU" dirty="0">
              <a:solidFill>
                <a:prstClr val="black"/>
              </a:solidFill>
              <a:cs typeface="Arial" panose="020B0604020202020204" pitchFamily="34" charset="0"/>
            </a:endParaRPr>
          </a:p>
          <a:p>
            <a:pPr marL="531813" indent="-354013"/>
            <a:r>
              <a:rPr lang="hu-HU" b="1" dirty="0">
                <a:solidFill>
                  <a:prstClr val="black"/>
                </a:solidFill>
                <a:cs typeface="Arial" panose="020B0604020202020204" pitchFamily="34" charset="0"/>
              </a:rPr>
              <a:t> </a:t>
            </a:r>
            <a:endParaRPr lang="hu-HU" dirty="0">
              <a:solidFill>
                <a:prstClr val="black"/>
              </a:solidFill>
              <a:cs typeface="Arial" panose="020B0604020202020204" pitchFamily="34" charset="0"/>
            </a:endParaRPr>
          </a:p>
          <a:p>
            <a:pPr marL="531813" indent="-354013" algn="just">
              <a:buFontTx/>
              <a:buAutoNum type="alphaLcParenR"/>
            </a:pPr>
            <a:r>
              <a:rPr lang="hu-HU" dirty="0" smtClean="0">
                <a:solidFill>
                  <a:prstClr val="black"/>
                </a:solidFill>
                <a:cs typeface="Arial" panose="020B0604020202020204" pitchFamily="34" charset="0"/>
              </a:rPr>
              <a:t>A </a:t>
            </a:r>
            <a:r>
              <a:rPr lang="hu-HU" b="1" dirty="0">
                <a:solidFill>
                  <a:prstClr val="black"/>
                </a:solidFill>
                <a:cs typeface="Arial" panose="020B0604020202020204" pitchFamily="34" charset="0"/>
              </a:rPr>
              <a:t>havi munkabérének </a:t>
            </a:r>
            <a:r>
              <a:rPr lang="hu-HU" dirty="0">
                <a:solidFill>
                  <a:prstClr val="black"/>
                </a:solidFill>
                <a:cs typeface="Arial" panose="020B0604020202020204" pitchFamily="34" charset="0"/>
              </a:rPr>
              <a:t>a foglalkoztatás és továbbfoglalkoztatás alatt el kell érnie a mindenkori </a:t>
            </a:r>
            <a:r>
              <a:rPr lang="hu-HU" b="1" dirty="0">
                <a:solidFill>
                  <a:prstClr val="black"/>
                </a:solidFill>
                <a:cs typeface="Arial" panose="020B0604020202020204" pitchFamily="34" charset="0"/>
              </a:rPr>
              <a:t>bérminimum</a:t>
            </a:r>
            <a:r>
              <a:rPr lang="hu-HU" dirty="0">
                <a:solidFill>
                  <a:prstClr val="black"/>
                </a:solidFill>
                <a:cs typeface="Arial" panose="020B0604020202020204" pitchFamily="34" charset="0"/>
              </a:rPr>
              <a:t> vagy </a:t>
            </a:r>
            <a:r>
              <a:rPr lang="hu-HU" b="1" dirty="0">
                <a:solidFill>
                  <a:prstClr val="black"/>
                </a:solidFill>
                <a:cs typeface="Arial" panose="020B0604020202020204" pitchFamily="34" charset="0"/>
              </a:rPr>
              <a:t>garantált bérminimumot</a:t>
            </a:r>
            <a:r>
              <a:rPr lang="hu-HU" dirty="0">
                <a:solidFill>
                  <a:prstClr val="black"/>
                </a:solidFill>
                <a:cs typeface="Arial" panose="020B0604020202020204" pitchFamily="34" charset="0"/>
              </a:rPr>
              <a:t>, de az elszámolt havi munkabér nem haladhatja meg a legfeljebb </a:t>
            </a:r>
            <a:r>
              <a:rPr lang="hu-HU" b="1" dirty="0">
                <a:solidFill>
                  <a:prstClr val="black"/>
                </a:solidFill>
                <a:cs typeface="Arial" panose="020B0604020202020204" pitchFamily="34" charset="0"/>
              </a:rPr>
              <a:t>bruttó 200.000 forintot. </a:t>
            </a:r>
          </a:p>
          <a:p>
            <a:pPr marL="531813" indent="-354013" algn="just">
              <a:buFontTx/>
              <a:buAutoNum type="alphaLcParenR"/>
            </a:pPr>
            <a:r>
              <a:rPr lang="hu-HU" dirty="0">
                <a:solidFill>
                  <a:prstClr val="black"/>
                </a:solidFill>
                <a:cs typeface="Arial" panose="020B0604020202020204" pitchFamily="34" charset="0"/>
              </a:rPr>
              <a:t>Ha a támogatást igénylő a munkavállaló részére a maximálisan támogathatónál magasabb bért fizet a támogatással érintett időszakban, úgy a támogatási kérelemben vállalnia kell az előírt továbbfoglalkoztatás során is a magasabb bér kifizetését</a:t>
            </a:r>
            <a:r>
              <a:rPr lang="hu-HU" dirty="0" smtClean="0">
                <a:solidFill>
                  <a:prstClr val="black"/>
                </a:solidFill>
                <a:cs typeface="Arial" panose="020B0604020202020204" pitchFamily="34" charset="0"/>
              </a:rPr>
              <a:t>.</a:t>
            </a:r>
            <a:endParaRPr lang="hu-HU" dirty="0">
              <a:solidFill>
                <a:prstClr val="black"/>
              </a:solidFill>
              <a:cs typeface="Arial" panose="020B0604020202020204" pitchFamily="34" charset="0"/>
            </a:endParaRPr>
          </a:p>
        </p:txBody>
      </p:sp>
      <p:sp>
        <p:nvSpPr>
          <p:cNvPr id="3" name="Szövegdoboz 2"/>
          <p:cNvSpPr txBox="1"/>
          <p:nvPr/>
        </p:nvSpPr>
        <p:spPr>
          <a:xfrm>
            <a:off x="1115616" y="251937"/>
            <a:ext cx="6984776" cy="646331"/>
          </a:xfrm>
          <a:prstGeom prst="rect">
            <a:avLst/>
          </a:prstGeom>
          <a:noFill/>
        </p:spPr>
        <p:txBody>
          <a:bodyPr wrap="square" rtlCol="0">
            <a:spAutoFit/>
          </a:bodyPr>
          <a:lstStyle/>
          <a:p>
            <a:pPr algn="ctr"/>
            <a:r>
              <a:rPr lang="hu-HU" sz="3600" dirty="0">
                <a:solidFill>
                  <a:prstClr val="white"/>
                </a:solidFill>
                <a:latin typeface="Arial" panose="020B0604020202020204" pitchFamily="34" charset="0"/>
                <a:cs typeface="Arial" panose="020B0604020202020204" pitchFamily="34" charset="0"/>
              </a:rPr>
              <a:t>Célcsoporttag foglalkoztatása - </a:t>
            </a:r>
            <a:r>
              <a:rPr lang="hu-HU" sz="3600" dirty="0" smtClean="0">
                <a:solidFill>
                  <a:prstClr val="white"/>
                </a:solidFill>
                <a:latin typeface="Arial" panose="020B0604020202020204" pitchFamily="34" charset="0"/>
                <a:cs typeface="Arial" panose="020B0604020202020204" pitchFamily="34" charset="0"/>
              </a:rPr>
              <a:t>4</a:t>
            </a:r>
            <a:endParaRPr lang="hu-HU" sz="3600" dirty="0">
              <a:solidFill>
                <a:prstClr val="white"/>
              </a:solidFill>
              <a:latin typeface="Arial" panose="020B0604020202020204" pitchFamily="34" charset="0"/>
              <a:cs typeface="Arial" panose="020B0604020202020204" pitchFamily="34" charset="0"/>
            </a:endParaRPr>
          </a:p>
        </p:txBody>
      </p:sp>
      <p:sp>
        <p:nvSpPr>
          <p:cNvPr id="4" name="Alcím 3"/>
          <p:cNvSpPr>
            <a:spLocks noGrp="1"/>
          </p:cNvSpPr>
          <p:nvPr>
            <p:ph type="subTitle" idx="1"/>
          </p:nvPr>
        </p:nvSpPr>
        <p:spPr>
          <a:xfrm>
            <a:off x="431763" y="4365104"/>
            <a:ext cx="8424936" cy="2232248"/>
          </a:xfrm>
        </p:spPr>
        <p:style>
          <a:lnRef idx="2">
            <a:schemeClr val="accent1"/>
          </a:lnRef>
          <a:fillRef idx="1">
            <a:schemeClr val="lt1"/>
          </a:fillRef>
          <a:effectRef idx="0">
            <a:schemeClr val="accent1"/>
          </a:effectRef>
          <a:fontRef idx="minor">
            <a:schemeClr val="dk1"/>
          </a:fontRef>
        </p:style>
        <p:txBody>
          <a:bodyPr>
            <a:normAutofit lnSpcReduction="10000"/>
          </a:bodyPr>
          <a:lstStyle/>
          <a:p>
            <a:pPr algn="just"/>
            <a:r>
              <a:rPr lang="hu-HU" sz="1800" dirty="0" smtClean="0">
                <a:solidFill>
                  <a:schemeClr val="tx1"/>
                </a:solidFill>
                <a:latin typeface="Arial" panose="020B0604020202020204" pitchFamily="34" charset="0"/>
                <a:cs typeface="Arial" panose="020B0604020202020204" pitchFamily="34" charset="0"/>
              </a:rPr>
              <a:t>Kérdés: 200.000 forint bruttó bér, vagy szuperbruttó? </a:t>
            </a:r>
          </a:p>
          <a:p>
            <a:pPr algn="just"/>
            <a:r>
              <a:rPr lang="hu-HU" sz="1800" dirty="0" smtClean="0">
                <a:solidFill>
                  <a:schemeClr val="tx1"/>
                </a:solidFill>
                <a:latin typeface="Arial" panose="020B0604020202020204" pitchFamily="34" charset="0"/>
                <a:cs typeface="Arial" panose="020B0604020202020204" pitchFamily="34" charset="0"/>
              </a:rPr>
              <a:t>A 200.000 forinton felül elszámolható annak munkáltatót terhelő adó és járulékköltség is.</a:t>
            </a:r>
          </a:p>
          <a:p>
            <a:pPr algn="just"/>
            <a:r>
              <a:rPr lang="hu-HU" sz="1800" dirty="0" smtClean="0">
                <a:solidFill>
                  <a:schemeClr val="tx1"/>
                </a:solidFill>
                <a:latin typeface="Arial" panose="020B0604020202020204" pitchFamily="34" charset="0"/>
                <a:cs typeface="Arial" panose="020B0604020202020204" pitchFamily="34" charset="0"/>
              </a:rPr>
              <a:t>Kérdés</a:t>
            </a:r>
            <a:r>
              <a:rPr lang="hu-HU" sz="1800" dirty="0">
                <a:solidFill>
                  <a:schemeClr val="tx1"/>
                </a:solidFill>
                <a:latin typeface="Arial" panose="020B0604020202020204" pitchFamily="34" charset="0"/>
                <a:cs typeface="Arial" panose="020B0604020202020204" pitchFamily="34" charset="0"/>
              </a:rPr>
              <a:t>: </a:t>
            </a:r>
            <a:r>
              <a:rPr lang="hu-HU" sz="1800" dirty="0" smtClean="0">
                <a:solidFill>
                  <a:schemeClr val="tx1"/>
                </a:solidFill>
                <a:latin typeface="Arial" panose="020B0604020202020204" pitchFamily="34" charset="0"/>
                <a:cs typeface="Arial" panose="020B0604020202020204" pitchFamily="34" charset="0"/>
              </a:rPr>
              <a:t>Jól </a:t>
            </a:r>
            <a:r>
              <a:rPr lang="hu-HU" sz="1800" dirty="0">
                <a:solidFill>
                  <a:schemeClr val="tx1"/>
                </a:solidFill>
                <a:latin typeface="Arial" panose="020B0604020202020204" pitchFamily="34" charset="0"/>
                <a:cs typeface="Arial" panose="020B0604020202020204" pitchFamily="34" charset="0"/>
              </a:rPr>
              <a:t>értjük, hogy ugyanannyi időtartamra és ugyanolyan bérköltség mellett kell a személyt alkalmaznunk a továbbfoglalkoztatás címén</a:t>
            </a:r>
            <a:r>
              <a:rPr lang="hu-HU" sz="1800" dirty="0" smtClean="0">
                <a:solidFill>
                  <a:schemeClr val="tx1"/>
                </a:solidFill>
                <a:latin typeface="Arial" panose="020B0604020202020204" pitchFamily="34" charset="0"/>
                <a:cs typeface="Arial" panose="020B0604020202020204" pitchFamily="34" charset="0"/>
              </a:rPr>
              <a:t>?</a:t>
            </a:r>
          </a:p>
          <a:p>
            <a:pPr algn="just"/>
            <a:r>
              <a:rPr lang="hu-HU" sz="1800" dirty="0" smtClean="0">
                <a:solidFill>
                  <a:schemeClr val="tx1"/>
                </a:solidFill>
                <a:latin typeface="Arial" panose="020B0604020202020204" pitchFamily="34" charset="0"/>
                <a:cs typeface="Arial" panose="020B0604020202020204" pitchFamily="34" charset="0"/>
              </a:rPr>
              <a:t>Hátrányos helyzetű munkavállaló esetén a támogatási időszak fele, egyéb esetben megegyező idejű (6-18 hónap) továbbfoglalkozatás az elvárás azonos bérrel.</a:t>
            </a:r>
          </a:p>
          <a:p>
            <a:pPr algn="just"/>
            <a:endParaRPr lang="hu-HU" sz="1800" dirty="0">
              <a:solidFill>
                <a:schemeClr val="tx1"/>
              </a:solidFill>
              <a:latin typeface="Arial" panose="020B0604020202020204" pitchFamily="34" charset="0"/>
              <a:cs typeface="Arial" panose="020B0604020202020204" pitchFamily="34" charset="0"/>
            </a:endParaRPr>
          </a:p>
        </p:txBody>
      </p:sp>
      <p:sp>
        <p:nvSpPr>
          <p:cNvPr id="5" name="Téglalap 4"/>
          <p:cNvSpPr/>
          <p:nvPr/>
        </p:nvSpPr>
        <p:spPr>
          <a:xfrm>
            <a:off x="221847" y="131015"/>
            <a:ext cx="582211"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smtClean="0">
                <a:ln w="50800"/>
                <a:solidFill>
                  <a:prstClr val="white">
                    <a:shade val="50000"/>
                  </a:prstClr>
                </a:solidFill>
              </a:rPr>
              <a:t>K</a:t>
            </a:r>
            <a:endParaRPr lang="hu-HU" sz="5400" b="1" dirty="0">
              <a:ln w="50800"/>
              <a:solidFill>
                <a:prstClr val="white">
                  <a:shade val="50000"/>
                </a:prstClr>
              </a:solidFill>
            </a:endParaRPr>
          </a:p>
        </p:txBody>
      </p:sp>
    </p:spTree>
    <p:extLst>
      <p:ext uri="{BB962C8B-B14F-4D97-AF65-F5344CB8AC3E}">
        <p14:creationId xmlns:p14="http://schemas.microsoft.com/office/powerpoint/2010/main" val="34394814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Content Placeholder 1"/>
          <p:cNvSpPr txBox="1">
            <a:spLocks/>
          </p:cNvSpPr>
          <p:nvPr/>
        </p:nvSpPr>
        <p:spPr bwMode="auto">
          <a:xfrm>
            <a:off x="323850" y="1412776"/>
            <a:ext cx="8640763" cy="3384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2857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defRPr>
            </a:lvl9pPr>
          </a:lstStyle>
          <a:p>
            <a:pPr marL="531813" indent="-354013">
              <a:spcAft>
                <a:spcPts val="600"/>
              </a:spcAft>
            </a:pPr>
            <a:r>
              <a:rPr lang="hu-HU" b="1" dirty="0" smtClean="0">
                <a:solidFill>
                  <a:prstClr val="black"/>
                </a:solidFill>
                <a:cs typeface="Arial" panose="020B0604020202020204" pitchFamily="34" charset="0"/>
              </a:rPr>
              <a:t>Célcsoporttag </a:t>
            </a:r>
            <a:r>
              <a:rPr lang="hu-HU" b="1" dirty="0">
                <a:solidFill>
                  <a:prstClr val="black"/>
                </a:solidFill>
                <a:cs typeface="Arial" panose="020B0604020202020204" pitchFamily="34" charset="0"/>
              </a:rPr>
              <a:t>– új munkavállaló foglalkoztatása </a:t>
            </a:r>
            <a:r>
              <a:rPr lang="hu-HU" b="1" dirty="0" smtClean="0">
                <a:solidFill>
                  <a:prstClr val="black"/>
                </a:solidFill>
                <a:cs typeface="Arial" panose="020B0604020202020204" pitchFamily="34" charset="0"/>
              </a:rPr>
              <a:t>elszámolható költség</a:t>
            </a:r>
            <a:endParaRPr lang="hu-HU" dirty="0">
              <a:solidFill>
                <a:prstClr val="black"/>
              </a:solidFill>
              <a:cs typeface="Arial" panose="020B0604020202020204" pitchFamily="34" charset="0"/>
            </a:endParaRPr>
          </a:p>
          <a:p>
            <a:pPr marL="531813" indent="-354013"/>
            <a:r>
              <a:rPr lang="hu-HU" b="1" dirty="0">
                <a:solidFill>
                  <a:prstClr val="black"/>
                </a:solidFill>
                <a:cs typeface="Arial" panose="020B0604020202020204" pitchFamily="34" charset="0"/>
              </a:rPr>
              <a:t> </a:t>
            </a:r>
            <a:endParaRPr lang="hu-HU" dirty="0">
              <a:solidFill>
                <a:prstClr val="black"/>
              </a:solidFill>
              <a:cs typeface="Arial" panose="020B0604020202020204" pitchFamily="34" charset="0"/>
            </a:endParaRPr>
          </a:p>
          <a:p>
            <a:pPr marL="463550" indent="-285750" algn="just">
              <a:buFont typeface="Arial" panose="020B0604020202020204" pitchFamily="34" charset="0"/>
              <a:buChar char="•"/>
            </a:pPr>
            <a:r>
              <a:rPr lang="hu-HU" b="1" dirty="0" smtClean="0">
                <a:solidFill>
                  <a:prstClr val="black"/>
                </a:solidFill>
                <a:cs typeface="Arial" panose="020B0604020202020204" pitchFamily="34" charset="0"/>
              </a:rPr>
              <a:t>bérköltség</a:t>
            </a:r>
            <a:r>
              <a:rPr lang="hu-HU" dirty="0" smtClean="0">
                <a:solidFill>
                  <a:prstClr val="black"/>
                </a:solidFill>
                <a:cs typeface="Arial" panose="020B0604020202020204" pitchFamily="34" charset="0"/>
              </a:rPr>
              <a:t> </a:t>
            </a:r>
            <a:r>
              <a:rPr lang="hu-HU" dirty="0">
                <a:solidFill>
                  <a:prstClr val="black"/>
                </a:solidFill>
                <a:cs typeface="Arial" panose="020B0604020202020204" pitchFamily="34" charset="0"/>
              </a:rPr>
              <a:t>(munkaviszony</a:t>
            </a:r>
            <a:r>
              <a:rPr lang="hu-HU" dirty="0" smtClean="0">
                <a:solidFill>
                  <a:prstClr val="black"/>
                </a:solidFill>
                <a:cs typeface="Arial" panose="020B0604020202020204" pitchFamily="34" charset="0"/>
              </a:rPr>
              <a:t>);</a:t>
            </a:r>
          </a:p>
          <a:p>
            <a:pPr marL="463550" indent="-285750" algn="just">
              <a:buFont typeface="Arial" panose="020B0604020202020204" pitchFamily="34" charset="0"/>
              <a:buChar char="•"/>
            </a:pPr>
            <a:endParaRPr lang="hu-HU" dirty="0">
              <a:solidFill>
                <a:prstClr val="black"/>
              </a:solidFill>
              <a:cs typeface="Arial" panose="020B0604020202020204" pitchFamily="34" charset="0"/>
            </a:endParaRPr>
          </a:p>
          <a:p>
            <a:pPr marL="463550" indent="-285750" algn="just">
              <a:buFont typeface="Arial" panose="020B0604020202020204" pitchFamily="34" charset="0"/>
              <a:buChar char="•"/>
            </a:pPr>
            <a:r>
              <a:rPr lang="hu-HU" dirty="0" smtClean="0">
                <a:solidFill>
                  <a:prstClr val="black"/>
                </a:solidFill>
                <a:cs typeface="Arial" panose="020B0604020202020204" pitchFamily="34" charset="0"/>
              </a:rPr>
              <a:t>munkavállalóknak </a:t>
            </a:r>
            <a:r>
              <a:rPr lang="hu-HU" dirty="0">
                <a:solidFill>
                  <a:prstClr val="black"/>
                </a:solidFill>
                <a:cs typeface="Arial" panose="020B0604020202020204" pitchFamily="34" charset="0"/>
              </a:rPr>
              <a:t>fizetett </a:t>
            </a:r>
            <a:r>
              <a:rPr lang="hu-HU" b="1" dirty="0">
                <a:solidFill>
                  <a:prstClr val="black"/>
                </a:solidFill>
                <a:cs typeface="Arial" panose="020B0604020202020204" pitchFamily="34" charset="0"/>
              </a:rPr>
              <a:t>személyi</a:t>
            </a:r>
            <a:r>
              <a:rPr lang="hu-HU" dirty="0">
                <a:solidFill>
                  <a:prstClr val="black"/>
                </a:solidFill>
                <a:cs typeface="Arial" panose="020B0604020202020204" pitchFamily="34" charset="0"/>
              </a:rPr>
              <a:t> </a:t>
            </a:r>
            <a:r>
              <a:rPr lang="hu-HU" b="1" dirty="0">
                <a:solidFill>
                  <a:prstClr val="black"/>
                </a:solidFill>
                <a:cs typeface="Arial" panose="020B0604020202020204" pitchFamily="34" charset="0"/>
              </a:rPr>
              <a:t>jellegű</a:t>
            </a:r>
            <a:r>
              <a:rPr lang="hu-HU" dirty="0">
                <a:solidFill>
                  <a:prstClr val="black"/>
                </a:solidFill>
                <a:cs typeface="Arial" panose="020B0604020202020204" pitchFamily="34" charset="0"/>
              </a:rPr>
              <a:t> költségek</a:t>
            </a:r>
            <a:r>
              <a:rPr lang="hu-HU" dirty="0" smtClean="0">
                <a:solidFill>
                  <a:prstClr val="black"/>
                </a:solidFill>
                <a:cs typeface="Arial" panose="020B0604020202020204" pitchFamily="34" charset="0"/>
              </a:rPr>
              <a:t>;</a:t>
            </a:r>
          </a:p>
          <a:p>
            <a:pPr marL="463550" indent="-285750" algn="just">
              <a:buFont typeface="Arial" panose="020B0604020202020204" pitchFamily="34" charset="0"/>
              <a:buChar char="•"/>
            </a:pPr>
            <a:endParaRPr lang="hu-HU" dirty="0">
              <a:solidFill>
                <a:prstClr val="black"/>
              </a:solidFill>
              <a:cs typeface="Arial" panose="020B0604020202020204" pitchFamily="34" charset="0"/>
            </a:endParaRPr>
          </a:p>
          <a:p>
            <a:pPr marL="463550" indent="-285750" algn="just">
              <a:buFont typeface="Arial" panose="020B0604020202020204" pitchFamily="34" charset="0"/>
              <a:buChar char="•"/>
            </a:pPr>
            <a:r>
              <a:rPr lang="hu-HU" dirty="0" smtClean="0">
                <a:solidFill>
                  <a:prstClr val="black"/>
                </a:solidFill>
                <a:cs typeface="Arial" panose="020B0604020202020204" pitchFamily="34" charset="0"/>
              </a:rPr>
              <a:t>megváltozott </a:t>
            </a:r>
            <a:r>
              <a:rPr lang="hu-HU" dirty="0">
                <a:solidFill>
                  <a:prstClr val="black"/>
                </a:solidFill>
                <a:cs typeface="Arial" panose="020B0604020202020204" pitchFamily="34" charset="0"/>
              </a:rPr>
              <a:t>munkaképességű célcsoporttag alkalmazása esetében </a:t>
            </a:r>
            <a:r>
              <a:rPr lang="hu-HU" dirty="0" smtClean="0">
                <a:solidFill>
                  <a:prstClr val="black"/>
                </a:solidFill>
                <a:cs typeface="Arial" panose="020B0604020202020204" pitchFamily="34" charset="0"/>
              </a:rPr>
              <a:t>a munkavállaló </a:t>
            </a:r>
            <a:r>
              <a:rPr lang="hu-HU" dirty="0">
                <a:solidFill>
                  <a:prstClr val="black"/>
                </a:solidFill>
                <a:cs typeface="Arial" panose="020B0604020202020204" pitchFamily="34" charset="0"/>
              </a:rPr>
              <a:t>által igazoltan </a:t>
            </a:r>
            <a:r>
              <a:rPr lang="hu-HU" b="1" dirty="0">
                <a:solidFill>
                  <a:prstClr val="black"/>
                </a:solidFill>
                <a:cs typeface="Arial" panose="020B0604020202020204" pitchFamily="34" charset="0"/>
              </a:rPr>
              <a:t>rehabilitációra fordított órák</a:t>
            </a:r>
            <a:r>
              <a:rPr lang="hu-HU" dirty="0">
                <a:solidFill>
                  <a:prstClr val="black"/>
                </a:solidFill>
                <a:cs typeface="Arial" panose="020B0604020202020204" pitchFamily="34" charset="0"/>
              </a:rPr>
              <a:t> bérköltsége elszámolható</a:t>
            </a:r>
            <a:r>
              <a:rPr lang="hu-HU" dirty="0" smtClean="0">
                <a:solidFill>
                  <a:prstClr val="black"/>
                </a:solidFill>
                <a:cs typeface="Arial" panose="020B0604020202020204" pitchFamily="34" charset="0"/>
              </a:rPr>
              <a:t>;</a:t>
            </a:r>
          </a:p>
          <a:p>
            <a:pPr marL="463550" indent="-285750" algn="just">
              <a:buFont typeface="Arial" panose="020B0604020202020204" pitchFamily="34" charset="0"/>
              <a:buChar char="•"/>
            </a:pPr>
            <a:endParaRPr lang="hu-HU" dirty="0">
              <a:solidFill>
                <a:prstClr val="black"/>
              </a:solidFill>
              <a:cs typeface="Arial" panose="020B0604020202020204" pitchFamily="34" charset="0"/>
            </a:endParaRPr>
          </a:p>
          <a:p>
            <a:pPr marL="463550" indent="-285750" algn="just">
              <a:buFont typeface="Arial" panose="020B0604020202020204" pitchFamily="34" charset="0"/>
              <a:buChar char="•"/>
              <a:tabLst>
                <a:tab pos="177800" algn="l"/>
              </a:tabLst>
            </a:pPr>
            <a:r>
              <a:rPr lang="hu-HU" dirty="0" smtClean="0">
                <a:solidFill>
                  <a:prstClr val="black"/>
                </a:solidFill>
                <a:cs typeface="Arial" panose="020B0604020202020204" pitchFamily="34" charset="0"/>
              </a:rPr>
              <a:t>a </a:t>
            </a:r>
            <a:r>
              <a:rPr lang="hu-HU" dirty="0">
                <a:solidFill>
                  <a:prstClr val="black"/>
                </a:solidFill>
                <a:cs typeface="Arial" panose="020B0604020202020204" pitchFamily="34" charset="0"/>
              </a:rPr>
              <a:t>hatályos jogszabályok szerinti, munkáltatót terhelő </a:t>
            </a:r>
            <a:r>
              <a:rPr lang="hu-HU" b="1" dirty="0">
                <a:solidFill>
                  <a:prstClr val="black"/>
                </a:solidFill>
                <a:cs typeface="Arial" panose="020B0604020202020204" pitchFamily="34" charset="0"/>
              </a:rPr>
              <a:t>adók</a:t>
            </a:r>
            <a:r>
              <a:rPr lang="hu-HU" dirty="0">
                <a:solidFill>
                  <a:prstClr val="black"/>
                </a:solidFill>
                <a:cs typeface="Arial" panose="020B0604020202020204" pitchFamily="34" charset="0"/>
              </a:rPr>
              <a:t> és </a:t>
            </a:r>
            <a:r>
              <a:rPr lang="hu-HU" b="1" dirty="0" smtClean="0">
                <a:solidFill>
                  <a:prstClr val="black"/>
                </a:solidFill>
                <a:cs typeface="Arial" panose="020B0604020202020204" pitchFamily="34" charset="0"/>
              </a:rPr>
              <a:t>járulékok</a:t>
            </a:r>
            <a:r>
              <a:rPr lang="hu-HU" dirty="0" smtClean="0">
                <a:solidFill>
                  <a:prstClr val="black"/>
                </a:solidFill>
                <a:cs typeface="Arial" panose="020B0604020202020204" pitchFamily="34" charset="0"/>
              </a:rPr>
              <a:t>;</a:t>
            </a:r>
          </a:p>
          <a:p>
            <a:pPr marL="463550" indent="-285750" algn="just">
              <a:buFont typeface="Arial" panose="020B0604020202020204" pitchFamily="34" charset="0"/>
              <a:buChar char="•"/>
              <a:tabLst>
                <a:tab pos="177800" algn="l"/>
              </a:tabLst>
            </a:pPr>
            <a:endParaRPr lang="hu-HU" dirty="0">
              <a:solidFill>
                <a:prstClr val="black"/>
              </a:solidFill>
              <a:cs typeface="Arial" panose="020B0604020202020204" pitchFamily="34" charset="0"/>
            </a:endParaRPr>
          </a:p>
          <a:p>
            <a:pPr marL="463550" indent="-285750" algn="just">
              <a:buFont typeface="Arial" panose="020B0604020202020204" pitchFamily="34" charset="0"/>
              <a:buChar char="•"/>
            </a:pPr>
            <a:r>
              <a:rPr lang="hu-HU" dirty="0">
                <a:solidFill>
                  <a:prstClr val="black"/>
                </a:solidFill>
                <a:cs typeface="Arial" panose="020B0604020202020204" pitchFamily="34" charset="0"/>
              </a:rPr>
              <a:t>a megváltozott munkaképességű munkavállaló munkahelyre és munkával kapcsolatos tevékenység helyszínére történő szállításához közvetlenül kapcsolódó </a:t>
            </a:r>
            <a:r>
              <a:rPr lang="hu-HU" b="1" dirty="0">
                <a:solidFill>
                  <a:prstClr val="black"/>
                </a:solidFill>
                <a:cs typeface="Arial" panose="020B0604020202020204" pitchFamily="34" charset="0"/>
              </a:rPr>
              <a:t>utazási</a:t>
            </a:r>
            <a:r>
              <a:rPr lang="hu-HU" dirty="0">
                <a:solidFill>
                  <a:prstClr val="black"/>
                </a:solidFill>
                <a:cs typeface="Arial" panose="020B0604020202020204" pitchFamily="34" charset="0"/>
              </a:rPr>
              <a:t> és </a:t>
            </a:r>
            <a:r>
              <a:rPr lang="hu-HU" b="1" dirty="0">
                <a:solidFill>
                  <a:prstClr val="black"/>
                </a:solidFill>
                <a:cs typeface="Arial" panose="020B0604020202020204" pitchFamily="34" charset="0"/>
              </a:rPr>
              <a:t>szállítási</a:t>
            </a:r>
            <a:r>
              <a:rPr lang="hu-HU" dirty="0">
                <a:solidFill>
                  <a:prstClr val="black"/>
                </a:solidFill>
                <a:cs typeface="Arial" panose="020B0604020202020204" pitchFamily="34" charset="0"/>
              </a:rPr>
              <a:t> </a:t>
            </a:r>
            <a:r>
              <a:rPr lang="hu-HU" b="1" dirty="0">
                <a:solidFill>
                  <a:prstClr val="black"/>
                </a:solidFill>
                <a:cs typeface="Arial" panose="020B0604020202020204" pitchFamily="34" charset="0"/>
              </a:rPr>
              <a:t>költség</a:t>
            </a:r>
            <a:r>
              <a:rPr lang="hu-HU" dirty="0">
                <a:solidFill>
                  <a:prstClr val="black"/>
                </a:solidFill>
                <a:cs typeface="Arial" panose="020B0604020202020204" pitchFamily="34" charset="0"/>
              </a:rPr>
              <a:t>.</a:t>
            </a:r>
          </a:p>
        </p:txBody>
      </p:sp>
      <p:sp>
        <p:nvSpPr>
          <p:cNvPr id="3" name="Szövegdoboz 2"/>
          <p:cNvSpPr txBox="1"/>
          <p:nvPr/>
        </p:nvSpPr>
        <p:spPr>
          <a:xfrm>
            <a:off x="1043608" y="260648"/>
            <a:ext cx="6984776" cy="646331"/>
          </a:xfrm>
          <a:prstGeom prst="rect">
            <a:avLst/>
          </a:prstGeom>
          <a:noFill/>
        </p:spPr>
        <p:txBody>
          <a:bodyPr wrap="square" rtlCol="0">
            <a:spAutoFit/>
          </a:bodyPr>
          <a:lstStyle/>
          <a:p>
            <a:pPr algn="ctr"/>
            <a:r>
              <a:rPr lang="hu-HU" sz="3600" dirty="0" smtClean="0">
                <a:solidFill>
                  <a:prstClr val="white"/>
                </a:solidFill>
                <a:latin typeface="Arial" panose="020B0604020202020204" pitchFamily="34" charset="0"/>
                <a:cs typeface="Arial" panose="020B0604020202020204" pitchFamily="34" charset="0"/>
              </a:rPr>
              <a:t>Célcsoport foglalkoztatása  </a:t>
            </a:r>
            <a:r>
              <a:rPr lang="hu-HU" sz="3600" dirty="0">
                <a:solidFill>
                  <a:prstClr val="white"/>
                </a:solidFill>
                <a:latin typeface="Arial" panose="020B0604020202020204" pitchFamily="34" charset="0"/>
                <a:cs typeface="Arial" panose="020B0604020202020204" pitchFamily="34" charset="0"/>
              </a:rPr>
              <a:t>- 5</a:t>
            </a:r>
            <a:r>
              <a:rPr lang="hu-HU" sz="3600" dirty="0" smtClean="0">
                <a:solidFill>
                  <a:prstClr val="white"/>
                </a:solidFill>
                <a:latin typeface="Arial" panose="020B0604020202020204" pitchFamily="34" charset="0"/>
                <a:cs typeface="Arial" panose="020B0604020202020204" pitchFamily="34" charset="0"/>
              </a:rPr>
              <a:t> </a:t>
            </a:r>
            <a:endParaRPr lang="hu-HU" sz="3600" dirty="0">
              <a:solidFill>
                <a:prstClr val="white"/>
              </a:solidFill>
              <a:latin typeface="Arial" panose="020B0604020202020204" pitchFamily="34" charset="0"/>
              <a:cs typeface="Arial" panose="020B0604020202020204" pitchFamily="34" charset="0"/>
            </a:endParaRPr>
          </a:p>
        </p:txBody>
      </p:sp>
      <p:sp>
        <p:nvSpPr>
          <p:cNvPr id="4" name="Téglalap 3"/>
          <p:cNvSpPr/>
          <p:nvPr/>
        </p:nvSpPr>
        <p:spPr>
          <a:xfrm>
            <a:off x="221847" y="131015"/>
            <a:ext cx="582211"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smtClean="0">
                <a:ln w="50800"/>
                <a:solidFill>
                  <a:prstClr val="white">
                    <a:shade val="50000"/>
                  </a:prstClr>
                </a:solidFill>
              </a:rPr>
              <a:t>K</a:t>
            </a:r>
            <a:endParaRPr lang="hu-HU" sz="5400" b="1" dirty="0">
              <a:ln w="50800"/>
              <a:solidFill>
                <a:prstClr val="white">
                  <a:shade val="50000"/>
                </a:prstClr>
              </a:solidFill>
            </a:endParaRPr>
          </a:p>
        </p:txBody>
      </p:sp>
    </p:spTree>
    <p:extLst>
      <p:ext uri="{BB962C8B-B14F-4D97-AF65-F5344CB8AC3E}">
        <p14:creationId xmlns:p14="http://schemas.microsoft.com/office/powerpoint/2010/main" val="90621761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Content Placeholder 1"/>
          <p:cNvSpPr txBox="1">
            <a:spLocks/>
          </p:cNvSpPr>
          <p:nvPr/>
        </p:nvSpPr>
        <p:spPr bwMode="auto">
          <a:xfrm>
            <a:off x="467544" y="1700808"/>
            <a:ext cx="8497069" cy="33123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2857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defRPr>
            </a:lvl9pPr>
          </a:lstStyle>
          <a:p>
            <a:pPr marL="531813" indent="-354013">
              <a:spcAft>
                <a:spcPts val="600"/>
              </a:spcAft>
            </a:pPr>
            <a:r>
              <a:rPr lang="hu-HU" b="1" dirty="0">
                <a:solidFill>
                  <a:prstClr val="black"/>
                </a:solidFill>
                <a:cs typeface="Arial" panose="020B0604020202020204" pitchFamily="34" charset="0"/>
              </a:rPr>
              <a:t>Piacra jutás támogatása </a:t>
            </a:r>
            <a:endParaRPr lang="hu-HU" dirty="0" smtClean="0">
              <a:solidFill>
                <a:prstClr val="black"/>
              </a:solidFill>
              <a:cs typeface="Arial" panose="020B0604020202020204" pitchFamily="34" charset="0"/>
            </a:endParaRPr>
          </a:p>
          <a:p>
            <a:pPr marL="463550" indent="-285750" algn="just">
              <a:buFont typeface="Arial" panose="020B0604020202020204" pitchFamily="34" charset="0"/>
              <a:buChar char="•"/>
            </a:pPr>
            <a:r>
              <a:rPr lang="hu-HU" b="1" dirty="0" smtClean="0">
                <a:solidFill>
                  <a:prstClr val="black"/>
                </a:solidFill>
                <a:cs typeface="Arial" panose="020B0604020202020204" pitchFamily="34" charset="0"/>
              </a:rPr>
              <a:t>piaci </a:t>
            </a:r>
            <a:r>
              <a:rPr lang="hu-HU" b="1" dirty="0">
                <a:solidFill>
                  <a:prstClr val="black"/>
                </a:solidFill>
                <a:cs typeface="Arial" panose="020B0604020202020204" pitchFamily="34" charset="0"/>
              </a:rPr>
              <a:t>megjelenés </a:t>
            </a:r>
            <a:r>
              <a:rPr lang="hu-HU" dirty="0">
                <a:solidFill>
                  <a:prstClr val="black"/>
                </a:solidFill>
                <a:cs typeface="Arial" panose="020B0604020202020204" pitchFamily="34" charset="0"/>
              </a:rPr>
              <a:t>(vásárokon, kiállításokon való részvétel</a:t>
            </a:r>
            <a:r>
              <a:rPr lang="hu-HU" dirty="0" smtClean="0">
                <a:solidFill>
                  <a:prstClr val="black"/>
                </a:solidFill>
                <a:cs typeface="Arial" panose="020B0604020202020204" pitchFamily="34" charset="0"/>
              </a:rPr>
              <a:t>),</a:t>
            </a:r>
          </a:p>
          <a:p>
            <a:pPr marL="463550" indent="-285750" algn="just">
              <a:buFont typeface="Arial" panose="020B0604020202020204" pitchFamily="34" charset="0"/>
              <a:buChar char="•"/>
            </a:pPr>
            <a:r>
              <a:rPr lang="hu-HU" dirty="0" smtClean="0">
                <a:solidFill>
                  <a:prstClr val="black"/>
                </a:solidFill>
                <a:cs typeface="Arial" panose="020B0604020202020204" pitchFamily="34" charset="0"/>
              </a:rPr>
              <a:t>piacra </a:t>
            </a:r>
            <a:r>
              <a:rPr lang="hu-HU" dirty="0">
                <a:solidFill>
                  <a:prstClr val="black"/>
                </a:solidFill>
                <a:cs typeface="Arial" panose="020B0604020202020204" pitchFamily="34" charset="0"/>
              </a:rPr>
              <a:t>jutás érdekében </a:t>
            </a:r>
            <a:r>
              <a:rPr lang="hu-HU" b="1" dirty="0">
                <a:solidFill>
                  <a:prstClr val="black"/>
                </a:solidFill>
                <a:cs typeface="Arial" panose="020B0604020202020204" pitchFamily="34" charset="0"/>
              </a:rPr>
              <a:t>marketing tevékenység</a:t>
            </a:r>
            <a:r>
              <a:rPr lang="hu-HU" dirty="0">
                <a:solidFill>
                  <a:prstClr val="black"/>
                </a:solidFill>
                <a:cs typeface="Arial" panose="020B0604020202020204" pitchFamily="34" charset="0"/>
              </a:rPr>
              <a:t>, a termékek </a:t>
            </a:r>
            <a:r>
              <a:rPr lang="hu-HU" dirty="0" smtClean="0">
                <a:solidFill>
                  <a:prstClr val="black"/>
                </a:solidFill>
                <a:cs typeface="Arial" panose="020B0604020202020204" pitchFamily="34" charset="0"/>
              </a:rPr>
              <a:t>népszerűsítése,</a:t>
            </a:r>
          </a:p>
          <a:p>
            <a:pPr marL="463550" indent="-285750" algn="just">
              <a:buFont typeface="Arial" panose="020B0604020202020204" pitchFamily="34" charset="0"/>
              <a:buChar char="•"/>
            </a:pPr>
            <a:r>
              <a:rPr lang="hu-HU" b="1" dirty="0" smtClean="0">
                <a:solidFill>
                  <a:prstClr val="black"/>
                </a:solidFill>
                <a:cs typeface="Arial" panose="020B0604020202020204" pitchFamily="34" charset="0"/>
              </a:rPr>
              <a:t>marketingeszközök</a:t>
            </a:r>
            <a:r>
              <a:rPr lang="hu-HU" dirty="0" smtClean="0">
                <a:solidFill>
                  <a:prstClr val="black"/>
                </a:solidFill>
                <a:cs typeface="Arial" panose="020B0604020202020204" pitchFamily="34" charset="0"/>
              </a:rPr>
              <a:t> </a:t>
            </a:r>
            <a:r>
              <a:rPr lang="hu-HU" dirty="0">
                <a:solidFill>
                  <a:prstClr val="black"/>
                </a:solidFill>
                <a:cs typeface="Arial" panose="020B0604020202020204" pitchFamily="34" charset="0"/>
              </a:rPr>
              <a:t>elkészítése, </a:t>
            </a:r>
            <a:r>
              <a:rPr lang="hu-HU" dirty="0" smtClean="0">
                <a:solidFill>
                  <a:prstClr val="black"/>
                </a:solidFill>
                <a:cs typeface="Arial" panose="020B0604020202020204" pitchFamily="34" charset="0"/>
              </a:rPr>
              <a:t>beszerzése,</a:t>
            </a:r>
          </a:p>
          <a:p>
            <a:pPr marL="463550" indent="-285750" algn="just">
              <a:buFont typeface="Arial" panose="020B0604020202020204" pitchFamily="34" charset="0"/>
              <a:buChar char="•"/>
            </a:pPr>
            <a:r>
              <a:rPr lang="hu-HU" b="1" dirty="0" smtClean="0">
                <a:solidFill>
                  <a:prstClr val="black"/>
                </a:solidFill>
                <a:cs typeface="Arial" panose="020B0604020202020204" pitchFamily="34" charset="0"/>
              </a:rPr>
              <a:t>szakmai </a:t>
            </a:r>
            <a:r>
              <a:rPr lang="hu-HU" b="1" dirty="0">
                <a:solidFill>
                  <a:prstClr val="black"/>
                </a:solidFill>
                <a:cs typeface="Arial" panose="020B0604020202020204" pitchFamily="34" charset="0"/>
              </a:rPr>
              <a:t>megvalósító foglalkoztatása </a:t>
            </a:r>
            <a:r>
              <a:rPr lang="hu-HU" dirty="0">
                <a:solidFill>
                  <a:prstClr val="black"/>
                </a:solidFill>
                <a:cs typeface="Arial" panose="020B0604020202020204" pitchFamily="34" charset="0"/>
              </a:rPr>
              <a:t>munkaviszony keretében.</a:t>
            </a:r>
          </a:p>
        </p:txBody>
      </p:sp>
      <p:sp>
        <p:nvSpPr>
          <p:cNvPr id="3" name="Szövegdoboz 2"/>
          <p:cNvSpPr txBox="1"/>
          <p:nvPr/>
        </p:nvSpPr>
        <p:spPr>
          <a:xfrm>
            <a:off x="539552" y="47526"/>
            <a:ext cx="8100392" cy="1077218"/>
          </a:xfrm>
          <a:prstGeom prst="rect">
            <a:avLst/>
          </a:prstGeom>
          <a:noFill/>
        </p:spPr>
        <p:txBody>
          <a:bodyPr wrap="square" rtlCol="0">
            <a:spAutoFit/>
          </a:bodyPr>
          <a:lstStyle/>
          <a:p>
            <a:pPr algn="ctr"/>
            <a:r>
              <a:rPr lang="hu-HU" sz="3200" dirty="0" smtClean="0">
                <a:solidFill>
                  <a:prstClr val="white"/>
                </a:solidFill>
                <a:latin typeface="Arial" panose="020B0604020202020204" pitchFamily="34" charset="0"/>
                <a:cs typeface="Arial" panose="020B0604020202020204" pitchFamily="34" charset="0"/>
              </a:rPr>
              <a:t>Piacra jutás</a:t>
            </a:r>
          </a:p>
          <a:p>
            <a:pPr algn="ctr"/>
            <a:r>
              <a:rPr lang="hu-HU" sz="3200" dirty="0" smtClean="0">
                <a:solidFill>
                  <a:prstClr val="white"/>
                </a:solidFill>
                <a:latin typeface="Arial" panose="020B0604020202020204" pitchFamily="34" charset="0"/>
                <a:cs typeface="Arial" panose="020B0604020202020204" pitchFamily="34" charset="0"/>
              </a:rPr>
              <a:t>Elvárások- kapcsolódó kérdések</a:t>
            </a:r>
            <a:endParaRPr lang="hu-HU" sz="3200" dirty="0">
              <a:solidFill>
                <a:prstClr val="white"/>
              </a:solidFill>
              <a:latin typeface="Arial" panose="020B0604020202020204" pitchFamily="34" charset="0"/>
              <a:cs typeface="Arial" panose="020B0604020202020204" pitchFamily="34" charset="0"/>
            </a:endParaRPr>
          </a:p>
        </p:txBody>
      </p:sp>
      <p:sp>
        <p:nvSpPr>
          <p:cNvPr id="2" name="Alcím 1"/>
          <p:cNvSpPr>
            <a:spLocks noGrp="1"/>
          </p:cNvSpPr>
          <p:nvPr>
            <p:ph type="subTitle" idx="1"/>
          </p:nvPr>
        </p:nvSpPr>
        <p:spPr>
          <a:xfrm>
            <a:off x="467544" y="3573016"/>
            <a:ext cx="8424936" cy="2160240"/>
          </a:xfrm>
        </p:spPr>
        <p:style>
          <a:lnRef idx="2">
            <a:schemeClr val="accent1"/>
          </a:lnRef>
          <a:fillRef idx="1">
            <a:schemeClr val="lt1"/>
          </a:fillRef>
          <a:effectRef idx="0">
            <a:schemeClr val="accent1"/>
          </a:effectRef>
          <a:fontRef idx="minor">
            <a:schemeClr val="dk1"/>
          </a:fontRef>
        </p:style>
        <p:txBody>
          <a:bodyPr>
            <a:noAutofit/>
          </a:bodyPr>
          <a:lstStyle/>
          <a:p>
            <a:pPr algn="just"/>
            <a:r>
              <a:rPr lang="hu-HU" sz="1800" dirty="0" smtClean="0">
                <a:solidFill>
                  <a:schemeClr val="tx1"/>
                </a:solidFill>
                <a:latin typeface="Arial" panose="020B0604020202020204" pitchFamily="34" charset="0"/>
                <a:cs typeface="Arial" panose="020B0604020202020204" pitchFamily="34" charset="0"/>
              </a:rPr>
              <a:t>Kérdés: „Kötelezően </a:t>
            </a:r>
            <a:r>
              <a:rPr lang="hu-HU" sz="1800" dirty="0">
                <a:solidFill>
                  <a:schemeClr val="tx1"/>
                </a:solidFill>
                <a:latin typeface="Arial" panose="020B0604020202020204" pitchFamily="34" charset="0"/>
                <a:cs typeface="Arial" panose="020B0604020202020204" pitchFamily="34" charset="0"/>
              </a:rPr>
              <a:t>megvalósítandó, önállóan nem támogatható tevékenységek" pont alatt felsorolt </a:t>
            </a:r>
            <a:r>
              <a:rPr lang="hu-HU" sz="1800" b="1" dirty="0" smtClean="0">
                <a:solidFill>
                  <a:schemeClr val="tx1"/>
                </a:solidFill>
                <a:latin typeface="Arial" panose="020B0604020202020204" pitchFamily="34" charset="0"/>
                <a:cs typeface="Arial" panose="020B0604020202020204" pitchFamily="34" charset="0"/>
              </a:rPr>
              <a:t>valamennyi </a:t>
            </a:r>
            <a:r>
              <a:rPr lang="hu-HU" sz="1800" b="1" dirty="0">
                <a:solidFill>
                  <a:schemeClr val="tx1"/>
                </a:solidFill>
                <a:latin typeface="Arial" panose="020B0604020202020204" pitchFamily="34" charset="0"/>
                <a:cs typeface="Arial" panose="020B0604020202020204" pitchFamily="34" charset="0"/>
              </a:rPr>
              <a:t>tevékenységet </a:t>
            </a:r>
            <a:r>
              <a:rPr lang="hu-HU" sz="1800" dirty="0">
                <a:solidFill>
                  <a:schemeClr val="tx1"/>
                </a:solidFill>
                <a:latin typeface="Arial" panose="020B0604020202020204" pitchFamily="34" charset="0"/>
                <a:cs typeface="Arial" panose="020B0604020202020204" pitchFamily="34" charset="0"/>
              </a:rPr>
              <a:t>kötelező megvalósítani</a:t>
            </a:r>
            <a:r>
              <a:rPr lang="hu-HU" sz="1800" dirty="0" smtClean="0">
                <a:solidFill>
                  <a:schemeClr val="tx1"/>
                </a:solidFill>
                <a:latin typeface="Arial" panose="020B0604020202020204" pitchFamily="34" charset="0"/>
                <a:cs typeface="Arial" panose="020B0604020202020204" pitchFamily="34" charset="0"/>
              </a:rPr>
              <a:t>?</a:t>
            </a:r>
          </a:p>
          <a:p>
            <a:pPr algn="just"/>
            <a:r>
              <a:rPr lang="hu-HU" sz="1800" b="1" dirty="0">
                <a:solidFill>
                  <a:schemeClr val="tx1"/>
                </a:solidFill>
                <a:latin typeface="Arial" panose="020B0604020202020204" pitchFamily="34" charset="0"/>
                <a:cs typeface="Arial" panose="020B0604020202020204" pitchFamily="34" charset="0"/>
              </a:rPr>
              <a:t>Nem</a:t>
            </a:r>
            <a:r>
              <a:rPr lang="hu-HU" sz="1800" dirty="0">
                <a:solidFill>
                  <a:schemeClr val="tx1"/>
                </a:solidFill>
                <a:latin typeface="Arial" panose="020B0604020202020204" pitchFamily="34" charset="0"/>
                <a:cs typeface="Arial" panose="020B0604020202020204" pitchFamily="34" charset="0"/>
              </a:rPr>
              <a:t>, A Felhívás 3.1.2.1 b) Piacra jutás támogatása pontban szereplő tevékenységek közül legalább egy tevékenység megvalósítása </a:t>
            </a:r>
            <a:r>
              <a:rPr lang="hu-HU" sz="1800" dirty="0" smtClean="0">
                <a:solidFill>
                  <a:schemeClr val="tx1"/>
                </a:solidFill>
                <a:latin typeface="Arial" panose="020B0604020202020204" pitchFamily="34" charset="0"/>
                <a:cs typeface="Arial" panose="020B0604020202020204" pitchFamily="34" charset="0"/>
              </a:rPr>
              <a:t>kötelező, de több is megvalósítható ez jó lehetőség a vállalkozás fejlesztésére, és hosszú távú működés biztosítására.</a:t>
            </a:r>
            <a:endParaRPr lang="hu-HU" sz="1800" dirty="0">
              <a:solidFill>
                <a:schemeClr val="tx1"/>
              </a:solidFill>
              <a:latin typeface="Arial" panose="020B0604020202020204" pitchFamily="34" charset="0"/>
              <a:cs typeface="Arial" panose="020B0604020202020204" pitchFamily="34" charset="0"/>
            </a:endParaRPr>
          </a:p>
        </p:txBody>
      </p:sp>
      <p:sp>
        <p:nvSpPr>
          <p:cNvPr id="5" name="Téglalap 4"/>
          <p:cNvSpPr/>
          <p:nvPr/>
        </p:nvSpPr>
        <p:spPr>
          <a:xfrm>
            <a:off x="221847" y="131015"/>
            <a:ext cx="582211"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smtClean="0">
                <a:ln w="50800"/>
                <a:solidFill>
                  <a:prstClr val="white">
                    <a:shade val="50000"/>
                  </a:prstClr>
                </a:solidFill>
              </a:rPr>
              <a:t>K</a:t>
            </a:r>
            <a:endParaRPr lang="hu-HU" sz="5400" b="1" dirty="0">
              <a:ln w="50800"/>
              <a:solidFill>
                <a:prstClr val="white">
                  <a:shade val="50000"/>
                </a:prstClr>
              </a:solidFill>
            </a:endParaRPr>
          </a:p>
        </p:txBody>
      </p:sp>
    </p:spTree>
    <p:extLst>
      <p:ext uri="{BB962C8B-B14F-4D97-AF65-F5344CB8AC3E}">
        <p14:creationId xmlns:p14="http://schemas.microsoft.com/office/powerpoint/2010/main" val="41211578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Content Placeholder 1"/>
          <p:cNvSpPr txBox="1">
            <a:spLocks/>
          </p:cNvSpPr>
          <p:nvPr/>
        </p:nvSpPr>
        <p:spPr bwMode="auto">
          <a:xfrm>
            <a:off x="323850" y="1412776"/>
            <a:ext cx="8640763" cy="36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2857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defRPr>
            </a:lvl9pPr>
          </a:lstStyle>
          <a:p>
            <a:pPr marL="531813" indent="-354013">
              <a:spcAft>
                <a:spcPts val="600"/>
              </a:spcAft>
            </a:pPr>
            <a:r>
              <a:rPr lang="hu-HU" b="1" dirty="0">
                <a:solidFill>
                  <a:prstClr val="black"/>
                </a:solidFill>
                <a:cs typeface="Arial" panose="020B0604020202020204" pitchFamily="34" charset="0"/>
              </a:rPr>
              <a:t>Szakmai megvalósításhoz kapcsolódó szolgáltatások költsége </a:t>
            </a:r>
            <a:endParaRPr lang="hu-HU" b="1" dirty="0" smtClean="0">
              <a:solidFill>
                <a:prstClr val="black"/>
              </a:solidFill>
              <a:cs typeface="Arial" panose="020B0604020202020204" pitchFamily="34" charset="0"/>
            </a:endParaRPr>
          </a:p>
          <a:p>
            <a:pPr marL="531813" indent="-354013">
              <a:spcAft>
                <a:spcPts val="600"/>
              </a:spcAft>
            </a:pPr>
            <a:endParaRPr lang="hu-HU" b="1" dirty="0" smtClean="0">
              <a:solidFill>
                <a:prstClr val="black"/>
              </a:solidFill>
              <a:cs typeface="Arial" panose="020B0604020202020204" pitchFamily="34" charset="0"/>
            </a:endParaRPr>
          </a:p>
          <a:p>
            <a:pPr marL="463550" indent="-285750">
              <a:spcAft>
                <a:spcPts val="600"/>
              </a:spcAft>
              <a:buFont typeface="Arial" panose="020B0604020202020204" pitchFamily="34" charset="0"/>
              <a:buChar char="•"/>
            </a:pPr>
            <a:r>
              <a:rPr lang="hu-HU" dirty="0" smtClean="0">
                <a:solidFill>
                  <a:prstClr val="black"/>
                </a:solidFill>
                <a:cs typeface="Arial" panose="020B0604020202020204" pitchFamily="34" charset="0"/>
              </a:rPr>
              <a:t>Marketing</a:t>
            </a:r>
            <a:r>
              <a:rPr lang="hu-HU" dirty="0">
                <a:solidFill>
                  <a:prstClr val="black"/>
                </a:solidFill>
                <a:cs typeface="Arial" panose="020B0604020202020204" pitchFamily="34" charset="0"/>
              </a:rPr>
              <a:t>, kommunikációs szolgáltatások költségei </a:t>
            </a:r>
            <a:endParaRPr lang="hu-HU" dirty="0" smtClean="0">
              <a:solidFill>
                <a:prstClr val="black"/>
              </a:solidFill>
              <a:cs typeface="Arial" panose="020B0604020202020204" pitchFamily="34" charset="0"/>
            </a:endParaRPr>
          </a:p>
          <a:p>
            <a:pPr marL="463550" indent="-285750">
              <a:spcAft>
                <a:spcPts val="600"/>
              </a:spcAft>
              <a:buFont typeface="Arial" panose="020B0604020202020204" pitchFamily="34" charset="0"/>
              <a:buChar char="•"/>
            </a:pPr>
            <a:r>
              <a:rPr lang="hu-HU" dirty="0" smtClean="0">
                <a:solidFill>
                  <a:prstClr val="black"/>
                </a:solidFill>
                <a:cs typeface="Arial" panose="020B0604020202020204" pitchFamily="34" charset="0"/>
              </a:rPr>
              <a:t>A </a:t>
            </a:r>
            <a:r>
              <a:rPr lang="hu-HU" dirty="0">
                <a:solidFill>
                  <a:prstClr val="black"/>
                </a:solidFill>
                <a:cs typeface="Arial" panose="020B0604020202020204" pitchFamily="34" charset="0"/>
              </a:rPr>
              <a:t>projekt tevékenységéhez kapcsolódó, nem a kötelező kommunikációs tevékenységek </a:t>
            </a:r>
            <a:r>
              <a:rPr lang="hu-HU" dirty="0" smtClean="0">
                <a:solidFill>
                  <a:prstClr val="black"/>
                </a:solidFill>
                <a:cs typeface="Arial" panose="020B0604020202020204" pitchFamily="34" charset="0"/>
              </a:rPr>
              <a:t>költségei</a:t>
            </a:r>
          </a:p>
          <a:p>
            <a:pPr marL="463550" indent="-285750">
              <a:spcAft>
                <a:spcPts val="600"/>
              </a:spcAft>
              <a:buFont typeface="Arial" panose="020B0604020202020204" pitchFamily="34" charset="0"/>
              <a:buChar char="•"/>
            </a:pPr>
            <a:r>
              <a:rPr lang="hu-HU" dirty="0" smtClean="0">
                <a:solidFill>
                  <a:prstClr val="black"/>
                </a:solidFill>
                <a:cs typeface="Arial" panose="020B0604020202020204" pitchFamily="34" charset="0"/>
              </a:rPr>
              <a:t>marketingeszközök </a:t>
            </a:r>
            <a:r>
              <a:rPr lang="hu-HU" dirty="0">
                <a:solidFill>
                  <a:prstClr val="black"/>
                </a:solidFill>
                <a:cs typeface="Arial" panose="020B0604020202020204" pitchFamily="34" charset="0"/>
              </a:rPr>
              <a:t>fejlesztése, elkészítése; </a:t>
            </a:r>
            <a:endParaRPr lang="hu-HU" dirty="0" smtClean="0">
              <a:solidFill>
                <a:prstClr val="black"/>
              </a:solidFill>
              <a:cs typeface="Arial" panose="020B0604020202020204" pitchFamily="34" charset="0"/>
            </a:endParaRPr>
          </a:p>
          <a:p>
            <a:pPr marL="463550" indent="-285750">
              <a:spcAft>
                <a:spcPts val="600"/>
              </a:spcAft>
              <a:buFont typeface="Arial" panose="020B0604020202020204" pitchFamily="34" charset="0"/>
              <a:buChar char="•"/>
            </a:pPr>
            <a:r>
              <a:rPr lang="hu-HU" dirty="0" smtClean="0">
                <a:solidFill>
                  <a:prstClr val="black"/>
                </a:solidFill>
                <a:cs typeface="Arial" panose="020B0604020202020204" pitchFamily="34" charset="0"/>
              </a:rPr>
              <a:t>vásárokon</a:t>
            </a:r>
            <a:r>
              <a:rPr lang="hu-HU" dirty="0">
                <a:solidFill>
                  <a:prstClr val="black"/>
                </a:solidFill>
                <a:cs typeface="Arial" panose="020B0604020202020204" pitchFamily="34" charset="0"/>
              </a:rPr>
              <a:t>, kiállításokon való részvétel; - beépítetlen és beépített terület, illetve kiállító helyiség bérleti díja, </a:t>
            </a:r>
            <a:endParaRPr lang="hu-HU" dirty="0" smtClean="0">
              <a:solidFill>
                <a:prstClr val="black"/>
              </a:solidFill>
              <a:cs typeface="Arial" panose="020B0604020202020204" pitchFamily="34" charset="0"/>
            </a:endParaRPr>
          </a:p>
          <a:p>
            <a:pPr marL="463550" indent="-285750">
              <a:spcAft>
                <a:spcPts val="600"/>
              </a:spcAft>
              <a:buFont typeface="Arial" panose="020B0604020202020204" pitchFamily="34" charset="0"/>
              <a:buChar char="•"/>
            </a:pPr>
            <a:r>
              <a:rPr lang="hu-HU" dirty="0" smtClean="0">
                <a:solidFill>
                  <a:prstClr val="black"/>
                </a:solidFill>
                <a:cs typeface="Arial" panose="020B0604020202020204" pitchFamily="34" charset="0"/>
              </a:rPr>
              <a:t>marketing </a:t>
            </a:r>
            <a:r>
              <a:rPr lang="hu-HU" dirty="0">
                <a:solidFill>
                  <a:prstClr val="black"/>
                </a:solidFill>
                <a:cs typeface="Arial" panose="020B0604020202020204" pitchFamily="34" charset="0"/>
              </a:rPr>
              <a:t>tanácsadás; </a:t>
            </a:r>
            <a:endParaRPr lang="hu-HU" dirty="0" smtClean="0">
              <a:solidFill>
                <a:prstClr val="black"/>
              </a:solidFill>
              <a:cs typeface="Arial" panose="020B0604020202020204" pitchFamily="34" charset="0"/>
            </a:endParaRPr>
          </a:p>
          <a:p>
            <a:pPr marL="463550" indent="-285750">
              <a:spcAft>
                <a:spcPts val="600"/>
              </a:spcAft>
              <a:buFont typeface="Arial" panose="020B0604020202020204" pitchFamily="34" charset="0"/>
              <a:buChar char="•"/>
            </a:pPr>
            <a:r>
              <a:rPr lang="hu-HU" dirty="0" smtClean="0">
                <a:solidFill>
                  <a:prstClr val="black"/>
                </a:solidFill>
                <a:cs typeface="Arial" panose="020B0604020202020204" pitchFamily="34" charset="0"/>
              </a:rPr>
              <a:t>piackutatás</a:t>
            </a:r>
            <a:r>
              <a:rPr lang="hu-HU" dirty="0">
                <a:solidFill>
                  <a:prstClr val="black"/>
                </a:solidFill>
                <a:cs typeface="Arial" panose="020B0604020202020204" pitchFamily="34" charset="0"/>
              </a:rPr>
              <a:t>; </a:t>
            </a:r>
            <a:endParaRPr lang="hu-HU" dirty="0" smtClean="0">
              <a:solidFill>
                <a:prstClr val="black"/>
              </a:solidFill>
              <a:cs typeface="Arial" panose="020B0604020202020204" pitchFamily="34" charset="0"/>
            </a:endParaRPr>
          </a:p>
          <a:p>
            <a:pPr marL="463550" indent="-285750">
              <a:spcAft>
                <a:spcPts val="600"/>
              </a:spcAft>
              <a:buFont typeface="Arial" panose="020B0604020202020204" pitchFamily="34" charset="0"/>
              <a:buChar char="•"/>
            </a:pPr>
            <a:r>
              <a:rPr lang="hu-HU" dirty="0" smtClean="0">
                <a:solidFill>
                  <a:prstClr val="black"/>
                </a:solidFill>
                <a:cs typeface="Arial" panose="020B0604020202020204" pitchFamily="34" charset="0"/>
              </a:rPr>
              <a:t>rendezvényszervezés</a:t>
            </a:r>
            <a:r>
              <a:rPr lang="hu-HU" dirty="0">
                <a:solidFill>
                  <a:prstClr val="black"/>
                </a:solidFill>
                <a:cs typeface="Arial" panose="020B0604020202020204" pitchFamily="34" charset="0"/>
              </a:rPr>
              <a:t>, kapcsolódó </a:t>
            </a:r>
            <a:r>
              <a:rPr lang="hu-HU" dirty="0" smtClean="0">
                <a:solidFill>
                  <a:prstClr val="black"/>
                </a:solidFill>
                <a:cs typeface="Arial" panose="020B0604020202020204" pitchFamily="34" charset="0"/>
              </a:rPr>
              <a:t>ellátási költségek</a:t>
            </a:r>
            <a:endParaRPr lang="hu-HU" dirty="0">
              <a:solidFill>
                <a:prstClr val="black"/>
              </a:solidFill>
              <a:cs typeface="Arial" panose="020B0604020202020204" pitchFamily="34" charset="0"/>
            </a:endParaRPr>
          </a:p>
        </p:txBody>
      </p:sp>
      <p:sp>
        <p:nvSpPr>
          <p:cNvPr id="3" name="Szövegdoboz 2"/>
          <p:cNvSpPr txBox="1"/>
          <p:nvPr/>
        </p:nvSpPr>
        <p:spPr>
          <a:xfrm>
            <a:off x="1115616" y="139279"/>
            <a:ext cx="6984776" cy="707886"/>
          </a:xfrm>
          <a:prstGeom prst="rect">
            <a:avLst/>
          </a:prstGeom>
          <a:noFill/>
        </p:spPr>
        <p:txBody>
          <a:bodyPr wrap="square" rtlCol="0">
            <a:spAutoFit/>
          </a:bodyPr>
          <a:lstStyle/>
          <a:p>
            <a:pPr algn="ctr"/>
            <a:r>
              <a:rPr lang="hu-HU" sz="4000" dirty="0" smtClean="0">
                <a:solidFill>
                  <a:prstClr val="white"/>
                </a:solidFill>
                <a:latin typeface="Arial" panose="020B0604020202020204" pitchFamily="34" charset="0"/>
                <a:cs typeface="Arial" panose="020B0604020202020204" pitchFamily="34" charset="0"/>
              </a:rPr>
              <a:t>Piacra jutás - 2 </a:t>
            </a:r>
            <a:endParaRPr lang="hu-HU" sz="4000" dirty="0">
              <a:solidFill>
                <a:prstClr val="white"/>
              </a:solidFill>
              <a:latin typeface="Arial" panose="020B0604020202020204" pitchFamily="34" charset="0"/>
              <a:cs typeface="Arial" panose="020B0604020202020204" pitchFamily="34" charset="0"/>
            </a:endParaRPr>
          </a:p>
        </p:txBody>
      </p:sp>
      <p:sp>
        <p:nvSpPr>
          <p:cNvPr id="4" name="Téglalap 3"/>
          <p:cNvSpPr/>
          <p:nvPr/>
        </p:nvSpPr>
        <p:spPr>
          <a:xfrm>
            <a:off x="221847" y="131015"/>
            <a:ext cx="582211"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smtClean="0">
                <a:ln w="50800"/>
                <a:solidFill>
                  <a:prstClr val="white">
                    <a:shade val="50000"/>
                  </a:prstClr>
                </a:solidFill>
              </a:rPr>
              <a:t>K</a:t>
            </a:r>
            <a:endParaRPr lang="hu-HU" sz="5400" b="1" dirty="0">
              <a:ln w="50800"/>
              <a:solidFill>
                <a:prstClr val="white">
                  <a:shade val="50000"/>
                </a:prstClr>
              </a:solidFill>
            </a:endParaRPr>
          </a:p>
        </p:txBody>
      </p:sp>
    </p:spTree>
    <p:extLst>
      <p:ext uri="{BB962C8B-B14F-4D97-AF65-F5344CB8AC3E}">
        <p14:creationId xmlns:p14="http://schemas.microsoft.com/office/powerpoint/2010/main" val="38220227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3"/>
          <p:cNvSpPr txBox="1">
            <a:spLocks/>
          </p:cNvSpPr>
          <p:nvPr/>
        </p:nvSpPr>
        <p:spPr bwMode="auto">
          <a:xfrm>
            <a:off x="0" y="12700"/>
            <a:ext cx="9144000" cy="982663"/>
          </a:xfrm>
          <a:prstGeom prst="rect">
            <a:avLst/>
          </a:prstGeom>
          <a:noFill/>
          <a:ln>
            <a:noFill/>
          </a:ln>
          <a:extLst/>
        </p:spPr>
        <p:txBody>
          <a:bodyPr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defRPr/>
            </a:pPr>
            <a:r>
              <a:rPr lang="hu-HU" sz="2800" b="1" dirty="0" smtClean="0">
                <a:solidFill>
                  <a:schemeClr val="bg1"/>
                </a:solidFill>
                <a:latin typeface="Arial" pitchFamily="34" charset="0"/>
                <a:cs typeface="Arial" pitchFamily="34" charset="0"/>
              </a:rPr>
              <a:t>KÖTÖTT CÉLRENDSZER</a:t>
            </a:r>
          </a:p>
          <a:p>
            <a:pPr algn="ctr" eaLnBrk="1" hangingPunct="1">
              <a:defRPr/>
            </a:pPr>
            <a:endParaRPr lang="hu-HU" sz="2800" b="1" dirty="0">
              <a:solidFill>
                <a:schemeClr val="bg1"/>
              </a:solidFill>
              <a:latin typeface="Arial" pitchFamily="34" charset="0"/>
              <a:cs typeface="Arial" pitchFamily="34" charset="0"/>
            </a:endParaRPr>
          </a:p>
        </p:txBody>
      </p:sp>
      <p:sp>
        <p:nvSpPr>
          <p:cNvPr id="26627" name="Content Placeholder 5"/>
          <p:cNvSpPr txBox="1">
            <a:spLocks/>
          </p:cNvSpPr>
          <p:nvPr/>
        </p:nvSpPr>
        <p:spPr bwMode="auto">
          <a:xfrm>
            <a:off x="0" y="1621854"/>
            <a:ext cx="5046663" cy="4262437"/>
          </a:xfrm>
          <a:prstGeom prst="rect">
            <a:avLst/>
          </a:prstGeom>
          <a:noFill/>
          <a:ln w="9525">
            <a:noFill/>
            <a:miter lim="800000"/>
            <a:headEnd/>
            <a:tailEnd/>
          </a:ln>
        </p:spPr>
        <p:txBody>
          <a:bodyPr/>
          <a:lstStyle/>
          <a:p>
            <a:pPr marL="285750" indent="-285750" eaLnBrk="0" hangingPunct="0">
              <a:spcBef>
                <a:spcPts val="600"/>
              </a:spcBef>
              <a:buFont typeface="Wingdings" pitchFamily="2" charset="2"/>
              <a:buChar char="Ø"/>
            </a:pPr>
            <a:r>
              <a:rPr lang="hu-HU" altLang="hu-HU" sz="1600" dirty="0">
                <a:solidFill>
                  <a:srgbClr val="045388"/>
                </a:solidFill>
                <a:latin typeface="Arial" pitchFamily="34" charset="0"/>
                <a:ea typeface="MS PGothic" pitchFamily="34" charset="-128"/>
                <a:cs typeface="Arial" pitchFamily="34" charset="0"/>
              </a:rPr>
              <a:t>A 20–64 évesek legalább </a:t>
            </a:r>
            <a:r>
              <a:rPr lang="hu-HU" altLang="hu-HU" sz="1600" b="1" dirty="0">
                <a:solidFill>
                  <a:srgbClr val="045388"/>
                </a:solidFill>
                <a:latin typeface="Arial" pitchFamily="34" charset="0"/>
                <a:ea typeface="MS PGothic" pitchFamily="34" charset="-128"/>
                <a:cs typeface="Arial" pitchFamily="34" charset="0"/>
              </a:rPr>
              <a:t>75 %-ának munkahellyel </a:t>
            </a:r>
            <a:r>
              <a:rPr lang="hu-HU" altLang="hu-HU" sz="1600" dirty="0">
                <a:solidFill>
                  <a:srgbClr val="045388"/>
                </a:solidFill>
                <a:latin typeface="Arial" pitchFamily="34" charset="0"/>
                <a:ea typeface="MS PGothic" pitchFamily="34" charset="-128"/>
                <a:cs typeface="Arial" pitchFamily="34" charset="0"/>
              </a:rPr>
              <a:t>kell rendelkeznie</a:t>
            </a:r>
          </a:p>
          <a:p>
            <a:pPr marL="285750" indent="-285750" eaLnBrk="0" hangingPunct="0">
              <a:spcBef>
                <a:spcPts val="600"/>
              </a:spcBef>
              <a:buFont typeface="Wingdings" pitchFamily="2" charset="2"/>
              <a:buChar char="Ø"/>
            </a:pPr>
            <a:r>
              <a:rPr lang="hu-HU" altLang="hu-HU" sz="1600" dirty="0">
                <a:solidFill>
                  <a:srgbClr val="045388"/>
                </a:solidFill>
                <a:latin typeface="Arial" pitchFamily="34" charset="0"/>
                <a:ea typeface="MS PGothic" pitchFamily="34" charset="-128"/>
                <a:cs typeface="Arial" pitchFamily="34" charset="0"/>
              </a:rPr>
              <a:t>Az EU </a:t>
            </a:r>
            <a:r>
              <a:rPr lang="hu-HU" altLang="hu-HU" sz="1600" b="1" dirty="0">
                <a:solidFill>
                  <a:srgbClr val="045388"/>
                </a:solidFill>
                <a:latin typeface="Arial" pitchFamily="34" charset="0"/>
                <a:ea typeface="MS PGothic" pitchFamily="34" charset="-128"/>
                <a:cs typeface="Arial" pitchFamily="34" charset="0"/>
              </a:rPr>
              <a:t>GDP-jének 3 %-át a K+F-re </a:t>
            </a:r>
            <a:r>
              <a:rPr lang="hu-HU" altLang="hu-HU" sz="1600" dirty="0">
                <a:solidFill>
                  <a:srgbClr val="045388"/>
                </a:solidFill>
                <a:latin typeface="Arial" pitchFamily="34" charset="0"/>
                <a:ea typeface="MS PGothic" pitchFamily="34" charset="-128"/>
                <a:cs typeface="Arial" pitchFamily="34" charset="0"/>
              </a:rPr>
              <a:t>kell fordítani</a:t>
            </a:r>
          </a:p>
          <a:p>
            <a:pPr marL="285750" indent="-285750" eaLnBrk="0" hangingPunct="0">
              <a:spcBef>
                <a:spcPts val="600"/>
              </a:spcBef>
              <a:buFont typeface="Wingdings" pitchFamily="2" charset="2"/>
              <a:buChar char="Ø"/>
            </a:pPr>
            <a:r>
              <a:rPr lang="hu-HU" altLang="hu-HU" sz="1600" dirty="0">
                <a:solidFill>
                  <a:srgbClr val="045388"/>
                </a:solidFill>
                <a:latin typeface="Arial" pitchFamily="34" charset="0"/>
                <a:ea typeface="MS PGothic" pitchFamily="34" charset="-128"/>
                <a:cs typeface="Arial" pitchFamily="34" charset="0"/>
              </a:rPr>
              <a:t>Energia/klíma:</a:t>
            </a:r>
          </a:p>
          <a:p>
            <a:pPr marL="641350" lvl="1" indent="-285750" eaLnBrk="0" hangingPunct="0">
              <a:spcBef>
                <a:spcPts val="600"/>
              </a:spcBef>
              <a:buFont typeface="Wingdings" pitchFamily="2" charset="2"/>
              <a:buChar char="Ø"/>
            </a:pPr>
            <a:r>
              <a:rPr lang="hu-HU" altLang="hu-HU" sz="1600" b="1" dirty="0">
                <a:solidFill>
                  <a:srgbClr val="045388"/>
                </a:solidFill>
                <a:latin typeface="Arial" pitchFamily="34" charset="0"/>
                <a:ea typeface="MS PGothic" pitchFamily="34" charset="-128"/>
                <a:cs typeface="Arial" pitchFamily="34" charset="0"/>
              </a:rPr>
              <a:t>Az üvegház hatású gázok </a:t>
            </a:r>
            <a:r>
              <a:rPr lang="hu-HU" altLang="hu-HU" sz="1600" dirty="0">
                <a:solidFill>
                  <a:srgbClr val="045388"/>
                </a:solidFill>
                <a:latin typeface="Arial" pitchFamily="34" charset="0"/>
                <a:ea typeface="MS PGothic" pitchFamily="34" charset="-128"/>
                <a:cs typeface="Arial" pitchFamily="34" charset="0"/>
              </a:rPr>
              <a:t>kibocsátásának </a:t>
            </a:r>
            <a:r>
              <a:rPr lang="hu-HU" altLang="hu-HU" sz="1600" b="1" dirty="0">
                <a:solidFill>
                  <a:srgbClr val="045388"/>
                </a:solidFill>
                <a:latin typeface="Arial" pitchFamily="34" charset="0"/>
                <a:ea typeface="MS PGothic" pitchFamily="34" charset="-128"/>
                <a:cs typeface="Arial" pitchFamily="34" charset="0"/>
              </a:rPr>
              <a:t>20%-os csökkentése</a:t>
            </a:r>
            <a:endParaRPr lang="hu-HU" altLang="hu-HU" sz="1600" dirty="0">
              <a:solidFill>
                <a:srgbClr val="045388"/>
              </a:solidFill>
              <a:latin typeface="Arial" pitchFamily="34" charset="0"/>
              <a:ea typeface="MS PGothic" pitchFamily="34" charset="-128"/>
              <a:cs typeface="Arial" pitchFamily="34" charset="0"/>
            </a:endParaRPr>
          </a:p>
          <a:p>
            <a:pPr marL="641350" lvl="1" indent="-285750" eaLnBrk="0" hangingPunct="0">
              <a:spcBef>
                <a:spcPts val="600"/>
              </a:spcBef>
              <a:buFont typeface="Wingdings" pitchFamily="2" charset="2"/>
              <a:buChar char="Ø"/>
            </a:pPr>
            <a:r>
              <a:rPr lang="hu-HU" altLang="hu-HU" sz="1600" b="1" dirty="0">
                <a:solidFill>
                  <a:srgbClr val="045388"/>
                </a:solidFill>
                <a:latin typeface="Arial" pitchFamily="34" charset="0"/>
                <a:ea typeface="MS PGothic" pitchFamily="34" charset="-128"/>
                <a:cs typeface="Arial" pitchFamily="34" charset="0"/>
              </a:rPr>
              <a:t>Energiahatékonyság 20%-os növelése</a:t>
            </a:r>
            <a:endParaRPr lang="hu-HU" altLang="hu-HU" sz="1600" dirty="0">
              <a:solidFill>
                <a:srgbClr val="045388"/>
              </a:solidFill>
              <a:latin typeface="Arial" pitchFamily="34" charset="0"/>
              <a:ea typeface="MS PGothic" pitchFamily="34" charset="-128"/>
              <a:cs typeface="Arial" pitchFamily="34" charset="0"/>
            </a:endParaRPr>
          </a:p>
          <a:p>
            <a:pPr marL="641350" lvl="1" indent="-285750" eaLnBrk="0" hangingPunct="0">
              <a:spcBef>
                <a:spcPts val="600"/>
              </a:spcBef>
              <a:buFont typeface="Wingdings" pitchFamily="2" charset="2"/>
              <a:buChar char="Ø"/>
            </a:pPr>
            <a:r>
              <a:rPr lang="hu-HU" altLang="hu-HU" sz="1600" b="1" dirty="0">
                <a:solidFill>
                  <a:srgbClr val="045388"/>
                </a:solidFill>
                <a:latin typeface="Arial" pitchFamily="34" charset="0"/>
                <a:ea typeface="MS PGothic" pitchFamily="34" charset="-128"/>
                <a:cs typeface="Arial" pitchFamily="34" charset="0"/>
              </a:rPr>
              <a:t>Megújuló energia részarányának</a:t>
            </a:r>
            <a:br>
              <a:rPr lang="hu-HU" altLang="hu-HU" sz="1600" b="1" dirty="0">
                <a:solidFill>
                  <a:srgbClr val="045388"/>
                </a:solidFill>
                <a:latin typeface="Arial" pitchFamily="34" charset="0"/>
                <a:ea typeface="MS PGothic" pitchFamily="34" charset="-128"/>
                <a:cs typeface="Arial" pitchFamily="34" charset="0"/>
              </a:rPr>
            </a:br>
            <a:r>
              <a:rPr lang="hu-HU" altLang="hu-HU" sz="1600" b="1" dirty="0">
                <a:solidFill>
                  <a:srgbClr val="045388"/>
                </a:solidFill>
                <a:latin typeface="Arial" pitchFamily="34" charset="0"/>
                <a:ea typeface="MS PGothic" pitchFamily="34" charset="-128"/>
                <a:cs typeface="Arial" pitchFamily="34" charset="0"/>
              </a:rPr>
              <a:t>20%-os növelése</a:t>
            </a:r>
          </a:p>
          <a:p>
            <a:pPr marL="285750" indent="-285750" eaLnBrk="0" hangingPunct="0">
              <a:spcBef>
                <a:spcPts val="600"/>
              </a:spcBef>
              <a:buFont typeface="Wingdings" pitchFamily="2" charset="2"/>
              <a:buChar char="Ø"/>
            </a:pPr>
            <a:r>
              <a:rPr lang="hu-HU" altLang="hu-HU" sz="1600" dirty="0">
                <a:solidFill>
                  <a:srgbClr val="045388"/>
                </a:solidFill>
                <a:latin typeface="Arial" pitchFamily="34" charset="0"/>
                <a:ea typeface="MS PGothic" pitchFamily="34" charset="-128"/>
                <a:cs typeface="Arial" pitchFamily="34" charset="0"/>
              </a:rPr>
              <a:t>Az </a:t>
            </a:r>
            <a:r>
              <a:rPr lang="hu-HU" altLang="hu-HU" sz="1600" b="1" dirty="0">
                <a:solidFill>
                  <a:srgbClr val="045388"/>
                </a:solidFill>
                <a:latin typeface="Arial" pitchFamily="34" charset="0"/>
                <a:ea typeface="MS PGothic" pitchFamily="34" charset="-128"/>
                <a:cs typeface="Arial" pitchFamily="34" charset="0"/>
              </a:rPr>
              <a:t>iskolából kimaradók aránya maximum 10 %</a:t>
            </a:r>
          </a:p>
          <a:p>
            <a:pPr marL="285750" indent="-285750" eaLnBrk="0" hangingPunct="0">
              <a:spcBef>
                <a:spcPts val="600"/>
              </a:spcBef>
              <a:buFont typeface="Wingdings" pitchFamily="2" charset="2"/>
              <a:buChar char="Ø"/>
            </a:pPr>
            <a:r>
              <a:rPr lang="hu-HU" altLang="hu-HU" sz="1600" b="1" dirty="0">
                <a:solidFill>
                  <a:srgbClr val="045388"/>
                </a:solidFill>
                <a:latin typeface="Arial" pitchFamily="34" charset="0"/>
                <a:ea typeface="MS PGothic" pitchFamily="34" charset="-128"/>
                <a:cs typeface="Arial" pitchFamily="34" charset="0"/>
              </a:rPr>
              <a:t>A felsőfokú végzettségűek aránya minimum 40 %</a:t>
            </a:r>
            <a:endParaRPr lang="hu-HU" altLang="hu-HU" sz="1600" dirty="0">
              <a:solidFill>
                <a:srgbClr val="045388"/>
              </a:solidFill>
              <a:latin typeface="Arial" pitchFamily="34" charset="0"/>
              <a:ea typeface="MS PGothic" pitchFamily="34" charset="-128"/>
              <a:cs typeface="Arial" pitchFamily="34" charset="0"/>
            </a:endParaRPr>
          </a:p>
          <a:p>
            <a:pPr marL="285750" indent="-285750" eaLnBrk="0" hangingPunct="0">
              <a:spcBef>
                <a:spcPts val="600"/>
              </a:spcBef>
              <a:buFont typeface="Wingdings" pitchFamily="2" charset="2"/>
              <a:buChar char="Ø"/>
            </a:pPr>
            <a:r>
              <a:rPr lang="hu-HU" altLang="hu-HU" sz="1600" b="1" dirty="0">
                <a:solidFill>
                  <a:srgbClr val="045388"/>
                </a:solidFill>
                <a:latin typeface="Arial" pitchFamily="34" charset="0"/>
                <a:ea typeface="MS PGothic" pitchFamily="34" charset="-128"/>
                <a:cs typeface="Arial" pitchFamily="34" charset="0"/>
              </a:rPr>
              <a:t>A szegény</a:t>
            </a:r>
            <a:r>
              <a:rPr lang="hu-HU" altLang="hu-HU" sz="1600" dirty="0">
                <a:solidFill>
                  <a:srgbClr val="045388"/>
                </a:solidFill>
                <a:latin typeface="Arial" pitchFamily="34" charset="0"/>
                <a:ea typeface="MS PGothic" pitchFamily="34" charset="-128"/>
                <a:cs typeface="Arial" pitchFamily="34" charset="0"/>
              </a:rPr>
              <a:t>ség</a:t>
            </a:r>
            <a:r>
              <a:rPr lang="hu-HU" altLang="hu-HU" sz="1600" b="1" dirty="0">
                <a:solidFill>
                  <a:srgbClr val="045388"/>
                </a:solidFill>
                <a:latin typeface="Arial" pitchFamily="34" charset="0"/>
                <a:ea typeface="MS PGothic" pitchFamily="34" charset="-128"/>
                <a:cs typeface="Arial" pitchFamily="34" charset="0"/>
              </a:rPr>
              <a:t> </a:t>
            </a:r>
            <a:r>
              <a:rPr lang="hu-HU" altLang="hu-HU" sz="1600" dirty="0">
                <a:solidFill>
                  <a:srgbClr val="045388"/>
                </a:solidFill>
                <a:latin typeface="Arial" pitchFamily="34" charset="0"/>
                <a:ea typeface="MS PGothic" pitchFamily="34" charset="-128"/>
                <a:cs typeface="Arial" pitchFamily="34" charset="0"/>
              </a:rPr>
              <a:t>kockázatának kitett </a:t>
            </a:r>
            <a:r>
              <a:rPr lang="hu-HU" altLang="hu-HU" sz="1600" b="1" dirty="0">
                <a:solidFill>
                  <a:srgbClr val="045388"/>
                </a:solidFill>
                <a:latin typeface="Arial" pitchFamily="34" charset="0"/>
                <a:ea typeface="MS PGothic" pitchFamily="34" charset="-128"/>
                <a:cs typeface="Arial" pitchFamily="34" charset="0"/>
              </a:rPr>
              <a:t>lakosok számát 20 millióval kell csökkenteni</a:t>
            </a:r>
            <a:endParaRPr lang="hu-HU" altLang="hu-HU" sz="1600" dirty="0">
              <a:solidFill>
                <a:srgbClr val="045388"/>
              </a:solidFill>
              <a:latin typeface="Arial" pitchFamily="34" charset="0"/>
              <a:ea typeface="MS PGothic" pitchFamily="34" charset="-128"/>
              <a:cs typeface="Arial" pitchFamily="34" charset="0"/>
            </a:endParaRPr>
          </a:p>
        </p:txBody>
      </p:sp>
      <p:sp>
        <p:nvSpPr>
          <p:cNvPr id="6" name="Szövegdoboz 11"/>
          <p:cNvSpPr txBox="1">
            <a:spLocks noChangeArrowheads="1"/>
          </p:cNvSpPr>
          <p:nvPr/>
        </p:nvSpPr>
        <p:spPr bwMode="auto">
          <a:xfrm>
            <a:off x="4787900" y="538925"/>
            <a:ext cx="4275138" cy="785812"/>
          </a:xfrm>
          <a:prstGeom prst="rect">
            <a:avLst/>
          </a:prstGeom>
          <a:noFill/>
          <a:ln>
            <a:noFill/>
          </a:ln>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hu-HU" altLang="hu-HU" sz="2400" b="1" dirty="0">
                <a:solidFill>
                  <a:schemeClr val="bg1"/>
                </a:solidFill>
                <a:latin typeface="Arial" pitchFamily="34" charset="0"/>
                <a:ea typeface="+mj-ea"/>
                <a:cs typeface="Arial" pitchFamily="34" charset="0"/>
              </a:rPr>
              <a:t>Hazai </a:t>
            </a:r>
            <a:r>
              <a:rPr lang="hu-HU" altLang="hu-HU" sz="2400" b="1" dirty="0" smtClean="0">
                <a:solidFill>
                  <a:schemeClr val="bg1"/>
                </a:solidFill>
                <a:latin typeface="Arial" pitchFamily="34" charset="0"/>
                <a:ea typeface="+mj-ea"/>
                <a:cs typeface="Arial" pitchFamily="34" charset="0"/>
              </a:rPr>
              <a:t>célkitűzések</a:t>
            </a:r>
            <a:endParaRPr lang="hu-HU" altLang="hu-HU" sz="2400" b="1" dirty="0">
              <a:solidFill>
                <a:schemeClr val="bg1"/>
              </a:solidFill>
              <a:latin typeface="Arial" pitchFamily="34" charset="0"/>
              <a:ea typeface="+mj-ea"/>
              <a:cs typeface="Arial" pitchFamily="34" charset="0"/>
            </a:endParaRPr>
          </a:p>
        </p:txBody>
      </p:sp>
      <p:grpSp>
        <p:nvGrpSpPr>
          <p:cNvPr id="2" name="Csoportba foglalás 28"/>
          <p:cNvGrpSpPr>
            <a:grpSpLocks/>
          </p:cNvGrpSpPr>
          <p:nvPr/>
        </p:nvGrpSpPr>
        <p:grpSpPr bwMode="auto">
          <a:xfrm>
            <a:off x="4500438" y="1196752"/>
            <a:ext cx="4608066" cy="4849464"/>
            <a:chOff x="3618227" y="1602312"/>
            <a:chExt cx="5255408" cy="5101367"/>
          </a:xfrm>
          <a:solidFill>
            <a:schemeClr val="tx2"/>
          </a:solidFill>
        </p:grpSpPr>
        <p:sp>
          <p:nvSpPr>
            <p:cNvPr id="8" name="Szalagív 29"/>
            <p:cNvSpPr>
              <a:spLocks/>
            </p:cNvSpPr>
            <p:nvPr/>
          </p:nvSpPr>
          <p:spPr bwMode="auto">
            <a:xfrm>
              <a:off x="4273072" y="2199969"/>
              <a:ext cx="3917970" cy="3917156"/>
            </a:xfrm>
            <a:custGeom>
              <a:avLst/>
              <a:gdLst>
                <a:gd name="T0" fmla="*/ 573925 w 3918937"/>
                <a:gd name="T1" fmla="*/ 573896 h 3918879"/>
                <a:gd name="T2" fmla="*/ 1959469 w 3918937"/>
                <a:gd name="T3" fmla="*/ 0 h 3918879"/>
                <a:gd name="T4" fmla="*/ 1959468 w 3918937"/>
                <a:gd name="T5" fmla="*/ 134457 h 3918879"/>
                <a:gd name="T6" fmla="*/ 669000 w 3918937"/>
                <a:gd name="T7" fmla="*/ 668972 h 3918879"/>
                <a:gd name="T8" fmla="*/ 573925 w 3918937"/>
                <a:gd name="T9" fmla="*/ 573896 h 39188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18937" h="3918879">
                  <a:moveTo>
                    <a:pt x="573925" y="573896"/>
                  </a:moveTo>
                  <a:cubicBezTo>
                    <a:pt x="941396" y="206436"/>
                    <a:pt x="1439790" y="0"/>
                    <a:pt x="1959469" y="0"/>
                  </a:cubicBezTo>
                  <a:cubicBezTo>
                    <a:pt x="1959469" y="44819"/>
                    <a:pt x="1959468" y="89638"/>
                    <a:pt x="1959468" y="134457"/>
                  </a:cubicBezTo>
                  <a:cubicBezTo>
                    <a:pt x="1475450" y="134457"/>
                    <a:pt x="1011255" y="326727"/>
                    <a:pt x="669000" y="668972"/>
                  </a:cubicBezTo>
                  <a:lnTo>
                    <a:pt x="573925" y="573896"/>
                  </a:lnTo>
                  <a:close/>
                </a:path>
              </a:pathLst>
            </a:custGeom>
            <a:grpFill/>
            <a:ln w="9525" cap="flat" cmpd="sng">
              <a:solidFill>
                <a:srgbClr val="BE4B48"/>
              </a:solidFill>
              <a:prstDash val="solid"/>
              <a:round/>
              <a:headEnd/>
              <a:tailEnd/>
            </a:ln>
            <a:effectLst>
              <a:outerShdw blurRad="40000" dist="23000" dir="5400000" rotWithShape="0">
                <a:srgbClr val="000000">
                  <a:alpha val="34998"/>
                </a:srgbClr>
              </a:outerShdw>
            </a:effectLst>
          </p:spPr>
          <p:txBody>
            <a:bodyPr/>
            <a:lstStyle/>
            <a:p>
              <a:pPr>
                <a:defRPr/>
              </a:pPr>
              <a:endParaRPr lang="hu-HU">
                <a:latin typeface="+mn-lt"/>
              </a:endParaRPr>
            </a:p>
          </p:txBody>
        </p:sp>
        <p:sp>
          <p:nvSpPr>
            <p:cNvPr id="9" name="Szalagív 30"/>
            <p:cNvSpPr>
              <a:spLocks/>
            </p:cNvSpPr>
            <p:nvPr/>
          </p:nvSpPr>
          <p:spPr bwMode="auto">
            <a:xfrm>
              <a:off x="4273072" y="2199969"/>
              <a:ext cx="3917970" cy="3917156"/>
            </a:xfrm>
            <a:custGeom>
              <a:avLst/>
              <a:gdLst>
                <a:gd name="T0" fmla="*/ 0 w 3918937"/>
                <a:gd name="T1" fmla="*/ 1959440 h 3918879"/>
                <a:gd name="T2" fmla="*/ 573925 w 3918937"/>
                <a:gd name="T3" fmla="*/ 573896 h 3918879"/>
                <a:gd name="T4" fmla="*/ 669001 w 3918937"/>
                <a:gd name="T5" fmla="*/ 668972 h 3918879"/>
                <a:gd name="T6" fmla="*/ 134457 w 3918937"/>
                <a:gd name="T7" fmla="*/ 1959440 h 3918879"/>
                <a:gd name="T8" fmla="*/ 0 w 3918937"/>
                <a:gd name="T9" fmla="*/ 1959440 h 39188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18937" h="3918879">
                  <a:moveTo>
                    <a:pt x="0" y="1959440"/>
                  </a:moveTo>
                  <a:cubicBezTo>
                    <a:pt x="0" y="1439759"/>
                    <a:pt x="206447" y="941364"/>
                    <a:pt x="573925" y="573896"/>
                  </a:cubicBezTo>
                  <a:lnTo>
                    <a:pt x="669001" y="668972"/>
                  </a:lnTo>
                  <a:cubicBezTo>
                    <a:pt x="326739" y="1011224"/>
                    <a:pt x="134457" y="1475419"/>
                    <a:pt x="134457" y="1959440"/>
                  </a:cubicBezTo>
                  <a:lnTo>
                    <a:pt x="0" y="1959440"/>
                  </a:lnTo>
                  <a:close/>
                </a:path>
              </a:pathLst>
            </a:custGeom>
            <a:grpFill/>
            <a:ln w="9525" cap="flat" cmpd="sng">
              <a:solidFill>
                <a:srgbClr val="BE4B48"/>
              </a:solidFill>
              <a:prstDash val="solid"/>
              <a:round/>
              <a:headEnd/>
              <a:tailEnd/>
            </a:ln>
            <a:effectLst>
              <a:outerShdw blurRad="40000" dist="23000" dir="5400000" rotWithShape="0">
                <a:srgbClr val="000000">
                  <a:alpha val="34998"/>
                </a:srgbClr>
              </a:outerShdw>
            </a:effectLst>
          </p:spPr>
          <p:txBody>
            <a:bodyPr/>
            <a:lstStyle/>
            <a:p>
              <a:pPr>
                <a:defRPr/>
              </a:pPr>
              <a:endParaRPr lang="hu-HU">
                <a:latin typeface="+mn-lt"/>
              </a:endParaRPr>
            </a:p>
          </p:txBody>
        </p:sp>
        <p:sp>
          <p:nvSpPr>
            <p:cNvPr id="10" name="Szalagív 31"/>
            <p:cNvSpPr>
              <a:spLocks/>
            </p:cNvSpPr>
            <p:nvPr/>
          </p:nvSpPr>
          <p:spPr bwMode="auto">
            <a:xfrm>
              <a:off x="4273072" y="2199969"/>
              <a:ext cx="3917970" cy="3917156"/>
            </a:xfrm>
            <a:custGeom>
              <a:avLst/>
              <a:gdLst>
                <a:gd name="T0" fmla="*/ 573925 w 3918937"/>
                <a:gd name="T1" fmla="*/ 3344983 h 3918879"/>
                <a:gd name="T2" fmla="*/ 0 w 3918937"/>
                <a:gd name="T3" fmla="*/ 1959439 h 3918879"/>
                <a:gd name="T4" fmla="*/ 134457 w 3918937"/>
                <a:gd name="T5" fmla="*/ 1959440 h 3918879"/>
                <a:gd name="T6" fmla="*/ 669001 w 3918937"/>
                <a:gd name="T7" fmla="*/ 3249908 h 3918879"/>
                <a:gd name="T8" fmla="*/ 573925 w 3918937"/>
                <a:gd name="T9" fmla="*/ 3344983 h 39188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18937" h="3918879">
                  <a:moveTo>
                    <a:pt x="573925" y="3344983"/>
                  </a:moveTo>
                  <a:cubicBezTo>
                    <a:pt x="206447" y="2977516"/>
                    <a:pt x="0" y="2479120"/>
                    <a:pt x="0" y="1959439"/>
                  </a:cubicBezTo>
                  <a:lnTo>
                    <a:pt x="134457" y="1959440"/>
                  </a:lnTo>
                  <a:cubicBezTo>
                    <a:pt x="134457" y="2443461"/>
                    <a:pt x="326738" y="2907657"/>
                    <a:pt x="669001" y="3249908"/>
                  </a:cubicBezTo>
                  <a:lnTo>
                    <a:pt x="573925" y="3344983"/>
                  </a:lnTo>
                  <a:close/>
                </a:path>
              </a:pathLst>
            </a:custGeom>
            <a:grpFill/>
            <a:ln w="9525" cap="flat" cmpd="sng">
              <a:solidFill>
                <a:srgbClr val="BE4B48"/>
              </a:solidFill>
              <a:prstDash val="solid"/>
              <a:round/>
              <a:headEnd/>
              <a:tailEnd/>
            </a:ln>
            <a:effectLst>
              <a:outerShdw blurRad="40000" dist="23000" dir="5400000" rotWithShape="0">
                <a:srgbClr val="000000">
                  <a:alpha val="34998"/>
                </a:srgbClr>
              </a:outerShdw>
            </a:effectLst>
          </p:spPr>
          <p:txBody>
            <a:bodyPr/>
            <a:lstStyle/>
            <a:p>
              <a:pPr>
                <a:defRPr/>
              </a:pPr>
              <a:endParaRPr lang="hu-HU">
                <a:latin typeface="+mn-lt"/>
              </a:endParaRPr>
            </a:p>
          </p:txBody>
        </p:sp>
        <p:sp>
          <p:nvSpPr>
            <p:cNvPr id="11" name="Szalagív 32"/>
            <p:cNvSpPr>
              <a:spLocks/>
            </p:cNvSpPr>
            <p:nvPr/>
          </p:nvSpPr>
          <p:spPr bwMode="auto">
            <a:xfrm>
              <a:off x="4273072" y="2199969"/>
              <a:ext cx="3917970" cy="3917156"/>
            </a:xfrm>
            <a:custGeom>
              <a:avLst/>
              <a:gdLst>
                <a:gd name="T0" fmla="*/ 1959469 w 3918937"/>
                <a:gd name="T1" fmla="*/ 3918879 h 3918879"/>
                <a:gd name="T2" fmla="*/ 573925 w 3918937"/>
                <a:gd name="T3" fmla="*/ 3344983 h 3918879"/>
                <a:gd name="T4" fmla="*/ 669001 w 3918937"/>
                <a:gd name="T5" fmla="*/ 3249907 h 3918879"/>
                <a:gd name="T6" fmla="*/ 1959469 w 3918937"/>
                <a:gd name="T7" fmla="*/ 3784422 h 3918879"/>
                <a:gd name="T8" fmla="*/ 1959469 w 3918937"/>
                <a:gd name="T9" fmla="*/ 3918879 h 39188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18937" h="3918879">
                  <a:moveTo>
                    <a:pt x="1959469" y="3918879"/>
                  </a:moveTo>
                  <a:cubicBezTo>
                    <a:pt x="1439791" y="3918879"/>
                    <a:pt x="941396" y="3712443"/>
                    <a:pt x="573925" y="3344983"/>
                  </a:cubicBezTo>
                  <a:lnTo>
                    <a:pt x="669001" y="3249907"/>
                  </a:lnTo>
                  <a:cubicBezTo>
                    <a:pt x="1011256" y="3592151"/>
                    <a:pt x="1475451" y="3784422"/>
                    <a:pt x="1959469" y="3784422"/>
                  </a:cubicBezTo>
                  <a:lnTo>
                    <a:pt x="1959469" y="3918879"/>
                  </a:lnTo>
                  <a:close/>
                </a:path>
              </a:pathLst>
            </a:custGeom>
            <a:grpFill/>
            <a:ln w="9525" cap="flat" cmpd="sng">
              <a:solidFill>
                <a:srgbClr val="BE4B48"/>
              </a:solidFill>
              <a:prstDash val="solid"/>
              <a:round/>
              <a:headEnd/>
              <a:tailEnd/>
            </a:ln>
            <a:effectLst>
              <a:outerShdw blurRad="40000" dist="23000" dir="5400000" rotWithShape="0">
                <a:srgbClr val="000000">
                  <a:alpha val="34998"/>
                </a:srgbClr>
              </a:outerShdw>
            </a:effectLst>
          </p:spPr>
          <p:txBody>
            <a:bodyPr/>
            <a:lstStyle/>
            <a:p>
              <a:pPr>
                <a:defRPr/>
              </a:pPr>
              <a:endParaRPr lang="hu-HU">
                <a:latin typeface="+mn-lt"/>
              </a:endParaRPr>
            </a:p>
          </p:txBody>
        </p:sp>
        <p:sp>
          <p:nvSpPr>
            <p:cNvPr id="12" name="Szalagív 33"/>
            <p:cNvSpPr>
              <a:spLocks/>
            </p:cNvSpPr>
            <p:nvPr/>
          </p:nvSpPr>
          <p:spPr bwMode="auto">
            <a:xfrm>
              <a:off x="4273072" y="2199969"/>
              <a:ext cx="3917970" cy="3917156"/>
            </a:xfrm>
            <a:custGeom>
              <a:avLst/>
              <a:gdLst>
                <a:gd name="T0" fmla="*/ 3345012 w 3918937"/>
                <a:gd name="T1" fmla="*/ 3344983 h 3918879"/>
                <a:gd name="T2" fmla="*/ 1959468 w 3918937"/>
                <a:gd name="T3" fmla="*/ 3918879 h 3918879"/>
                <a:gd name="T4" fmla="*/ 1959469 w 3918937"/>
                <a:gd name="T5" fmla="*/ 3784422 h 3918879"/>
                <a:gd name="T6" fmla="*/ 3249937 w 3918937"/>
                <a:gd name="T7" fmla="*/ 3249907 h 3918879"/>
                <a:gd name="T8" fmla="*/ 3345012 w 3918937"/>
                <a:gd name="T9" fmla="*/ 3344983 h 39188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18937" h="3918879">
                  <a:moveTo>
                    <a:pt x="3345012" y="3344983"/>
                  </a:moveTo>
                  <a:cubicBezTo>
                    <a:pt x="2977541" y="3712443"/>
                    <a:pt x="2479147" y="3918879"/>
                    <a:pt x="1959468" y="3918879"/>
                  </a:cubicBezTo>
                  <a:cubicBezTo>
                    <a:pt x="1959468" y="3874060"/>
                    <a:pt x="1959469" y="3829241"/>
                    <a:pt x="1959469" y="3784422"/>
                  </a:cubicBezTo>
                  <a:cubicBezTo>
                    <a:pt x="2443487" y="3784422"/>
                    <a:pt x="2907682" y="3592152"/>
                    <a:pt x="3249937" y="3249907"/>
                  </a:cubicBezTo>
                  <a:lnTo>
                    <a:pt x="3345012" y="3344983"/>
                  </a:lnTo>
                  <a:close/>
                </a:path>
              </a:pathLst>
            </a:custGeom>
            <a:grpFill/>
            <a:ln w="9525" cap="flat" cmpd="sng">
              <a:solidFill>
                <a:srgbClr val="BE4B48"/>
              </a:solidFill>
              <a:prstDash val="solid"/>
              <a:round/>
              <a:headEnd/>
              <a:tailEnd/>
            </a:ln>
            <a:effectLst>
              <a:outerShdw blurRad="40000" dist="23000" dir="5400000" rotWithShape="0">
                <a:srgbClr val="000000">
                  <a:alpha val="34998"/>
                </a:srgbClr>
              </a:outerShdw>
            </a:effectLst>
          </p:spPr>
          <p:txBody>
            <a:bodyPr/>
            <a:lstStyle/>
            <a:p>
              <a:pPr>
                <a:defRPr/>
              </a:pPr>
              <a:endParaRPr lang="hu-HU">
                <a:latin typeface="+mn-lt"/>
              </a:endParaRPr>
            </a:p>
          </p:txBody>
        </p:sp>
        <p:sp>
          <p:nvSpPr>
            <p:cNvPr id="13" name="Szalagív 34"/>
            <p:cNvSpPr>
              <a:spLocks/>
            </p:cNvSpPr>
            <p:nvPr/>
          </p:nvSpPr>
          <p:spPr bwMode="auto">
            <a:xfrm>
              <a:off x="4273072" y="2199969"/>
              <a:ext cx="3917970" cy="3917156"/>
            </a:xfrm>
            <a:custGeom>
              <a:avLst/>
              <a:gdLst>
                <a:gd name="T0" fmla="*/ 3918937 w 3918937"/>
                <a:gd name="T1" fmla="*/ 1959440 h 3918879"/>
                <a:gd name="T2" fmla="*/ 3345012 w 3918937"/>
                <a:gd name="T3" fmla="*/ 3344984 h 3918879"/>
                <a:gd name="T4" fmla="*/ 3249936 w 3918937"/>
                <a:gd name="T5" fmla="*/ 3249907 h 3918879"/>
                <a:gd name="T6" fmla="*/ 3784480 w 3918937"/>
                <a:gd name="T7" fmla="*/ 1959439 h 3918879"/>
                <a:gd name="T8" fmla="*/ 3918937 w 3918937"/>
                <a:gd name="T9" fmla="*/ 1959440 h 39188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18937" h="3918879">
                  <a:moveTo>
                    <a:pt x="3918937" y="1959440"/>
                  </a:moveTo>
                  <a:cubicBezTo>
                    <a:pt x="3918937" y="2479121"/>
                    <a:pt x="3712490" y="2977516"/>
                    <a:pt x="3345012" y="3344984"/>
                  </a:cubicBezTo>
                  <a:lnTo>
                    <a:pt x="3249936" y="3249907"/>
                  </a:lnTo>
                  <a:cubicBezTo>
                    <a:pt x="3592198" y="2907655"/>
                    <a:pt x="3784480" y="2443460"/>
                    <a:pt x="3784480" y="1959439"/>
                  </a:cubicBezTo>
                  <a:lnTo>
                    <a:pt x="3918937" y="1959440"/>
                  </a:lnTo>
                  <a:close/>
                </a:path>
              </a:pathLst>
            </a:custGeom>
            <a:grpFill/>
            <a:ln w="9525" cap="flat" cmpd="sng">
              <a:solidFill>
                <a:srgbClr val="BE4B48"/>
              </a:solidFill>
              <a:prstDash val="solid"/>
              <a:round/>
              <a:headEnd/>
              <a:tailEnd/>
            </a:ln>
            <a:effectLst>
              <a:outerShdw blurRad="40000" dist="23000" dir="5400000" rotWithShape="0">
                <a:srgbClr val="000000">
                  <a:alpha val="34998"/>
                </a:srgbClr>
              </a:outerShdw>
            </a:effectLst>
          </p:spPr>
          <p:txBody>
            <a:bodyPr/>
            <a:lstStyle/>
            <a:p>
              <a:pPr>
                <a:defRPr/>
              </a:pPr>
              <a:endParaRPr lang="hu-HU">
                <a:latin typeface="+mn-lt"/>
              </a:endParaRPr>
            </a:p>
          </p:txBody>
        </p:sp>
        <p:sp>
          <p:nvSpPr>
            <p:cNvPr id="14" name="Szalagív 35"/>
            <p:cNvSpPr>
              <a:spLocks/>
            </p:cNvSpPr>
            <p:nvPr/>
          </p:nvSpPr>
          <p:spPr bwMode="auto">
            <a:xfrm>
              <a:off x="4273072" y="2199969"/>
              <a:ext cx="3917970" cy="3917156"/>
            </a:xfrm>
            <a:custGeom>
              <a:avLst/>
              <a:gdLst>
                <a:gd name="T0" fmla="*/ 3345012 w 3918937"/>
                <a:gd name="T1" fmla="*/ 573896 h 3918879"/>
                <a:gd name="T2" fmla="*/ 3918937 w 3918937"/>
                <a:gd name="T3" fmla="*/ 1959440 h 3918879"/>
                <a:gd name="T4" fmla="*/ 3784480 w 3918937"/>
                <a:gd name="T5" fmla="*/ 1959440 h 3918879"/>
                <a:gd name="T6" fmla="*/ 3249936 w 3918937"/>
                <a:gd name="T7" fmla="*/ 668972 h 3918879"/>
                <a:gd name="T8" fmla="*/ 3345012 w 3918937"/>
                <a:gd name="T9" fmla="*/ 573896 h 39188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18937" h="3918879">
                  <a:moveTo>
                    <a:pt x="3345012" y="573896"/>
                  </a:moveTo>
                  <a:cubicBezTo>
                    <a:pt x="3712490" y="941363"/>
                    <a:pt x="3918937" y="1439759"/>
                    <a:pt x="3918937" y="1959440"/>
                  </a:cubicBezTo>
                  <a:lnTo>
                    <a:pt x="3784480" y="1959440"/>
                  </a:lnTo>
                  <a:cubicBezTo>
                    <a:pt x="3784480" y="1475419"/>
                    <a:pt x="3592199" y="1011223"/>
                    <a:pt x="3249936" y="668972"/>
                  </a:cubicBezTo>
                  <a:lnTo>
                    <a:pt x="3345012" y="573896"/>
                  </a:lnTo>
                  <a:close/>
                </a:path>
              </a:pathLst>
            </a:custGeom>
            <a:grpFill/>
            <a:ln w="9525" cap="flat" cmpd="sng">
              <a:solidFill>
                <a:srgbClr val="BE4B48"/>
              </a:solidFill>
              <a:prstDash val="solid"/>
              <a:round/>
              <a:headEnd/>
              <a:tailEnd/>
            </a:ln>
            <a:effectLst>
              <a:outerShdw blurRad="40000" dist="23000" dir="5400000" rotWithShape="0">
                <a:srgbClr val="000000">
                  <a:alpha val="34998"/>
                </a:srgbClr>
              </a:outerShdw>
            </a:effectLst>
          </p:spPr>
          <p:txBody>
            <a:bodyPr/>
            <a:lstStyle/>
            <a:p>
              <a:pPr>
                <a:defRPr/>
              </a:pPr>
              <a:endParaRPr lang="hu-HU">
                <a:latin typeface="+mn-lt"/>
              </a:endParaRPr>
            </a:p>
          </p:txBody>
        </p:sp>
        <p:sp>
          <p:nvSpPr>
            <p:cNvPr id="15" name="Szalagív 36"/>
            <p:cNvSpPr>
              <a:spLocks/>
            </p:cNvSpPr>
            <p:nvPr/>
          </p:nvSpPr>
          <p:spPr bwMode="auto">
            <a:xfrm>
              <a:off x="4273072" y="2199969"/>
              <a:ext cx="3917970" cy="3917156"/>
            </a:xfrm>
            <a:custGeom>
              <a:avLst/>
              <a:gdLst>
                <a:gd name="T0" fmla="*/ 1959468 w 3918937"/>
                <a:gd name="T1" fmla="*/ 0 h 3918879"/>
                <a:gd name="T2" fmla="*/ 3345012 w 3918937"/>
                <a:gd name="T3" fmla="*/ 573896 h 3918879"/>
                <a:gd name="T4" fmla="*/ 3249936 w 3918937"/>
                <a:gd name="T5" fmla="*/ 668972 h 3918879"/>
                <a:gd name="T6" fmla="*/ 1959468 w 3918937"/>
                <a:gd name="T7" fmla="*/ 134457 h 3918879"/>
                <a:gd name="T8" fmla="*/ 1959468 w 3918937"/>
                <a:gd name="T9" fmla="*/ 0 h 391887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918937" h="3918879">
                  <a:moveTo>
                    <a:pt x="1959468" y="0"/>
                  </a:moveTo>
                  <a:cubicBezTo>
                    <a:pt x="2479146" y="0"/>
                    <a:pt x="2977541" y="206436"/>
                    <a:pt x="3345012" y="573896"/>
                  </a:cubicBezTo>
                  <a:lnTo>
                    <a:pt x="3249936" y="668972"/>
                  </a:lnTo>
                  <a:cubicBezTo>
                    <a:pt x="2907681" y="326728"/>
                    <a:pt x="2443486" y="134457"/>
                    <a:pt x="1959468" y="134457"/>
                  </a:cubicBezTo>
                  <a:lnTo>
                    <a:pt x="1959468" y="0"/>
                  </a:lnTo>
                  <a:close/>
                </a:path>
              </a:pathLst>
            </a:custGeom>
            <a:grpFill/>
            <a:ln w="9525" cap="flat" cmpd="sng">
              <a:solidFill>
                <a:srgbClr val="BE4B48"/>
              </a:solidFill>
              <a:prstDash val="solid"/>
              <a:round/>
              <a:headEnd/>
              <a:tailEnd/>
            </a:ln>
            <a:effectLst>
              <a:outerShdw blurRad="40000" dist="23000" dir="5400000" rotWithShape="0">
                <a:srgbClr val="000000">
                  <a:alpha val="34998"/>
                </a:srgbClr>
              </a:outerShdw>
            </a:effectLst>
          </p:spPr>
          <p:txBody>
            <a:bodyPr/>
            <a:lstStyle/>
            <a:p>
              <a:pPr>
                <a:defRPr/>
              </a:pPr>
              <a:endParaRPr lang="hu-HU">
                <a:latin typeface="+mn-lt"/>
              </a:endParaRPr>
            </a:p>
          </p:txBody>
        </p:sp>
        <p:sp>
          <p:nvSpPr>
            <p:cNvPr id="16" name="Szabadkézi sokszög 15"/>
            <p:cNvSpPr>
              <a:spLocks/>
            </p:cNvSpPr>
            <p:nvPr/>
          </p:nvSpPr>
          <p:spPr bwMode="auto">
            <a:xfrm>
              <a:off x="5438474" y="3424890"/>
              <a:ext cx="1585317" cy="1520974"/>
            </a:xfrm>
            <a:custGeom>
              <a:avLst/>
              <a:gdLst>
                <a:gd name="T0" fmla="*/ 0 w 1449710"/>
                <a:gd name="T1" fmla="*/ 866657 h 1333938"/>
                <a:gd name="T2" fmla="*/ 867190 w 1449710"/>
                <a:gd name="T3" fmla="*/ 0 h 1333938"/>
                <a:gd name="T4" fmla="*/ 1734381 w 1449710"/>
                <a:gd name="T5" fmla="*/ 866657 h 1333938"/>
                <a:gd name="T6" fmla="*/ 867190 w 1449710"/>
                <a:gd name="T7" fmla="*/ 1733314 h 1333938"/>
                <a:gd name="T8" fmla="*/ 0 w 1449710"/>
                <a:gd name="T9" fmla="*/ 866657 h 1333938"/>
                <a:gd name="T10" fmla="*/ 0 60000 65536"/>
                <a:gd name="T11" fmla="*/ 0 60000 65536"/>
                <a:gd name="T12" fmla="*/ 0 60000 65536"/>
                <a:gd name="T13" fmla="*/ 0 60000 65536"/>
                <a:gd name="T14" fmla="*/ 0 60000 65536"/>
                <a:gd name="T15" fmla="*/ 0 w 1449710"/>
                <a:gd name="T16" fmla="*/ 0 h 1333938"/>
                <a:gd name="T17" fmla="*/ 1449710 w 1449710"/>
                <a:gd name="T18" fmla="*/ 1333938 h 1333938"/>
              </a:gdLst>
              <a:ahLst/>
              <a:cxnLst>
                <a:cxn ang="T10">
                  <a:pos x="T0" y="T1"/>
                </a:cxn>
                <a:cxn ang="T11">
                  <a:pos x="T2" y="T3"/>
                </a:cxn>
                <a:cxn ang="T12">
                  <a:pos x="T4" y="T5"/>
                </a:cxn>
                <a:cxn ang="T13">
                  <a:pos x="T6" y="T7"/>
                </a:cxn>
                <a:cxn ang="T14">
                  <a:pos x="T8" y="T9"/>
                </a:cxn>
              </a:cxnLst>
              <a:rect l="T15" t="T16" r="T17" b="T18"/>
              <a:pathLst>
                <a:path w="1449710" h="1333938">
                  <a:moveTo>
                    <a:pt x="0" y="666969"/>
                  </a:moveTo>
                  <a:cubicBezTo>
                    <a:pt x="0" y="298612"/>
                    <a:pt x="324529" y="0"/>
                    <a:pt x="724855" y="0"/>
                  </a:cubicBezTo>
                  <a:cubicBezTo>
                    <a:pt x="1125181" y="0"/>
                    <a:pt x="1449710" y="298612"/>
                    <a:pt x="1449710" y="666969"/>
                  </a:cubicBezTo>
                  <a:cubicBezTo>
                    <a:pt x="1449710" y="1035326"/>
                    <a:pt x="1125181" y="1333938"/>
                    <a:pt x="724855" y="1333938"/>
                  </a:cubicBezTo>
                  <a:cubicBezTo>
                    <a:pt x="324529" y="1333938"/>
                    <a:pt x="0" y="1035326"/>
                    <a:pt x="0" y="666969"/>
                  </a:cubicBezTo>
                  <a:close/>
                </a:path>
              </a:pathLst>
            </a:custGeom>
            <a:grpFill/>
            <a:ln w="9525">
              <a:solidFill>
                <a:srgbClr val="BE4B48"/>
              </a:solidFill>
              <a:miter lim="800000"/>
              <a:headEnd/>
              <a:tailEnd/>
            </a:ln>
            <a:effectLst>
              <a:outerShdw blurRad="40000" dist="23000" dir="5400000" rotWithShape="0">
                <a:srgbClr val="808080">
                  <a:alpha val="34998"/>
                </a:srgbClr>
              </a:outerShdw>
            </a:effectLst>
          </p:spPr>
          <p:txBody>
            <a:bodyPr lIns="258025" tIns="241071" rIns="258025" bIns="241071" anchor="ctr"/>
            <a:lstStyle/>
            <a:p>
              <a:pPr algn="ctr" defTabSz="1600200" fontAlgn="auto">
                <a:lnSpc>
                  <a:spcPct val="90000"/>
                </a:lnSpc>
                <a:spcAft>
                  <a:spcPct val="35000"/>
                </a:spcAft>
                <a:defRPr/>
              </a:pPr>
              <a:r>
                <a:rPr lang="hu-HU" b="1" dirty="0">
                  <a:solidFill>
                    <a:schemeClr val="lt1"/>
                  </a:solidFill>
                  <a:latin typeface="Arial" pitchFamily="34" charset="0"/>
                  <a:cs typeface="Arial" pitchFamily="34" charset="0"/>
                </a:rPr>
                <a:t>2020</a:t>
              </a:r>
            </a:p>
          </p:txBody>
        </p:sp>
        <p:sp>
          <p:nvSpPr>
            <p:cNvPr id="17" name="Szabadkézi sokszög 16"/>
            <p:cNvSpPr>
              <a:spLocks/>
            </p:cNvSpPr>
            <p:nvPr/>
          </p:nvSpPr>
          <p:spPr bwMode="auto">
            <a:xfrm>
              <a:off x="5577213" y="1602312"/>
              <a:ext cx="1313389" cy="1200866"/>
            </a:xfrm>
            <a:custGeom>
              <a:avLst/>
              <a:gdLst>
                <a:gd name="T0" fmla="*/ 0 w 1245724"/>
                <a:gd name="T1" fmla="*/ 599972 h 1199952"/>
                <a:gd name="T2" fmla="*/ 693271 w 1245724"/>
                <a:gd name="T3" fmla="*/ 0 h 1199952"/>
                <a:gd name="T4" fmla="*/ 1386543 w 1245724"/>
                <a:gd name="T5" fmla="*/ 599972 h 1199952"/>
                <a:gd name="T6" fmla="*/ 693271 w 1245724"/>
                <a:gd name="T7" fmla="*/ 1199944 h 1199952"/>
                <a:gd name="T8" fmla="*/ 0 w 1245724"/>
                <a:gd name="T9" fmla="*/ 599972 h 1199952"/>
                <a:gd name="T10" fmla="*/ 0 60000 65536"/>
                <a:gd name="T11" fmla="*/ 0 60000 65536"/>
                <a:gd name="T12" fmla="*/ 0 60000 65536"/>
                <a:gd name="T13" fmla="*/ 0 60000 65536"/>
                <a:gd name="T14" fmla="*/ 0 60000 65536"/>
                <a:gd name="T15" fmla="*/ 0 w 1245724"/>
                <a:gd name="T16" fmla="*/ 0 h 1199952"/>
                <a:gd name="T17" fmla="*/ 1245724 w 1245724"/>
                <a:gd name="T18" fmla="*/ 1199952 h 1199952"/>
              </a:gdLst>
              <a:ahLst/>
              <a:cxnLst>
                <a:cxn ang="T10">
                  <a:pos x="T0" y="T1"/>
                </a:cxn>
                <a:cxn ang="T11">
                  <a:pos x="T2" y="T3"/>
                </a:cxn>
                <a:cxn ang="T12">
                  <a:pos x="T4" y="T5"/>
                </a:cxn>
                <a:cxn ang="T13">
                  <a:pos x="T6" y="T7"/>
                </a:cxn>
                <a:cxn ang="T14">
                  <a:pos x="T8" y="T9"/>
                </a:cxn>
              </a:cxnLst>
              <a:rect l="T15" t="T16" r="T17" b="T18"/>
              <a:pathLst>
                <a:path w="1245724" h="1199952">
                  <a:moveTo>
                    <a:pt x="0" y="599976"/>
                  </a:moveTo>
                  <a:cubicBezTo>
                    <a:pt x="0" y="268618"/>
                    <a:pt x="278865" y="0"/>
                    <a:pt x="622862" y="0"/>
                  </a:cubicBezTo>
                  <a:cubicBezTo>
                    <a:pt x="966859" y="0"/>
                    <a:pt x="1245724" y="268618"/>
                    <a:pt x="1245724" y="599976"/>
                  </a:cubicBezTo>
                  <a:cubicBezTo>
                    <a:pt x="1245724" y="931334"/>
                    <a:pt x="966859" y="1199952"/>
                    <a:pt x="622862" y="1199952"/>
                  </a:cubicBezTo>
                  <a:cubicBezTo>
                    <a:pt x="278865" y="1199952"/>
                    <a:pt x="0" y="931334"/>
                    <a:pt x="0" y="599976"/>
                  </a:cubicBezTo>
                  <a:close/>
                </a:path>
              </a:pathLst>
            </a:custGeom>
            <a:grpFill/>
            <a:ln w="9525">
              <a:solidFill>
                <a:srgbClr val="BE4B48"/>
              </a:solidFill>
              <a:miter lim="800000"/>
              <a:headEnd/>
              <a:tailEnd/>
            </a:ln>
            <a:effectLst>
              <a:outerShdw blurRad="40000" dist="23000" dir="5400000" rotWithShape="0">
                <a:srgbClr val="808080">
                  <a:alpha val="34998"/>
                </a:srgbClr>
              </a:outerShdw>
            </a:effectLst>
          </p:spPr>
          <p:txBody>
            <a:bodyPr lIns="72000" tIns="72000" rIns="72000" bIns="72000" anchor="ctr"/>
            <a:lstStyle>
              <a:lvl1pPr defTabSz="400050" eaLnBrk="0" hangingPunct="0">
                <a:defRPr sz="2400">
                  <a:solidFill>
                    <a:schemeClr val="tx1"/>
                  </a:solidFill>
                  <a:latin typeface="Arial" pitchFamily="34" charset="0"/>
                  <a:ea typeface="ＭＳ Ｐゴシック" pitchFamily="34" charset="-128"/>
                </a:defRPr>
              </a:lvl1pPr>
              <a:lvl2pPr marL="742950" indent="-285750" defTabSz="400050" eaLnBrk="0" hangingPunct="0">
                <a:defRPr sz="2400">
                  <a:solidFill>
                    <a:schemeClr val="tx1"/>
                  </a:solidFill>
                  <a:latin typeface="Arial" pitchFamily="34" charset="0"/>
                  <a:ea typeface="ＭＳ Ｐゴシック" pitchFamily="34" charset="-128"/>
                </a:defRPr>
              </a:lvl2pPr>
              <a:lvl3pPr marL="1143000" indent="-228600" defTabSz="400050" eaLnBrk="0" hangingPunct="0">
                <a:defRPr sz="2400">
                  <a:solidFill>
                    <a:schemeClr val="tx1"/>
                  </a:solidFill>
                  <a:latin typeface="Arial" pitchFamily="34" charset="0"/>
                  <a:ea typeface="ＭＳ Ｐゴシック" pitchFamily="34" charset="-128"/>
                </a:defRPr>
              </a:lvl3pPr>
              <a:lvl4pPr marL="1600200" indent="-228600" defTabSz="400050" eaLnBrk="0" hangingPunct="0">
                <a:defRPr sz="2400">
                  <a:solidFill>
                    <a:schemeClr val="tx1"/>
                  </a:solidFill>
                  <a:latin typeface="Arial" pitchFamily="34" charset="0"/>
                  <a:ea typeface="ＭＳ Ｐゴシック" pitchFamily="34" charset="-128"/>
                </a:defRPr>
              </a:lvl4pPr>
              <a:lvl5pPr marL="2057400" indent="-228600" defTabSz="400050" eaLnBrk="0" hangingPunct="0">
                <a:defRPr sz="2400">
                  <a:solidFill>
                    <a:schemeClr val="tx1"/>
                  </a:solidFill>
                  <a:latin typeface="Arial" pitchFamily="34" charset="0"/>
                  <a:ea typeface="ＭＳ Ｐゴシック" pitchFamily="34" charset="-128"/>
                </a:defRPr>
              </a:lvl5pPr>
              <a:lvl6pPr marL="25146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lnSpc>
                  <a:spcPct val="90000"/>
                </a:lnSpc>
                <a:spcAft>
                  <a:spcPct val="35000"/>
                </a:spcAft>
                <a:defRPr/>
              </a:pPr>
              <a:r>
                <a:rPr lang="hu-HU" altLang="hu-HU" sz="1050" dirty="0" smtClean="0">
                  <a:solidFill>
                    <a:srgbClr val="FFFFFF"/>
                  </a:solidFill>
                  <a:cs typeface="Arial" pitchFamily="34" charset="0"/>
                </a:rPr>
                <a:t>Foglalkoztatási ráta </a:t>
              </a:r>
              <a:r>
                <a:rPr lang="hu-HU" altLang="hu-HU" sz="1050" b="1" dirty="0" smtClean="0">
                  <a:solidFill>
                    <a:srgbClr val="FFFFFF"/>
                  </a:solidFill>
                  <a:cs typeface="Arial" pitchFamily="34" charset="0"/>
                </a:rPr>
                <a:t>75%</a:t>
              </a:r>
              <a:r>
                <a:rPr lang="hu-HU" altLang="hu-HU" sz="1050" dirty="0" smtClean="0">
                  <a:solidFill>
                    <a:srgbClr val="FFFFFF"/>
                  </a:solidFill>
                  <a:cs typeface="Arial" pitchFamily="34" charset="0"/>
                </a:rPr>
                <a:t>-ra emelkedik</a:t>
              </a:r>
            </a:p>
          </p:txBody>
        </p:sp>
        <p:sp>
          <p:nvSpPr>
            <p:cNvPr id="18" name="Szabadkézi sokszög 17"/>
            <p:cNvSpPr>
              <a:spLocks/>
            </p:cNvSpPr>
            <p:nvPr/>
          </p:nvSpPr>
          <p:spPr bwMode="auto">
            <a:xfrm>
              <a:off x="6934998" y="2194419"/>
              <a:ext cx="1317089" cy="1206417"/>
            </a:xfrm>
            <a:custGeom>
              <a:avLst/>
              <a:gdLst>
                <a:gd name="T0" fmla="*/ 0 w 1316158"/>
                <a:gd name="T1" fmla="*/ 603311 h 1205974"/>
                <a:gd name="T2" fmla="*/ 657757 w 1316158"/>
                <a:gd name="T3" fmla="*/ 0 h 1205974"/>
                <a:gd name="T4" fmla="*/ 1315514 w 1316158"/>
                <a:gd name="T5" fmla="*/ 603311 h 1205974"/>
                <a:gd name="T6" fmla="*/ 657757 w 1316158"/>
                <a:gd name="T7" fmla="*/ 1206620 h 1205974"/>
                <a:gd name="T8" fmla="*/ 0 w 1316158"/>
                <a:gd name="T9" fmla="*/ 603311 h 1205974"/>
                <a:gd name="T10" fmla="*/ 0 60000 65536"/>
                <a:gd name="T11" fmla="*/ 0 60000 65536"/>
                <a:gd name="T12" fmla="*/ 0 60000 65536"/>
                <a:gd name="T13" fmla="*/ 0 60000 65536"/>
                <a:gd name="T14" fmla="*/ 0 60000 65536"/>
                <a:gd name="T15" fmla="*/ 0 w 1316158"/>
                <a:gd name="T16" fmla="*/ 0 h 1205974"/>
                <a:gd name="T17" fmla="*/ 1316158 w 1316158"/>
                <a:gd name="T18" fmla="*/ 1205974 h 1205974"/>
              </a:gdLst>
              <a:ahLst/>
              <a:cxnLst>
                <a:cxn ang="T10">
                  <a:pos x="T0" y="T1"/>
                </a:cxn>
                <a:cxn ang="T11">
                  <a:pos x="T2" y="T3"/>
                </a:cxn>
                <a:cxn ang="T12">
                  <a:pos x="T4" y="T5"/>
                </a:cxn>
                <a:cxn ang="T13">
                  <a:pos x="T6" y="T7"/>
                </a:cxn>
                <a:cxn ang="T14">
                  <a:pos x="T8" y="T9"/>
                </a:cxn>
              </a:cxnLst>
              <a:rect l="T15" t="T16" r="T17" b="T18"/>
              <a:pathLst>
                <a:path w="1316158" h="1205974">
                  <a:moveTo>
                    <a:pt x="0" y="602987"/>
                  </a:moveTo>
                  <a:cubicBezTo>
                    <a:pt x="0" y="269966"/>
                    <a:pt x="294632" y="0"/>
                    <a:pt x="658079" y="0"/>
                  </a:cubicBezTo>
                  <a:cubicBezTo>
                    <a:pt x="1021526" y="0"/>
                    <a:pt x="1316158" y="269966"/>
                    <a:pt x="1316158" y="602987"/>
                  </a:cubicBezTo>
                  <a:cubicBezTo>
                    <a:pt x="1316158" y="936008"/>
                    <a:pt x="1021526" y="1205974"/>
                    <a:pt x="658079" y="1205974"/>
                  </a:cubicBezTo>
                  <a:cubicBezTo>
                    <a:pt x="294632" y="1205974"/>
                    <a:pt x="0" y="936008"/>
                    <a:pt x="0" y="602987"/>
                  </a:cubicBezTo>
                  <a:close/>
                </a:path>
              </a:pathLst>
            </a:custGeom>
            <a:solidFill>
              <a:schemeClr val="tx2"/>
            </a:solidFill>
            <a:ln w="9525">
              <a:solidFill>
                <a:srgbClr val="BE4B48"/>
              </a:solidFill>
              <a:miter lim="800000"/>
              <a:headEnd/>
              <a:tailEnd/>
            </a:ln>
            <a:effectLst>
              <a:outerShdw blurRad="40000" dist="23000" dir="5400000" rotWithShape="0">
                <a:srgbClr val="808080">
                  <a:alpha val="34998"/>
                </a:srgbClr>
              </a:outerShdw>
            </a:effectLst>
          </p:spPr>
          <p:txBody>
            <a:bodyPr lIns="72000" tIns="72000" rIns="72000" bIns="72000" anchor="ctr"/>
            <a:lstStyle>
              <a:lvl1pPr defTabSz="400050" eaLnBrk="0" hangingPunct="0">
                <a:defRPr sz="2400">
                  <a:solidFill>
                    <a:schemeClr val="tx1"/>
                  </a:solidFill>
                  <a:latin typeface="Arial" pitchFamily="34" charset="0"/>
                  <a:ea typeface="ＭＳ Ｐゴシック" pitchFamily="34" charset="-128"/>
                </a:defRPr>
              </a:lvl1pPr>
              <a:lvl2pPr marL="742950" indent="-285750" defTabSz="400050" eaLnBrk="0" hangingPunct="0">
                <a:defRPr sz="2400">
                  <a:solidFill>
                    <a:schemeClr val="tx1"/>
                  </a:solidFill>
                  <a:latin typeface="Arial" pitchFamily="34" charset="0"/>
                  <a:ea typeface="ＭＳ Ｐゴシック" pitchFamily="34" charset="-128"/>
                </a:defRPr>
              </a:lvl2pPr>
              <a:lvl3pPr marL="1143000" indent="-228600" defTabSz="400050" eaLnBrk="0" hangingPunct="0">
                <a:defRPr sz="2400">
                  <a:solidFill>
                    <a:schemeClr val="tx1"/>
                  </a:solidFill>
                  <a:latin typeface="Arial" pitchFamily="34" charset="0"/>
                  <a:ea typeface="ＭＳ Ｐゴシック" pitchFamily="34" charset="-128"/>
                </a:defRPr>
              </a:lvl3pPr>
              <a:lvl4pPr marL="1600200" indent="-228600" defTabSz="400050" eaLnBrk="0" hangingPunct="0">
                <a:defRPr sz="2400">
                  <a:solidFill>
                    <a:schemeClr val="tx1"/>
                  </a:solidFill>
                  <a:latin typeface="Arial" pitchFamily="34" charset="0"/>
                  <a:ea typeface="ＭＳ Ｐゴシック" pitchFamily="34" charset="-128"/>
                </a:defRPr>
              </a:lvl4pPr>
              <a:lvl5pPr marL="2057400" indent="-228600" defTabSz="400050" eaLnBrk="0" hangingPunct="0">
                <a:defRPr sz="2400">
                  <a:solidFill>
                    <a:schemeClr val="tx1"/>
                  </a:solidFill>
                  <a:latin typeface="Arial" pitchFamily="34" charset="0"/>
                  <a:ea typeface="ＭＳ Ｐゴシック" pitchFamily="34" charset="-128"/>
                </a:defRPr>
              </a:lvl5pPr>
              <a:lvl6pPr marL="25146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lnSpc>
                  <a:spcPct val="90000"/>
                </a:lnSpc>
                <a:spcAft>
                  <a:spcPct val="35000"/>
                </a:spcAft>
                <a:defRPr/>
              </a:pPr>
              <a:r>
                <a:rPr lang="hu-HU" altLang="hu-HU" sz="1050" b="1" dirty="0" smtClean="0">
                  <a:solidFill>
                    <a:srgbClr val="FFC000"/>
                  </a:solidFill>
                  <a:cs typeface="Arial" pitchFamily="34" charset="0"/>
                </a:rPr>
                <a:t>K+F szintje a GDP 1,8%-ra nő</a:t>
              </a:r>
            </a:p>
          </p:txBody>
        </p:sp>
        <p:sp>
          <p:nvSpPr>
            <p:cNvPr id="19" name="Szabadkézi sokszög 18"/>
            <p:cNvSpPr>
              <a:spLocks/>
            </p:cNvSpPr>
            <p:nvPr/>
          </p:nvSpPr>
          <p:spPr bwMode="auto">
            <a:xfrm>
              <a:off x="7441856" y="3502604"/>
              <a:ext cx="1431779" cy="1311887"/>
            </a:xfrm>
            <a:custGeom>
              <a:avLst/>
              <a:gdLst>
                <a:gd name="T0" fmla="*/ 0 w 1431757"/>
                <a:gd name="T1" fmla="*/ 656468 h 1312348"/>
                <a:gd name="T2" fmla="*/ 715828 w 1431757"/>
                <a:gd name="T3" fmla="*/ 0 h 1312348"/>
                <a:gd name="T4" fmla="*/ 1431656 w 1431757"/>
                <a:gd name="T5" fmla="*/ 656468 h 1312348"/>
                <a:gd name="T6" fmla="*/ 715828 w 1431757"/>
                <a:gd name="T7" fmla="*/ 1312936 h 1312348"/>
                <a:gd name="T8" fmla="*/ 0 w 1431757"/>
                <a:gd name="T9" fmla="*/ 656468 h 1312348"/>
                <a:gd name="T10" fmla="*/ 0 60000 65536"/>
                <a:gd name="T11" fmla="*/ 0 60000 65536"/>
                <a:gd name="T12" fmla="*/ 0 60000 65536"/>
                <a:gd name="T13" fmla="*/ 0 60000 65536"/>
                <a:gd name="T14" fmla="*/ 0 60000 65536"/>
                <a:gd name="T15" fmla="*/ 0 w 1431757"/>
                <a:gd name="T16" fmla="*/ 0 h 1312348"/>
                <a:gd name="T17" fmla="*/ 1431757 w 1431757"/>
                <a:gd name="T18" fmla="*/ 1312348 h 1312348"/>
              </a:gdLst>
              <a:ahLst/>
              <a:cxnLst>
                <a:cxn ang="T10">
                  <a:pos x="T0" y="T1"/>
                </a:cxn>
                <a:cxn ang="T11">
                  <a:pos x="T2" y="T3"/>
                </a:cxn>
                <a:cxn ang="T12">
                  <a:pos x="T4" y="T5"/>
                </a:cxn>
                <a:cxn ang="T13">
                  <a:pos x="T6" y="T7"/>
                </a:cxn>
                <a:cxn ang="T14">
                  <a:pos x="T8" y="T9"/>
                </a:cxn>
              </a:cxnLst>
              <a:rect l="T15" t="T16" r="T17" b="T18"/>
              <a:pathLst>
                <a:path w="1431757" h="1312348">
                  <a:moveTo>
                    <a:pt x="0" y="656174"/>
                  </a:moveTo>
                  <a:cubicBezTo>
                    <a:pt x="0" y="293779"/>
                    <a:pt x="320510" y="0"/>
                    <a:pt x="715879" y="0"/>
                  </a:cubicBezTo>
                  <a:cubicBezTo>
                    <a:pt x="1111248" y="0"/>
                    <a:pt x="1431758" y="293779"/>
                    <a:pt x="1431758" y="656174"/>
                  </a:cubicBezTo>
                  <a:cubicBezTo>
                    <a:pt x="1431758" y="1018569"/>
                    <a:pt x="1111248" y="1312348"/>
                    <a:pt x="715879" y="1312348"/>
                  </a:cubicBezTo>
                  <a:cubicBezTo>
                    <a:pt x="320510" y="1312348"/>
                    <a:pt x="0" y="1018569"/>
                    <a:pt x="0" y="656174"/>
                  </a:cubicBezTo>
                  <a:close/>
                </a:path>
              </a:pathLst>
            </a:custGeom>
            <a:solidFill>
              <a:schemeClr val="tx2"/>
            </a:solidFill>
            <a:ln w="9525">
              <a:solidFill>
                <a:srgbClr val="BE4B48"/>
              </a:solidFill>
              <a:miter lim="800000"/>
              <a:headEnd/>
              <a:tailEnd/>
            </a:ln>
            <a:effectLst>
              <a:outerShdw blurRad="40000" dist="23000" dir="5400000" rotWithShape="0">
                <a:srgbClr val="808080">
                  <a:alpha val="34998"/>
                </a:srgbClr>
              </a:outerShdw>
            </a:effectLst>
          </p:spPr>
          <p:txBody>
            <a:bodyPr lIns="72000" tIns="72000" rIns="72000" bIns="72000" anchor="ctr"/>
            <a:lstStyle>
              <a:lvl1pPr defTabSz="400050" eaLnBrk="0" hangingPunct="0">
                <a:defRPr sz="2400">
                  <a:solidFill>
                    <a:schemeClr val="tx1"/>
                  </a:solidFill>
                  <a:latin typeface="Arial" pitchFamily="34" charset="0"/>
                  <a:ea typeface="ＭＳ Ｐゴシック" pitchFamily="34" charset="-128"/>
                </a:defRPr>
              </a:lvl1pPr>
              <a:lvl2pPr marL="742950" indent="-285750" defTabSz="400050" eaLnBrk="0" hangingPunct="0">
                <a:defRPr sz="2400">
                  <a:solidFill>
                    <a:schemeClr val="tx1"/>
                  </a:solidFill>
                  <a:latin typeface="Arial" pitchFamily="34" charset="0"/>
                  <a:ea typeface="ＭＳ Ｐゴシック" pitchFamily="34" charset="-128"/>
                </a:defRPr>
              </a:lvl2pPr>
              <a:lvl3pPr marL="1143000" indent="-228600" defTabSz="400050" eaLnBrk="0" hangingPunct="0">
                <a:defRPr sz="2400">
                  <a:solidFill>
                    <a:schemeClr val="tx1"/>
                  </a:solidFill>
                  <a:latin typeface="Arial" pitchFamily="34" charset="0"/>
                  <a:ea typeface="ＭＳ Ｐゴシック" pitchFamily="34" charset="-128"/>
                </a:defRPr>
              </a:lvl3pPr>
              <a:lvl4pPr marL="1600200" indent="-228600" defTabSz="400050" eaLnBrk="0" hangingPunct="0">
                <a:defRPr sz="2400">
                  <a:solidFill>
                    <a:schemeClr val="tx1"/>
                  </a:solidFill>
                  <a:latin typeface="Arial" pitchFamily="34" charset="0"/>
                  <a:ea typeface="ＭＳ Ｐゴシック" pitchFamily="34" charset="-128"/>
                </a:defRPr>
              </a:lvl4pPr>
              <a:lvl5pPr marL="2057400" indent="-228600" defTabSz="400050" eaLnBrk="0" hangingPunct="0">
                <a:defRPr sz="2400">
                  <a:solidFill>
                    <a:schemeClr val="tx1"/>
                  </a:solidFill>
                  <a:latin typeface="Arial" pitchFamily="34" charset="0"/>
                  <a:ea typeface="ＭＳ Ｐゴシック" pitchFamily="34" charset="-128"/>
                </a:defRPr>
              </a:lvl5pPr>
              <a:lvl6pPr marL="25146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lnSpc>
                  <a:spcPct val="90000"/>
                </a:lnSpc>
                <a:spcAft>
                  <a:spcPct val="35000"/>
                </a:spcAft>
                <a:defRPr/>
              </a:pPr>
              <a:r>
                <a:rPr lang="hu-HU" altLang="hu-HU" sz="1050" dirty="0" smtClean="0">
                  <a:solidFill>
                    <a:srgbClr val="FFFFFF"/>
                  </a:solidFill>
                  <a:cs typeface="Arial" pitchFamily="34" charset="0"/>
                </a:rPr>
                <a:t>Megújuló energia-források részaránya </a:t>
              </a:r>
              <a:r>
                <a:rPr lang="hu-HU" altLang="hu-HU" sz="1050" b="1" dirty="0" smtClean="0">
                  <a:solidFill>
                    <a:srgbClr val="FFFFFF"/>
                  </a:solidFill>
                  <a:cs typeface="Arial" pitchFamily="34" charset="0"/>
                </a:rPr>
                <a:t>14,6%</a:t>
              </a:r>
              <a:r>
                <a:rPr lang="hu-HU" altLang="hu-HU" sz="1050" dirty="0" smtClean="0">
                  <a:solidFill>
                    <a:srgbClr val="FFFFFF"/>
                  </a:solidFill>
                  <a:cs typeface="Arial" pitchFamily="34" charset="0"/>
                </a:rPr>
                <a:t>-ra nő</a:t>
              </a:r>
            </a:p>
          </p:txBody>
        </p:sp>
        <p:sp>
          <p:nvSpPr>
            <p:cNvPr id="20" name="Szabadkézi sokszög 19"/>
            <p:cNvSpPr>
              <a:spLocks/>
            </p:cNvSpPr>
            <p:nvPr/>
          </p:nvSpPr>
          <p:spPr bwMode="auto">
            <a:xfrm>
              <a:off x="6942398" y="4892204"/>
              <a:ext cx="1302290" cy="1256376"/>
            </a:xfrm>
            <a:custGeom>
              <a:avLst/>
              <a:gdLst>
                <a:gd name="T0" fmla="*/ 0 w 1302898"/>
                <a:gd name="T1" fmla="*/ 627915 h 1255174"/>
                <a:gd name="T2" fmla="*/ 651689 w 1302898"/>
                <a:gd name="T3" fmla="*/ 0 h 1255174"/>
                <a:gd name="T4" fmla="*/ 1303378 w 1302898"/>
                <a:gd name="T5" fmla="*/ 627915 h 1255174"/>
                <a:gd name="T6" fmla="*/ 651689 w 1302898"/>
                <a:gd name="T7" fmla="*/ 1255830 h 1255174"/>
                <a:gd name="T8" fmla="*/ 0 w 1302898"/>
                <a:gd name="T9" fmla="*/ 627915 h 1255174"/>
                <a:gd name="T10" fmla="*/ 0 60000 65536"/>
                <a:gd name="T11" fmla="*/ 0 60000 65536"/>
                <a:gd name="T12" fmla="*/ 0 60000 65536"/>
                <a:gd name="T13" fmla="*/ 0 60000 65536"/>
                <a:gd name="T14" fmla="*/ 0 60000 65536"/>
                <a:gd name="T15" fmla="*/ 0 w 1302898"/>
                <a:gd name="T16" fmla="*/ 0 h 1255174"/>
                <a:gd name="T17" fmla="*/ 1302898 w 1302898"/>
                <a:gd name="T18" fmla="*/ 1255174 h 1255174"/>
              </a:gdLst>
              <a:ahLst/>
              <a:cxnLst>
                <a:cxn ang="T10">
                  <a:pos x="T0" y="T1"/>
                </a:cxn>
                <a:cxn ang="T11">
                  <a:pos x="T2" y="T3"/>
                </a:cxn>
                <a:cxn ang="T12">
                  <a:pos x="T4" y="T5"/>
                </a:cxn>
                <a:cxn ang="T13">
                  <a:pos x="T6" y="T7"/>
                </a:cxn>
                <a:cxn ang="T14">
                  <a:pos x="T8" y="T9"/>
                </a:cxn>
              </a:cxnLst>
              <a:rect l="T15" t="T16" r="T17" b="T18"/>
              <a:pathLst>
                <a:path w="1302898" h="1255174">
                  <a:moveTo>
                    <a:pt x="0" y="627587"/>
                  </a:moveTo>
                  <a:cubicBezTo>
                    <a:pt x="0" y="280980"/>
                    <a:pt x="291664" y="0"/>
                    <a:pt x="651449" y="0"/>
                  </a:cubicBezTo>
                  <a:cubicBezTo>
                    <a:pt x="1011234" y="0"/>
                    <a:pt x="1302898" y="280980"/>
                    <a:pt x="1302898" y="627587"/>
                  </a:cubicBezTo>
                  <a:cubicBezTo>
                    <a:pt x="1302898" y="974194"/>
                    <a:pt x="1011234" y="1255174"/>
                    <a:pt x="651449" y="1255174"/>
                  </a:cubicBezTo>
                  <a:cubicBezTo>
                    <a:pt x="291664" y="1255174"/>
                    <a:pt x="0" y="974194"/>
                    <a:pt x="0" y="627587"/>
                  </a:cubicBezTo>
                  <a:close/>
                </a:path>
              </a:pathLst>
            </a:custGeom>
            <a:grpFill/>
            <a:ln w="9525">
              <a:solidFill>
                <a:srgbClr val="BE4B48"/>
              </a:solidFill>
              <a:miter lim="800000"/>
              <a:headEnd/>
              <a:tailEnd/>
            </a:ln>
            <a:effectLst>
              <a:outerShdw blurRad="40000" dist="23000" dir="5400000" rotWithShape="0">
                <a:srgbClr val="808080">
                  <a:alpha val="34998"/>
                </a:srgbClr>
              </a:outerShdw>
            </a:effectLst>
          </p:spPr>
          <p:txBody>
            <a:bodyPr lIns="72000" tIns="72000" rIns="72000" bIns="72000" anchor="ctr"/>
            <a:lstStyle>
              <a:lvl1pPr defTabSz="400050" eaLnBrk="0" hangingPunct="0">
                <a:defRPr sz="2400">
                  <a:solidFill>
                    <a:schemeClr val="tx1"/>
                  </a:solidFill>
                  <a:latin typeface="Arial" pitchFamily="34" charset="0"/>
                  <a:ea typeface="ＭＳ Ｐゴシック" pitchFamily="34" charset="-128"/>
                </a:defRPr>
              </a:lvl1pPr>
              <a:lvl2pPr marL="742950" indent="-285750" defTabSz="400050" eaLnBrk="0" hangingPunct="0">
                <a:defRPr sz="2400">
                  <a:solidFill>
                    <a:schemeClr val="tx1"/>
                  </a:solidFill>
                  <a:latin typeface="Arial" pitchFamily="34" charset="0"/>
                  <a:ea typeface="ＭＳ Ｐゴシック" pitchFamily="34" charset="-128"/>
                </a:defRPr>
              </a:lvl2pPr>
              <a:lvl3pPr marL="1143000" indent="-228600" defTabSz="400050" eaLnBrk="0" hangingPunct="0">
                <a:defRPr sz="2400">
                  <a:solidFill>
                    <a:schemeClr val="tx1"/>
                  </a:solidFill>
                  <a:latin typeface="Arial" pitchFamily="34" charset="0"/>
                  <a:ea typeface="ＭＳ Ｐゴシック" pitchFamily="34" charset="-128"/>
                </a:defRPr>
              </a:lvl3pPr>
              <a:lvl4pPr marL="1600200" indent="-228600" defTabSz="400050" eaLnBrk="0" hangingPunct="0">
                <a:defRPr sz="2400">
                  <a:solidFill>
                    <a:schemeClr val="tx1"/>
                  </a:solidFill>
                  <a:latin typeface="Arial" pitchFamily="34" charset="0"/>
                  <a:ea typeface="ＭＳ Ｐゴシック" pitchFamily="34" charset="-128"/>
                </a:defRPr>
              </a:lvl4pPr>
              <a:lvl5pPr marL="2057400" indent="-228600" defTabSz="400050" eaLnBrk="0" hangingPunct="0">
                <a:defRPr sz="2400">
                  <a:solidFill>
                    <a:schemeClr val="tx1"/>
                  </a:solidFill>
                  <a:latin typeface="Arial" pitchFamily="34" charset="0"/>
                  <a:ea typeface="ＭＳ Ｐゴシック" pitchFamily="34" charset="-128"/>
                </a:defRPr>
              </a:lvl5pPr>
              <a:lvl6pPr marL="25146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lnSpc>
                  <a:spcPct val="90000"/>
                </a:lnSpc>
                <a:spcAft>
                  <a:spcPct val="35000"/>
                </a:spcAft>
                <a:defRPr/>
              </a:pPr>
              <a:r>
                <a:rPr lang="hu-HU" altLang="hu-HU" sz="1050" dirty="0" smtClean="0">
                  <a:solidFill>
                    <a:srgbClr val="FFFFFF"/>
                  </a:solidFill>
                  <a:cs typeface="Arial" pitchFamily="34" charset="0"/>
                </a:rPr>
                <a:t>Energia-hatékonyság </a:t>
              </a:r>
              <a:r>
                <a:rPr lang="hu-HU" altLang="hu-HU" sz="1050" b="1" dirty="0" smtClean="0">
                  <a:solidFill>
                    <a:srgbClr val="FFFFFF"/>
                  </a:solidFill>
                  <a:cs typeface="Arial" pitchFamily="34" charset="0"/>
                </a:rPr>
                <a:t>10%</a:t>
              </a:r>
              <a:r>
                <a:rPr lang="hu-HU" altLang="hu-HU" sz="1050" dirty="0" smtClean="0">
                  <a:solidFill>
                    <a:srgbClr val="FFFFFF"/>
                  </a:solidFill>
                  <a:cs typeface="Arial" pitchFamily="34" charset="0"/>
                </a:rPr>
                <a:t>-os növelése</a:t>
              </a:r>
            </a:p>
          </p:txBody>
        </p:sp>
        <p:sp>
          <p:nvSpPr>
            <p:cNvPr id="21" name="Szabadkézi sokszög 20"/>
            <p:cNvSpPr>
              <a:spLocks/>
            </p:cNvSpPr>
            <p:nvPr/>
          </p:nvSpPr>
          <p:spPr bwMode="auto">
            <a:xfrm>
              <a:off x="5542065" y="5465808"/>
              <a:ext cx="1379984" cy="1237871"/>
            </a:xfrm>
            <a:custGeom>
              <a:avLst/>
              <a:gdLst>
                <a:gd name="T0" fmla="*/ 0 w 1379177"/>
                <a:gd name="T1" fmla="*/ 618892 h 1238301"/>
                <a:gd name="T2" fmla="*/ 689739 w 1379177"/>
                <a:gd name="T3" fmla="*/ 0 h 1238301"/>
                <a:gd name="T4" fmla="*/ 1379476 w 1379177"/>
                <a:gd name="T5" fmla="*/ 618892 h 1238301"/>
                <a:gd name="T6" fmla="*/ 689739 w 1379177"/>
                <a:gd name="T7" fmla="*/ 1237784 h 1238301"/>
                <a:gd name="T8" fmla="*/ 0 w 1379177"/>
                <a:gd name="T9" fmla="*/ 618892 h 1238301"/>
                <a:gd name="T10" fmla="*/ 0 60000 65536"/>
                <a:gd name="T11" fmla="*/ 0 60000 65536"/>
                <a:gd name="T12" fmla="*/ 0 60000 65536"/>
                <a:gd name="T13" fmla="*/ 0 60000 65536"/>
                <a:gd name="T14" fmla="*/ 0 60000 65536"/>
                <a:gd name="T15" fmla="*/ 0 w 1379177"/>
                <a:gd name="T16" fmla="*/ 0 h 1238301"/>
                <a:gd name="T17" fmla="*/ 1379177 w 1379177"/>
                <a:gd name="T18" fmla="*/ 1238301 h 1238301"/>
              </a:gdLst>
              <a:ahLst/>
              <a:cxnLst>
                <a:cxn ang="T10">
                  <a:pos x="T0" y="T1"/>
                </a:cxn>
                <a:cxn ang="T11">
                  <a:pos x="T2" y="T3"/>
                </a:cxn>
                <a:cxn ang="T12">
                  <a:pos x="T4" y="T5"/>
                </a:cxn>
                <a:cxn ang="T13">
                  <a:pos x="T6" y="T7"/>
                </a:cxn>
                <a:cxn ang="T14">
                  <a:pos x="T8" y="T9"/>
                </a:cxn>
              </a:cxnLst>
              <a:rect l="T15" t="T16" r="T17" b="T18"/>
              <a:pathLst>
                <a:path w="1379177" h="1238301">
                  <a:moveTo>
                    <a:pt x="0" y="619151"/>
                  </a:moveTo>
                  <a:cubicBezTo>
                    <a:pt x="0" y="277203"/>
                    <a:pt x="308740" y="0"/>
                    <a:pt x="689589" y="0"/>
                  </a:cubicBezTo>
                  <a:cubicBezTo>
                    <a:pt x="1070438" y="0"/>
                    <a:pt x="1379178" y="277203"/>
                    <a:pt x="1379178" y="619151"/>
                  </a:cubicBezTo>
                  <a:cubicBezTo>
                    <a:pt x="1379178" y="961099"/>
                    <a:pt x="1070438" y="1238302"/>
                    <a:pt x="689589" y="1238302"/>
                  </a:cubicBezTo>
                  <a:cubicBezTo>
                    <a:pt x="308740" y="1238302"/>
                    <a:pt x="0" y="961099"/>
                    <a:pt x="0" y="619151"/>
                  </a:cubicBezTo>
                  <a:close/>
                </a:path>
              </a:pathLst>
            </a:custGeom>
            <a:grpFill/>
            <a:ln w="9525">
              <a:solidFill>
                <a:srgbClr val="BE4B48"/>
              </a:solidFill>
              <a:miter lim="800000"/>
              <a:headEnd/>
              <a:tailEnd/>
            </a:ln>
            <a:effectLst>
              <a:outerShdw blurRad="40000" dist="23000" dir="5400000" rotWithShape="0">
                <a:srgbClr val="808080">
                  <a:alpha val="34998"/>
                </a:srgbClr>
              </a:outerShdw>
            </a:effectLst>
          </p:spPr>
          <p:txBody>
            <a:bodyPr lIns="72000" tIns="72000" rIns="72000" bIns="72000" anchor="ctr"/>
            <a:lstStyle>
              <a:lvl1pPr defTabSz="400050" eaLnBrk="0" hangingPunct="0">
                <a:defRPr sz="2400">
                  <a:solidFill>
                    <a:schemeClr val="tx1"/>
                  </a:solidFill>
                  <a:latin typeface="Arial" pitchFamily="34" charset="0"/>
                  <a:ea typeface="ＭＳ Ｐゴシック" pitchFamily="34" charset="-128"/>
                </a:defRPr>
              </a:lvl1pPr>
              <a:lvl2pPr marL="742950" indent="-285750" defTabSz="400050" eaLnBrk="0" hangingPunct="0">
                <a:defRPr sz="2400">
                  <a:solidFill>
                    <a:schemeClr val="tx1"/>
                  </a:solidFill>
                  <a:latin typeface="Arial" pitchFamily="34" charset="0"/>
                  <a:ea typeface="ＭＳ Ｐゴシック" pitchFamily="34" charset="-128"/>
                </a:defRPr>
              </a:lvl2pPr>
              <a:lvl3pPr marL="1143000" indent="-228600" defTabSz="400050" eaLnBrk="0" hangingPunct="0">
                <a:defRPr sz="2400">
                  <a:solidFill>
                    <a:schemeClr val="tx1"/>
                  </a:solidFill>
                  <a:latin typeface="Arial" pitchFamily="34" charset="0"/>
                  <a:ea typeface="ＭＳ Ｐゴシック" pitchFamily="34" charset="-128"/>
                </a:defRPr>
              </a:lvl3pPr>
              <a:lvl4pPr marL="1600200" indent="-228600" defTabSz="400050" eaLnBrk="0" hangingPunct="0">
                <a:defRPr sz="2400">
                  <a:solidFill>
                    <a:schemeClr val="tx1"/>
                  </a:solidFill>
                  <a:latin typeface="Arial" pitchFamily="34" charset="0"/>
                  <a:ea typeface="ＭＳ Ｐゴシック" pitchFamily="34" charset="-128"/>
                </a:defRPr>
              </a:lvl4pPr>
              <a:lvl5pPr marL="2057400" indent="-228600" defTabSz="400050" eaLnBrk="0" hangingPunct="0">
                <a:defRPr sz="2400">
                  <a:solidFill>
                    <a:schemeClr val="tx1"/>
                  </a:solidFill>
                  <a:latin typeface="Arial" pitchFamily="34" charset="0"/>
                  <a:ea typeface="ＭＳ Ｐゴシック" pitchFamily="34" charset="-128"/>
                </a:defRPr>
              </a:lvl5pPr>
              <a:lvl6pPr marL="25146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lnSpc>
                  <a:spcPct val="90000"/>
                </a:lnSpc>
                <a:spcAft>
                  <a:spcPct val="35000"/>
                </a:spcAft>
                <a:defRPr/>
              </a:pPr>
              <a:r>
                <a:rPr lang="hu-HU" altLang="hu-HU" sz="1050" dirty="0" smtClean="0">
                  <a:solidFill>
                    <a:srgbClr val="FFFFFF"/>
                  </a:solidFill>
                  <a:cs typeface="Arial" pitchFamily="34" charset="0"/>
                </a:rPr>
                <a:t> ÜHG- kibocsátás </a:t>
              </a:r>
              <a:r>
                <a:rPr lang="hu-HU" altLang="hu-HU" sz="1050" b="1" dirty="0" smtClean="0">
                  <a:solidFill>
                    <a:srgbClr val="FFFFFF"/>
                  </a:solidFill>
                  <a:cs typeface="Arial" pitchFamily="34" charset="0"/>
                </a:rPr>
                <a:t>legfeljebb 10%-os</a:t>
              </a:r>
              <a:r>
                <a:rPr lang="hu-HU" altLang="hu-HU" sz="1050" dirty="0" smtClean="0">
                  <a:solidFill>
                    <a:srgbClr val="FFFFFF"/>
                  </a:solidFill>
                  <a:cs typeface="Arial" pitchFamily="34" charset="0"/>
                </a:rPr>
                <a:t> növelése 2005-höz képest</a:t>
              </a:r>
            </a:p>
          </p:txBody>
        </p:sp>
        <p:sp>
          <p:nvSpPr>
            <p:cNvPr id="22" name="Szabadkézi sokszög 21"/>
            <p:cNvSpPr>
              <a:spLocks/>
            </p:cNvSpPr>
            <p:nvPr/>
          </p:nvSpPr>
          <p:spPr bwMode="auto">
            <a:xfrm>
              <a:off x="4162080" y="4892204"/>
              <a:ext cx="1415132" cy="1256376"/>
            </a:xfrm>
            <a:custGeom>
              <a:avLst/>
              <a:gdLst>
                <a:gd name="T0" fmla="*/ 0 w 1414342"/>
                <a:gd name="T1" fmla="*/ 627915 h 1255174"/>
                <a:gd name="T2" fmla="*/ 707077 w 1414342"/>
                <a:gd name="T3" fmla="*/ 0 h 1255174"/>
                <a:gd name="T4" fmla="*/ 1414152 w 1414342"/>
                <a:gd name="T5" fmla="*/ 627915 h 1255174"/>
                <a:gd name="T6" fmla="*/ 707077 w 1414342"/>
                <a:gd name="T7" fmla="*/ 1255830 h 1255174"/>
                <a:gd name="T8" fmla="*/ 0 w 1414342"/>
                <a:gd name="T9" fmla="*/ 627915 h 1255174"/>
                <a:gd name="T10" fmla="*/ 0 60000 65536"/>
                <a:gd name="T11" fmla="*/ 0 60000 65536"/>
                <a:gd name="T12" fmla="*/ 0 60000 65536"/>
                <a:gd name="T13" fmla="*/ 0 60000 65536"/>
                <a:gd name="T14" fmla="*/ 0 60000 65536"/>
                <a:gd name="T15" fmla="*/ 0 w 1414342"/>
                <a:gd name="T16" fmla="*/ 0 h 1255174"/>
                <a:gd name="T17" fmla="*/ 1414342 w 1414342"/>
                <a:gd name="T18" fmla="*/ 1255174 h 1255174"/>
              </a:gdLst>
              <a:ahLst/>
              <a:cxnLst>
                <a:cxn ang="T10">
                  <a:pos x="T0" y="T1"/>
                </a:cxn>
                <a:cxn ang="T11">
                  <a:pos x="T2" y="T3"/>
                </a:cxn>
                <a:cxn ang="T12">
                  <a:pos x="T4" y="T5"/>
                </a:cxn>
                <a:cxn ang="T13">
                  <a:pos x="T6" y="T7"/>
                </a:cxn>
                <a:cxn ang="T14">
                  <a:pos x="T8" y="T9"/>
                </a:cxn>
              </a:cxnLst>
              <a:rect l="T15" t="T16" r="T17" b="T18"/>
              <a:pathLst>
                <a:path w="1414342" h="1255174">
                  <a:moveTo>
                    <a:pt x="0" y="627587"/>
                  </a:moveTo>
                  <a:cubicBezTo>
                    <a:pt x="0" y="280980"/>
                    <a:pt x="316611" y="0"/>
                    <a:pt x="707171" y="0"/>
                  </a:cubicBezTo>
                  <a:cubicBezTo>
                    <a:pt x="1097731" y="0"/>
                    <a:pt x="1414342" y="280980"/>
                    <a:pt x="1414342" y="627587"/>
                  </a:cubicBezTo>
                  <a:cubicBezTo>
                    <a:pt x="1414342" y="974194"/>
                    <a:pt x="1097731" y="1255174"/>
                    <a:pt x="707171" y="1255174"/>
                  </a:cubicBezTo>
                  <a:cubicBezTo>
                    <a:pt x="316611" y="1255174"/>
                    <a:pt x="0" y="974194"/>
                    <a:pt x="0" y="627587"/>
                  </a:cubicBezTo>
                  <a:close/>
                </a:path>
              </a:pathLst>
            </a:custGeom>
            <a:grpFill/>
            <a:ln w="9525">
              <a:solidFill>
                <a:srgbClr val="BE4B48"/>
              </a:solidFill>
              <a:miter lim="800000"/>
              <a:headEnd/>
              <a:tailEnd/>
            </a:ln>
            <a:effectLst>
              <a:outerShdw blurRad="40000" dist="23000" dir="5400000" rotWithShape="0">
                <a:srgbClr val="808080">
                  <a:alpha val="34998"/>
                </a:srgbClr>
              </a:outerShdw>
            </a:effectLst>
          </p:spPr>
          <p:txBody>
            <a:bodyPr lIns="72000" tIns="72000" rIns="72000" bIns="72000" anchor="ctr"/>
            <a:lstStyle>
              <a:lvl1pPr defTabSz="400050" eaLnBrk="0" hangingPunct="0">
                <a:defRPr sz="2400">
                  <a:solidFill>
                    <a:schemeClr val="tx1"/>
                  </a:solidFill>
                  <a:latin typeface="Arial" pitchFamily="34" charset="0"/>
                  <a:ea typeface="ＭＳ Ｐゴシック" pitchFamily="34" charset="-128"/>
                </a:defRPr>
              </a:lvl1pPr>
              <a:lvl2pPr marL="742950" indent="-285750" defTabSz="400050" eaLnBrk="0" hangingPunct="0">
                <a:defRPr sz="2400">
                  <a:solidFill>
                    <a:schemeClr val="tx1"/>
                  </a:solidFill>
                  <a:latin typeface="Arial" pitchFamily="34" charset="0"/>
                  <a:ea typeface="ＭＳ Ｐゴシック" pitchFamily="34" charset="-128"/>
                </a:defRPr>
              </a:lvl2pPr>
              <a:lvl3pPr marL="1143000" indent="-228600" defTabSz="400050" eaLnBrk="0" hangingPunct="0">
                <a:defRPr sz="2400">
                  <a:solidFill>
                    <a:schemeClr val="tx1"/>
                  </a:solidFill>
                  <a:latin typeface="Arial" pitchFamily="34" charset="0"/>
                  <a:ea typeface="ＭＳ Ｐゴシック" pitchFamily="34" charset="-128"/>
                </a:defRPr>
              </a:lvl3pPr>
              <a:lvl4pPr marL="1600200" indent="-228600" defTabSz="400050" eaLnBrk="0" hangingPunct="0">
                <a:defRPr sz="2400">
                  <a:solidFill>
                    <a:schemeClr val="tx1"/>
                  </a:solidFill>
                  <a:latin typeface="Arial" pitchFamily="34" charset="0"/>
                  <a:ea typeface="ＭＳ Ｐゴシック" pitchFamily="34" charset="-128"/>
                </a:defRPr>
              </a:lvl4pPr>
              <a:lvl5pPr marL="2057400" indent="-228600" defTabSz="400050" eaLnBrk="0" hangingPunct="0">
                <a:defRPr sz="2400">
                  <a:solidFill>
                    <a:schemeClr val="tx1"/>
                  </a:solidFill>
                  <a:latin typeface="Arial" pitchFamily="34" charset="0"/>
                  <a:ea typeface="ＭＳ Ｐゴシック" pitchFamily="34" charset="-128"/>
                </a:defRPr>
              </a:lvl5pPr>
              <a:lvl6pPr marL="25146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lnSpc>
                  <a:spcPct val="90000"/>
                </a:lnSpc>
                <a:spcAft>
                  <a:spcPct val="35000"/>
                </a:spcAft>
                <a:defRPr/>
              </a:pPr>
              <a:r>
                <a:rPr lang="hu-HU" altLang="hu-HU" sz="1050" dirty="0" smtClean="0">
                  <a:solidFill>
                    <a:srgbClr val="FFFFFF"/>
                  </a:solidFill>
                  <a:cs typeface="Arial" pitchFamily="34" charset="0"/>
                </a:rPr>
                <a:t>Felsőfokú, ill. </a:t>
              </a:r>
              <a:br>
                <a:rPr lang="hu-HU" altLang="hu-HU" sz="1050" dirty="0" smtClean="0">
                  <a:solidFill>
                    <a:srgbClr val="FFFFFF"/>
                  </a:solidFill>
                  <a:cs typeface="Arial" pitchFamily="34" charset="0"/>
                </a:rPr>
              </a:br>
              <a:r>
                <a:rPr lang="hu-HU" altLang="hu-HU" sz="1050" dirty="0" smtClean="0">
                  <a:solidFill>
                    <a:srgbClr val="FFFFFF"/>
                  </a:solidFill>
                  <a:cs typeface="Arial" pitchFamily="34" charset="0"/>
                </a:rPr>
                <a:t>annak megfelelő végzettségűek aránya a 30-34 éves népességen belül </a:t>
              </a:r>
              <a:r>
                <a:rPr lang="hu-HU" altLang="hu-HU" sz="1050" b="1" dirty="0" smtClean="0">
                  <a:solidFill>
                    <a:srgbClr val="FFFFFF"/>
                  </a:solidFill>
                  <a:cs typeface="Arial" pitchFamily="34" charset="0"/>
                </a:rPr>
                <a:t>30,3%</a:t>
              </a:r>
              <a:r>
                <a:rPr lang="hu-HU" altLang="hu-HU" sz="1050" dirty="0" smtClean="0">
                  <a:solidFill>
                    <a:srgbClr val="FFFFFF"/>
                  </a:solidFill>
                  <a:cs typeface="Arial" pitchFamily="34" charset="0"/>
                </a:rPr>
                <a:t>-ra nő</a:t>
              </a:r>
            </a:p>
          </p:txBody>
        </p:sp>
        <p:sp>
          <p:nvSpPr>
            <p:cNvPr id="23" name="Szabadkézi sokszög 22"/>
            <p:cNvSpPr>
              <a:spLocks/>
            </p:cNvSpPr>
            <p:nvPr/>
          </p:nvSpPr>
          <p:spPr bwMode="auto">
            <a:xfrm>
              <a:off x="3618227" y="3521107"/>
              <a:ext cx="1376284" cy="1274880"/>
            </a:xfrm>
            <a:custGeom>
              <a:avLst/>
              <a:gdLst>
                <a:gd name="T0" fmla="*/ 0 w 1375666"/>
                <a:gd name="T1" fmla="*/ 637546 h 1274008"/>
                <a:gd name="T2" fmla="*/ 688319 w 1375666"/>
                <a:gd name="T3" fmla="*/ 0 h 1274008"/>
                <a:gd name="T4" fmla="*/ 1376636 w 1375666"/>
                <a:gd name="T5" fmla="*/ 637546 h 1274008"/>
                <a:gd name="T6" fmla="*/ 688319 w 1375666"/>
                <a:gd name="T7" fmla="*/ 1275090 h 1274008"/>
                <a:gd name="T8" fmla="*/ 0 w 1375666"/>
                <a:gd name="T9" fmla="*/ 637546 h 1274008"/>
                <a:gd name="T10" fmla="*/ 0 60000 65536"/>
                <a:gd name="T11" fmla="*/ 0 60000 65536"/>
                <a:gd name="T12" fmla="*/ 0 60000 65536"/>
                <a:gd name="T13" fmla="*/ 0 60000 65536"/>
                <a:gd name="T14" fmla="*/ 0 60000 65536"/>
                <a:gd name="T15" fmla="*/ 0 w 1375666"/>
                <a:gd name="T16" fmla="*/ 0 h 1274008"/>
                <a:gd name="T17" fmla="*/ 1375666 w 1375666"/>
                <a:gd name="T18" fmla="*/ 1274008 h 1274008"/>
              </a:gdLst>
              <a:ahLst/>
              <a:cxnLst>
                <a:cxn ang="T10">
                  <a:pos x="T0" y="T1"/>
                </a:cxn>
                <a:cxn ang="T11">
                  <a:pos x="T2" y="T3"/>
                </a:cxn>
                <a:cxn ang="T12">
                  <a:pos x="T4" y="T5"/>
                </a:cxn>
                <a:cxn ang="T13">
                  <a:pos x="T6" y="T7"/>
                </a:cxn>
                <a:cxn ang="T14">
                  <a:pos x="T8" y="T9"/>
                </a:cxn>
              </a:cxnLst>
              <a:rect l="T15" t="T16" r="T17" b="T18"/>
              <a:pathLst>
                <a:path w="1375666" h="1274008">
                  <a:moveTo>
                    <a:pt x="0" y="637004"/>
                  </a:moveTo>
                  <a:cubicBezTo>
                    <a:pt x="0" y="285196"/>
                    <a:pt x="307953" y="0"/>
                    <a:pt x="687833" y="0"/>
                  </a:cubicBezTo>
                  <a:cubicBezTo>
                    <a:pt x="1067713" y="0"/>
                    <a:pt x="1375666" y="285196"/>
                    <a:pt x="1375666" y="637004"/>
                  </a:cubicBezTo>
                  <a:cubicBezTo>
                    <a:pt x="1375666" y="988812"/>
                    <a:pt x="1067713" y="1274008"/>
                    <a:pt x="687833" y="1274008"/>
                  </a:cubicBezTo>
                  <a:cubicBezTo>
                    <a:pt x="307953" y="1274008"/>
                    <a:pt x="0" y="988812"/>
                    <a:pt x="0" y="637004"/>
                  </a:cubicBezTo>
                  <a:close/>
                </a:path>
              </a:pathLst>
            </a:custGeom>
            <a:grpFill/>
            <a:ln w="9525">
              <a:solidFill>
                <a:srgbClr val="BE4B48"/>
              </a:solidFill>
              <a:miter lim="800000"/>
              <a:headEnd/>
              <a:tailEnd/>
            </a:ln>
            <a:effectLst>
              <a:outerShdw blurRad="40000" dist="23000" dir="5400000" rotWithShape="0">
                <a:srgbClr val="808080">
                  <a:alpha val="34998"/>
                </a:srgbClr>
              </a:outerShdw>
            </a:effectLst>
          </p:spPr>
          <p:txBody>
            <a:bodyPr lIns="72000" tIns="72000" rIns="72000" bIns="72000" anchor="ctr"/>
            <a:lstStyle>
              <a:lvl1pPr defTabSz="400050" eaLnBrk="0" hangingPunct="0">
                <a:defRPr sz="2400">
                  <a:solidFill>
                    <a:schemeClr val="tx1"/>
                  </a:solidFill>
                  <a:latin typeface="Arial" pitchFamily="34" charset="0"/>
                  <a:ea typeface="ＭＳ Ｐゴシック" pitchFamily="34" charset="-128"/>
                </a:defRPr>
              </a:lvl1pPr>
              <a:lvl2pPr marL="742950" indent="-285750" defTabSz="400050" eaLnBrk="0" hangingPunct="0">
                <a:defRPr sz="2400">
                  <a:solidFill>
                    <a:schemeClr val="tx1"/>
                  </a:solidFill>
                  <a:latin typeface="Arial" pitchFamily="34" charset="0"/>
                  <a:ea typeface="ＭＳ Ｐゴシック" pitchFamily="34" charset="-128"/>
                </a:defRPr>
              </a:lvl2pPr>
              <a:lvl3pPr marL="1143000" indent="-228600" defTabSz="400050" eaLnBrk="0" hangingPunct="0">
                <a:defRPr sz="2400">
                  <a:solidFill>
                    <a:schemeClr val="tx1"/>
                  </a:solidFill>
                  <a:latin typeface="Arial" pitchFamily="34" charset="0"/>
                  <a:ea typeface="ＭＳ Ｐゴシック" pitchFamily="34" charset="-128"/>
                </a:defRPr>
              </a:lvl3pPr>
              <a:lvl4pPr marL="1600200" indent="-228600" defTabSz="400050" eaLnBrk="0" hangingPunct="0">
                <a:defRPr sz="2400">
                  <a:solidFill>
                    <a:schemeClr val="tx1"/>
                  </a:solidFill>
                  <a:latin typeface="Arial" pitchFamily="34" charset="0"/>
                  <a:ea typeface="ＭＳ Ｐゴシック" pitchFamily="34" charset="-128"/>
                </a:defRPr>
              </a:lvl4pPr>
              <a:lvl5pPr marL="2057400" indent="-228600" defTabSz="400050" eaLnBrk="0" hangingPunct="0">
                <a:defRPr sz="2400">
                  <a:solidFill>
                    <a:schemeClr val="tx1"/>
                  </a:solidFill>
                  <a:latin typeface="Arial" pitchFamily="34" charset="0"/>
                  <a:ea typeface="ＭＳ Ｐゴシック" pitchFamily="34" charset="-128"/>
                </a:defRPr>
              </a:lvl5pPr>
              <a:lvl6pPr marL="25146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lnSpc>
                  <a:spcPct val="90000"/>
                </a:lnSpc>
                <a:spcAft>
                  <a:spcPct val="35000"/>
                </a:spcAft>
                <a:defRPr/>
              </a:pPr>
              <a:r>
                <a:rPr lang="hu-HU" altLang="hu-HU" sz="1050" dirty="0" smtClean="0">
                  <a:solidFill>
                    <a:srgbClr val="FFFFFF"/>
                  </a:solidFill>
                  <a:cs typeface="Arial" pitchFamily="34" charset="0"/>
                </a:rPr>
                <a:t>A korai iskolaelhagyók aránya </a:t>
              </a:r>
              <a:r>
                <a:rPr lang="hu-HU" altLang="hu-HU" sz="1050" b="1" dirty="0" smtClean="0">
                  <a:solidFill>
                    <a:srgbClr val="FFFFFF"/>
                  </a:solidFill>
                  <a:cs typeface="Arial" pitchFamily="34" charset="0"/>
                </a:rPr>
                <a:t>10%-ra csökken </a:t>
              </a:r>
              <a:r>
                <a:rPr lang="hu-HU" altLang="hu-HU" sz="1050" dirty="0" smtClean="0">
                  <a:solidFill>
                    <a:srgbClr val="FFFFFF"/>
                  </a:solidFill>
                  <a:cs typeface="Arial" pitchFamily="34" charset="0"/>
                </a:rPr>
                <a:t>a 18-24 évesek között</a:t>
              </a:r>
            </a:p>
          </p:txBody>
        </p:sp>
        <p:sp>
          <p:nvSpPr>
            <p:cNvPr id="24" name="Szabadkézi sokszög 23"/>
            <p:cNvSpPr>
              <a:spLocks/>
            </p:cNvSpPr>
            <p:nvPr/>
          </p:nvSpPr>
          <p:spPr bwMode="auto">
            <a:xfrm>
              <a:off x="4162081" y="2188867"/>
              <a:ext cx="1354086" cy="1215669"/>
            </a:xfrm>
            <a:custGeom>
              <a:avLst/>
              <a:gdLst>
                <a:gd name="T0" fmla="*/ 0 w 1291675"/>
                <a:gd name="T1" fmla="*/ 608997 h 1216825"/>
                <a:gd name="T2" fmla="*/ 709594 w 1291675"/>
                <a:gd name="T3" fmla="*/ 0 h 1216825"/>
                <a:gd name="T4" fmla="*/ 1419189 w 1291675"/>
                <a:gd name="T5" fmla="*/ 608997 h 1216825"/>
                <a:gd name="T6" fmla="*/ 709594 w 1291675"/>
                <a:gd name="T7" fmla="*/ 1217992 h 1216825"/>
                <a:gd name="T8" fmla="*/ 0 w 1291675"/>
                <a:gd name="T9" fmla="*/ 608997 h 1216825"/>
                <a:gd name="T10" fmla="*/ 0 60000 65536"/>
                <a:gd name="T11" fmla="*/ 0 60000 65536"/>
                <a:gd name="T12" fmla="*/ 0 60000 65536"/>
                <a:gd name="T13" fmla="*/ 0 60000 65536"/>
                <a:gd name="T14" fmla="*/ 0 60000 65536"/>
                <a:gd name="T15" fmla="*/ 0 w 1291675"/>
                <a:gd name="T16" fmla="*/ 0 h 1216825"/>
                <a:gd name="T17" fmla="*/ 1291675 w 1291675"/>
                <a:gd name="T18" fmla="*/ 1216825 h 1216825"/>
              </a:gdLst>
              <a:ahLst/>
              <a:cxnLst>
                <a:cxn ang="T10">
                  <a:pos x="T0" y="T1"/>
                </a:cxn>
                <a:cxn ang="T11">
                  <a:pos x="T2" y="T3"/>
                </a:cxn>
                <a:cxn ang="T12">
                  <a:pos x="T4" y="T5"/>
                </a:cxn>
                <a:cxn ang="T13">
                  <a:pos x="T6" y="T7"/>
                </a:cxn>
                <a:cxn ang="T14">
                  <a:pos x="T8" y="T9"/>
                </a:cxn>
              </a:cxnLst>
              <a:rect l="T15" t="T16" r="T17" b="T18"/>
              <a:pathLst>
                <a:path w="1291675" h="1216825">
                  <a:moveTo>
                    <a:pt x="0" y="608413"/>
                  </a:moveTo>
                  <a:cubicBezTo>
                    <a:pt x="0" y="272396"/>
                    <a:pt x="289152" y="0"/>
                    <a:pt x="645838" y="0"/>
                  </a:cubicBezTo>
                  <a:cubicBezTo>
                    <a:pt x="1002524" y="0"/>
                    <a:pt x="1291676" y="272396"/>
                    <a:pt x="1291676" y="608413"/>
                  </a:cubicBezTo>
                  <a:cubicBezTo>
                    <a:pt x="1291676" y="944430"/>
                    <a:pt x="1002524" y="1216826"/>
                    <a:pt x="645838" y="1216826"/>
                  </a:cubicBezTo>
                  <a:cubicBezTo>
                    <a:pt x="289152" y="1216826"/>
                    <a:pt x="0" y="944430"/>
                    <a:pt x="0" y="608413"/>
                  </a:cubicBezTo>
                  <a:close/>
                </a:path>
              </a:pathLst>
            </a:custGeom>
            <a:grpFill/>
            <a:ln w="9525">
              <a:solidFill>
                <a:srgbClr val="BE4B48"/>
              </a:solidFill>
              <a:miter lim="800000"/>
              <a:headEnd/>
              <a:tailEnd/>
            </a:ln>
            <a:effectLst>
              <a:outerShdw blurRad="40000" dist="23000" dir="5400000" rotWithShape="0">
                <a:srgbClr val="808080">
                  <a:alpha val="34998"/>
                </a:srgbClr>
              </a:outerShdw>
            </a:effectLst>
          </p:spPr>
          <p:txBody>
            <a:bodyPr lIns="72000" tIns="72000" rIns="72000" bIns="72000" anchor="ctr"/>
            <a:lstStyle>
              <a:lvl1pPr defTabSz="400050" eaLnBrk="0" hangingPunct="0">
                <a:defRPr sz="2400">
                  <a:solidFill>
                    <a:schemeClr val="tx1"/>
                  </a:solidFill>
                  <a:latin typeface="Arial" pitchFamily="34" charset="0"/>
                  <a:ea typeface="ＭＳ Ｐゴシック" pitchFamily="34" charset="-128"/>
                </a:defRPr>
              </a:lvl1pPr>
              <a:lvl2pPr marL="742950" indent="-285750" defTabSz="400050" eaLnBrk="0" hangingPunct="0">
                <a:defRPr sz="2400">
                  <a:solidFill>
                    <a:schemeClr val="tx1"/>
                  </a:solidFill>
                  <a:latin typeface="Arial" pitchFamily="34" charset="0"/>
                  <a:ea typeface="ＭＳ Ｐゴシック" pitchFamily="34" charset="-128"/>
                </a:defRPr>
              </a:lvl2pPr>
              <a:lvl3pPr marL="1143000" indent="-228600" defTabSz="400050" eaLnBrk="0" hangingPunct="0">
                <a:defRPr sz="2400">
                  <a:solidFill>
                    <a:schemeClr val="tx1"/>
                  </a:solidFill>
                  <a:latin typeface="Arial" pitchFamily="34" charset="0"/>
                  <a:ea typeface="ＭＳ Ｐゴシック" pitchFamily="34" charset="-128"/>
                </a:defRPr>
              </a:lvl3pPr>
              <a:lvl4pPr marL="1600200" indent="-228600" defTabSz="400050" eaLnBrk="0" hangingPunct="0">
                <a:defRPr sz="2400">
                  <a:solidFill>
                    <a:schemeClr val="tx1"/>
                  </a:solidFill>
                  <a:latin typeface="Arial" pitchFamily="34" charset="0"/>
                  <a:ea typeface="ＭＳ Ｐゴシック" pitchFamily="34" charset="-128"/>
                </a:defRPr>
              </a:lvl4pPr>
              <a:lvl5pPr marL="2057400" indent="-228600" defTabSz="400050" eaLnBrk="0" hangingPunct="0">
                <a:defRPr sz="2400">
                  <a:solidFill>
                    <a:schemeClr val="tx1"/>
                  </a:solidFill>
                  <a:latin typeface="Arial" pitchFamily="34" charset="0"/>
                  <a:ea typeface="ＭＳ Ｐゴシック" pitchFamily="34" charset="-128"/>
                </a:defRPr>
              </a:lvl5pPr>
              <a:lvl6pPr marL="25146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defTabSz="40005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lnSpc>
                  <a:spcPct val="90000"/>
                </a:lnSpc>
                <a:spcAft>
                  <a:spcPct val="35000"/>
                </a:spcAft>
                <a:defRPr/>
              </a:pPr>
              <a:r>
                <a:rPr lang="hu-HU" altLang="hu-HU" sz="1050" dirty="0" smtClean="0">
                  <a:solidFill>
                    <a:srgbClr val="FFFFFF"/>
                  </a:solidFill>
                  <a:cs typeface="Arial" pitchFamily="34" charset="0"/>
                </a:rPr>
                <a:t>A </a:t>
              </a:r>
              <a:r>
                <a:rPr lang="hu-HU" altLang="hu-HU" sz="1050" dirty="0" err="1" smtClean="0">
                  <a:solidFill>
                    <a:srgbClr val="FFFFFF"/>
                  </a:solidFill>
                  <a:cs typeface="Arial" pitchFamily="34" charset="0"/>
                </a:rPr>
                <a:t>szegény-ségben</a:t>
              </a:r>
              <a:r>
                <a:rPr lang="hu-HU" altLang="hu-HU" sz="1050" dirty="0" smtClean="0">
                  <a:solidFill>
                    <a:srgbClr val="FFFFFF"/>
                  </a:solidFill>
                  <a:cs typeface="Arial" pitchFamily="34" charset="0"/>
                </a:rPr>
                <a:t> élő népesség száma </a:t>
              </a:r>
              <a:r>
                <a:rPr lang="hu-HU" altLang="hu-HU" sz="1050" b="1" dirty="0" smtClean="0">
                  <a:solidFill>
                    <a:srgbClr val="FFFFFF"/>
                  </a:solidFill>
                  <a:cs typeface="Arial" pitchFamily="34" charset="0"/>
                </a:rPr>
                <a:t>450.000</a:t>
              </a:r>
              <a:r>
                <a:rPr lang="hu-HU" altLang="hu-HU" sz="1050" dirty="0" smtClean="0">
                  <a:solidFill>
                    <a:srgbClr val="FFFFFF"/>
                  </a:solidFill>
                  <a:cs typeface="Arial" pitchFamily="34" charset="0"/>
                </a:rPr>
                <a:t> fővel csökken</a:t>
              </a:r>
            </a:p>
          </p:txBody>
        </p:sp>
      </p:grpSp>
      <p:sp>
        <p:nvSpPr>
          <p:cNvPr id="25" name="Szövegdoboz 11"/>
          <p:cNvSpPr txBox="1">
            <a:spLocks noChangeArrowheads="1"/>
          </p:cNvSpPr>
          <p:nvPr/>
        </p:nvSpPr>
        <p:spPr bwMode="auto">
          <a:xfrm>
            <a:off x="0" y="526733"/>
            <a:ext cx="3421063" cy="720725"/>
          </a:xfrm>
          <a:prstGeom prst="rect">
            <a:avLst/>
          </a:prstGeom>
          <a:noFill/>
          <a:ln>
            <a:noFill/>
          </a:ln>
          <a:extLst/>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defRPr/>
            </a:pPr>
            <a:r>
              <a:rPr lang="hu-HU" altLang="hu-HU" sz="2400" b="1" dirty="0">
                <a:solidFill>
                  <a:schemeClr val="bg1"/>
                </a:solidFill>
                <a:latin typeface="Arial" pitchFamily="34" charset="0"/>
                <a:ea typeface="+mj-ea"/>
                <a:cs typeface="Arial" pitchFamily="34" charset="0"/>
              </a:rPr>
              <a:t>EU 2020 célkitűzések</a:t>
            </a:r>
          </a:p>
        </p:txBody>
      </p:sp>
    </p:spTree>
    <p:extLst>
      <p:ext uri="{BB962C8B-B14F-4D97-AF65-F5344CB8AC3E}">
        <p14:creationId xmlns:p14="http://schemas.microsoft.com/office/powerpoint/2010/main" val="1590043801"/>
      </p:ext>
    </p:extLst>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églalap 3"/>
          <p:cNvSpPr/>
          <p:nvPr/>
        </p:nvSpPr>
        <p:spPr>
          <a:xfrm>
            <a:off x="2771800" y="332656"/>
            <a:ext cx="3599127" cy="523220"/>
          </a:xfrm>
          <a:prstGeom prst="rect">
            <a:avLst/>
          </a:prstGeom>
        </p:spPr>
        <p:txBody>
          <a:bodyPr anchor="ctr">
            <a:noAutofit/>
          </a:bodyPr>
          <a:lstStyle/>
          <a:p>
            <a:pPr algn="ctr"/>
            <a:endParaRPr lang="hu-HU" sz="3200" dirty="0">
              <a:solidFill>
                <a:srgbClr val="FFFFFF"/>
              </a:solidFill>
              <a:latin typeface="Arial" panose="020B0604020202020204" pitchFamily="34" charset="0"/>
              <a:cs typeface="Arial" pitchFamily="34" charset="0"/>
            </a:endParaRPr>
          </a:p>
        </p:txBody>
      </p:sp>
      <p:sp>
        <p:nvSpPr>
          <p:cNvPr id="2" name="Tartalom helye 1"/>
          <p:cNvSpPr>
            <a:spLocks noGrp="1"/>
          </p:cNvSpPr>
          <p:nvPr>
            <p:ph idx="1"/>
          </p:nvPr>
        </p:nvSpPr>
        <p:spPr>
          <a:xfrm>
            <a:off x="250883" y="1340768"/>
            <a:ext cx="8640959" cy="4680520"/>
          </a:xfrm>
        </p:spPr>
        <p:txBody>
          <a:bodyPr>
            <a:normAutofit fontScale="40000" lnSpcReduction="20000"/>
          </a:bodyPr>
          <a:lstStyle/>
          <a:p>
            <a:pPr marL="536575" indent="-358775">
              <a:buNone/>
            </a:pPr>
            <a:r>
              <a:rPr lang="hu-HU" sz="4500" b="1" dirty="0" smtClean="0">
                <a:latin typeface="Arial" panose="020B0604020202020204" pitchFamily="34" charset="0"/>
                <a:cs typeface="Arial" panose="020B0604020202020204" pitchFamily="34" charset="0"/>
              </a:rPr>
              <a:t>Termék/szolgáltatásbővítés</a:t>
            </a:r>
            <a:r>
              <a:rPr lang="hu-HU" sz="4500" b="1" dirty="0">
                <a:latin typeface="Arial" panose="020B0604020202020204" pitchFamily="34" charset="0"/>
                <a:cs typeface="Arial" panose="020B0604020202020204" pitchFamily="34" charset="0"/>
              </a:rPr>
              <a:t>, </a:t>
            </a:r>
            <a:r>
              <a:rPr lang="hu-HU" sz="4500" b="1" dirty="0" smtClean="0">
                <a:latin typeface="Arial" panose="020B0604020202020204" pitchFamily="34" charset="0"/>
                <a:cs typeface="Arial" panose="020B0604020202020204" pitchFamily="34" charset="0"/>
              </a:rPr>
              <a:t>fejlesztés</a:t>
            </a:r>
          </a:p>
          <a:p>
            <a:pPr marL="536575" indent="-358775">
              <a:buNone/>
            </a:pPr>
            <a:endParaRPr lang="hu-HU" sz="4500" dirty="0">
              <a:latin typeface="Arial" panose="020B0604020202020204" pitchFamily="34" charset="0"/>
              <a:cs typeface="Arial" panose="020B0604020202020204" pitchFamily="34" charset="0"/>
            </a:endParaRPr>
          </a:p>
          <a:p>
            <a:pPr marL="536575" lvl="0" indent="-358775"/>
            <a:r>
              <a:rPr lang="hu-HU" sz="4500" b="1" dirty="0">
                <a:latin typeface="Arial" panose="020B0604020202020204" pitchFamily="34" charset="0"/>
                <a:cs typeface="Arial" panose="020B0604020202020204" pitchFamily="34" charset="0"/>
              </a:rPr>
              <a:t>szakmai megvalósító </a:t>
            </a:r>
            <a:r>
              <a:rPr lang="hu-HU" sz="4500" b="1" dirty="0" smtClean="0">
                <a:latin typeface="Arial" panose="020B0604020202020204" pitchFamily="34" charset="0"/>
                <a:cs typeface="Arial" panose="020B0604020202020204" pitchFamily="34" charset="0"/>
              </a:rPr>
              <a:t>foglalkoztatása</a:t>
            </a:r>
            <a:r>
              <a:rPr lang="hu-HU" sz="4500" dirty="0" smtClean="0">
                <a:latin typeface="Arial" panose="020B0604020202020204" pitchFamily="34" charset="0"/>
                <a:cs typeface="Arial" panose="020B0604020202020204" pitchFamily="34" charset="0"/>
              </a:rPr>
              <a:t>,</a:t>
            </a:r>
            <a:endParaRPr lang="hu-HU" sz="4500" dirty="0">
              <a:latin typeface="Arial" panose="020B0604020202020204" pitchFamily="34" charset="0"/>
              <a:cs typeface="Arial" panose="020B0604020202020204" pitchFamily="34" charset="0"/>
            </a:endParaRPr>
          </a:p>
          <a:p>
            <a:pPr marL="536575" lvl="0" indent="-358775" algn="just"/>
            <a:r>
              <a:rPr lang="hu-HU" sz="4500" dirty="0">
                <a:latin typeface="Arial" panose="020B0604020202020204" pitchFamily="34" charset="0"/>
                <a:cs typeface="Arial" panose="020B0604020202020204" pitchFamily="34" charset="0"/>
              </a:rPr>
              <a:t>a szervezet projekt keretében fejlesztett termékeivel és szolgáltatásaival kapcsolatos </a:t>
            </a:r>
            <a:r>
              <a:rPr lang="hu-HU" sz="4500" b="1" dirty="0">
                <a:latin typeface="Arial" panose="020B0604020202020204" pitchFamily="34" charset="0"/>
                <a:cs typeface="Arial" panose="020B0604020202020204" pitchFamily="34" charset="0"/>
              </a:rPr>
              <a:t>szakmai tanácsadás igénybe vétele</a:t>
            </a:r>
            <a:r>
              <a:rPr lang="hu-HU" sz="4500" dirty="0">
                <a:latin typeface="Arial" panose="020B0604020202020204" pitchFamily="34" charset="0"/>
                <a:cs typeface="Arial" panose="020B0604020202020204" pitchFamily="34" charset="0"/>
              </a:rPr>
              <a:t>,</a:t>
            </a:r>
          </a:p>
          <a:p>
            <a:pPr marL="536575" lvl="0" indent="-358775" algn="just"/>
            <a:r>
              <a:rPr lang="hu-HU" sz="4500" b="1" dirty="0" smtClean="0">
                <a:latin typeface="Arial" panose="020B0604020202020204" pitchFamily="34" charset="0"/>
                <a:cs typeface="Arial" panose="020B0604020202020204" pitchFamily="34" charset="0"/>
              </a:rPr>
              <a:t>eszközbeszerzés</a:t>
            </a:r>
            <a:r>
              <a:rPr lang="hu-HU" sz="4500" dirty="0" smtClean="0">
                <a:latin typeface="Arial" panose="020B0604020202020204" pitchFamily="34" charset="0"/>
                <a:cs typeface="Arial" panose="020B0604020202020204" pitchFamily="34" charset="0"/>
              </a:rPr>
              <a:t>: társadalmi </a:t>
            </a:r>
            <a:r>
              <a:rPr lang="hu-HU" sz="4500" dirty="0">
                <a:latin typeface="Arial" panose="020B0604020202020204" pitchFamily="34" charset="0"/>
                <a:cs typeface="Arial" panose="020B0604020202020204" pitchFamily="34" charset="0"/>
              </a:rPr>
              <a:t>vállalkozási modell bevezetéséhez illetve kialakításához, társadalmi tevékenység végzéséhez szükséges eszközök, termék/szolgáltatásfejlesztéshez kapcsolódó eszköz,</a:t>
            </a:r>
          </a:p>
          <a:p>
            <a:pPr marL="536575" lvl="0" indent="-358775" algn="just"/>
            <a:r>
              <a:rPr lang="hu-HU" sz="4500" b="1" dirty="0">
                <a:latin typeface="Arial" panose="020B0604020202020204" pitchFamily="34" charset="0"/>
                <a:cs typeface="Arial" panose="020B0604020202020204" pitchFamily="34" charset="0"/>
              </a:rPr>
              <a:t>információs </a:t>
            </a:r>
            <a:r>
              <a:rPr lang="hu-HU" sz="4500" b="1" dirty="0" smtClean="0">
                <a:latin typeface="Arial" panose="020B0604020202020204" pitchFamily="34" charset="0"/>
                <a:cs typeface="Arial" panose="020B0604020202020204" pitchFamily="34" charset="0"/>
              </a:rPr>
              <a:t>technológia-fejlesztés</a:t>
            </a:r>
            <a:r>
              <a:rPr lang="hu-HU" sz="4500" dirty="0">
                <a:latin typeface="Arial" panose="020B0604020202020204" pitchFamily="34" charset="0"/>
                <a:cs typeface="Arial" panose="020B0604020202020204" pitchFamily="34" charset="0"/>
              </a:rPr>
              <a:t>:</a:t>
            </a:r>
            <a:r>
              <a:rPr lang="hu-HU" sz="4500" dirty="0" smtClean="0">
                <a:latin typeface="Arial" panose="020B0604020202020204" pitchFamily="34" charset="0"/>
                <a:cs typeface="Arial" panose="020B0604020202020204" pitchFamily="34" charset="0"/>
              </a:rPr>
              <a:t> új hardver, új munkaállomás kialakítása, </a:t>
            </a:r>
            <a:r>
              <a:rPr lang="hu-HU" sz="4500" dirty="0">
                <a:latin typeface="Arial" panose="020B0604020202020204" pitchFamily="34" charset="0"/>
                <a:cs typeface="Arial" panose="020B0604020202020204" pitchFamily="34" charset="0"/>
              </a:rPr>
              <a:t>munkaeszköz </a:t>
            </a:r>
            <a:r>
              <a:rPr lang="hu-HU" sz="4500" dirty="0" smtClean="0">
                <a:latin typeface="Arial" panose="020B0604020202020204" pitchFamily="34" charset="0"/>
                <a:cs typeface="Arial" panose="020B0604020202020204" pitchFamily="34" charset="0"/>
              </a:rPr>
              <a:t>beszerzése, szoftver</a:t>
            </a:r>
          </a:p>
          <a:p>
            <a:pPr marL="536575" lvl="0" indent="-358775" algn="just"/>
            <a:endParaRPr lang="hu-HU" sz="4500" dirty="0">
              <a:latin typeface="Arial" panose="020B0604020202020204" pitchFamily="34" charset="0"/>
              <a:cs typeface="Arial" panose="020B0604020202020204" pitchFamily="34" charset="0"/>
            </a:endParaRPr>
          </a:p>
          <a:p>
            <a:pPr marL="177800" lvl="0" indent="0" algn="just">
              <a:buNone/>
            </a:pPr>
            <a:r>
              <a:rPr lang="hu-HU" sz="4500" dirty="0" smtClean="0">
                <a:latin typeface="Arial" panose="020B0604020202020204" pitchFamily="34" charset="0"/>
                <a:cs typeface="Arial" panose="020B0604020202020204" pitchFamily="34" charset="0"/>
              </a:rPr>
              <a:t>Elszámolható költségek:</a:t>
            </a:r>
          </a:p>
          <a:p>
            <a:pPr marL="531813" indent="-354013" algn="just"/>
            <a:r>
              <a:rPr lang="hu-HU" sz="4500" dirty="0" smtClean="0">
                <a:latin typeface="Arial" panose="020B0604020202020204" pitchFamily="34" charset="0"/>
                <a:cs typeface="Arial" panose="020B0604020202020204" pitchFamily="34" charset="0"/>
              </a:rPr>
              <a:t>projekt </a:t>
            </a:r>
            <a:r>
              <a:rPr lang="hu-HU" sz="4500" dirty="0">
                <a:latin typeface="Arial" panose="020B0604020202020204" pitchFamily="34" charset="0"/>
                <a:cs typeface="Arial" panose="020B0604020202020204" pitchFamily="34" charset="0"/>
              </a:rPr>
              <a:t>szakmai megvalósításában közreműködők költsége</a:t>
            </a:r>
          </a:p>
          <a:p>
            <a:pPr marL="531813" indent="-354013" algn="just"/>
            <a:r>
              <a:rPr lang="hu-HU" sz="4500" dirty="0" smtClean="0">
                <a:latin typeface="Arial" panose="020B0604020202020204" pitchFamily="34" charset="0"/>
                <a:cs typeface="Arial" panose="020B0604020202020204" pitchFamily="34" charset="0"/>
              </a:rPr>
              <a:t>egyéb </a:t>
            </a:r>
            <a:r>
              <a:rPr lang="hu-HU" sz="4500" dirty="0">
                <a:latin typeface="Arial" panose="020B0604020202020204" pitchFamily="34" charset="0"/>
                <a:cs typeface="Arial" panose="020B0604020202020204" pitchFamily="34" charset="0"/>
              </a:rPr>
              <a:t>szakértői szolgáltatás költségei </a:t>
            </a:r>
            <a:endParaRPr lang="hu-HU" sz="4500" dirty="0" smtClean="0">
              <a:latin typeface="Arial" panose="020B0604020202020204" pitchFamily="34" charset="0"/>
              <a:cs typeface="Arial" panose="020B0604020202020204" pitchFamily="34" charset="0"/>
            </a:endParaRPr>
          </a:p>
          <a:p>
            <a:pPr marL="531813" indent="-354013" algn="just"/>
            <a:r>
              <a:rPr lang="hu-HU" sz="4500" dirty="0" smtClean="0">
                <a:latin typeface="Arial" panose="020B0604020202020204" pitchFamily="34" charset="0"/>
                <a:cs typeface="Arial" panose="020B0604020202020204" pitchFamily="34" charset="0"/>
              </a:rPr>
              <a:t>eszközbeszerzés költségei, </a:t>
            </a:r>
            <a:r>
              <a:rPr lang="hu-HU" sz="4500" dirty="0">
                <a:latin typeface="Arial" panose="020B0604020202020204" pitchFamily="34" charset="0"/>
                <a:cs typeface="Arial" panose="020B0604020202020204" pitchFamily="34" charset="0"/>
              </a:rPr>
              <a:t>indokolt </a:t>
            </a:r>
            <a:r>
              <a:rPr lang="hu-HU" sz="4500" dirty="0" smtClean="0">
                <a:latin typeface="Arial" panose="020B0604020202020204" pitchFamily="34" charset="0"/>
                <a:cs typeface="Arial" panose="020B0604020202020204" pitchFamily="34" charset="0"/>
              </a:rPr>
              <a:t>beszerzések</a:t>
            </a:r>
          </a:p>
          <a:p>
            <a:pPr marL="531813" indent="-354013" algn="just"/>
            <a:r>
              <a:rPr lang="hu-HU" sz="4500" dirty="0">
                <a:latin typeface="Arial" panose="020B0604020202020204" pitchFamily="34" charset="0"/>
                <a:cs typeface="Arial" panose="020B0604020202020204" pitchFamily="34" charset="0"/>
              </a:rPr>
              <a:t>Immateriális javak beszerzésének </a:t>
            </a:r>
            <a:r>
              <a:rPr lang="hu-HU" sz="4500" dirty="0" smtClean="0">
                <a:latin typeface="Arial" panose="020B0604020202020204" pitchFamily="34" charset="0"/>
                <a:cs typeface="Arial" panose="020B0604020202020204" pitchFamily="34" charset="0"/>
              </a:rPr>
              <a:t>költségei </a:t>
            </a:r>
            <a:endParaRPr lang="hu-HU" sz="1800" dirty="0">
              <a:latin typeface="Arial" pitchFamily="34" charset="0"/>
              <a:cs typeface="Arial" pitchFamily="34" charset="0"/>
            </a:endParaRPr>
          </a:p>
        </p:txBody>
      </p:sp>
      <p:sp>
        <p:nvSpPr>
          <p:cNvPr id="5" name="Téglalap 4"/>
          <p:cNvSpPr/>
          <p:nvPr/>
        </p:nvSpPr>
        <p:spPr>
          <a:xfrm>
            <a:off x="251520" y="323945"/>
            <a:ext cx="8640960" cy="584775"/>
          </a:xfrm>
          <a:prstGeom prst="rect">
            <a:avLst/>
          </a:prstGeom>
        </p:spPr>
        <p:txBody>
          <a:bodyPr wrap="square">
            <a:spAutoFit/>
          </a:bodyPr>
          <a:lstStyle/>
          <a:p>
            <a:pPr algn="ctr"/>
            <a:r>
              <a:rPr lang="hu-HU" sz="3200" dirty="0">
                <a:solidFill>
                  <a:prstClr val="white"/>
                </a:solidFill>
                <a:latin typeface="Arial" panose="020B0604020202020204" pitchFamily="34" charset="0"/>
                <a:cs typeface="Arial" panose="020B0604020202020204" pitchFamily="34" charset="0"/>
              </a:rPr>
              <a:t>Termék/szolgáltatásbővítés, fejlesztés</a:t>
            </a:r>
          </a:p>
        </p:txBody>
      </p:sp>
      <p:sp>
        <p:nvSpPr>
          <p:cNvPr id="6" name="Téglalap 5"/>
          <p:cNvSpPr/>
          <p:nvPr/>
        </p:nvSpPr>
        <p:spPr>
          <a:xfrm>
            <a:off x="216237" y="131015"/>
            <a:ext cx="593432"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a:ln w="50800"/>
                <a:solidFill>
                  <a:prstClr val="white">
                    <a:shade val="50000"/>
                  </a:prstClr>
                </a:solidFill>
              </a:rPr>
              <a:t>V</a:t>
            </a:r>
          </a:p>
        </p:txBody>
      </p:sp>
    </p:spTree>
    <p:extLst>
      <p:ext uri="{BB962C8B-B14F-4D97-AF65-F5344CB8AC3E}">
        <p14:creationId xmlns:p14="http://schemas.microsoft.com/office/powerpoint/2010/main" val="2816368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églalap 3"/>
          <p:cNvSpPr/>
          <p:nvPr/>
        </p:nvSpPr>
        <p:spPr>
          <a:xfrm>
            <a:off x="2771800" y="332656"/>
            <a:ext cx="3599127" cy="523220"/>
          </a:xfrm>
          <a:prstGeom prst="rect">
            <a:avLst/>
          </a:prstGeom>
        </p:spPr>
        <p:txBody>
          <a:bodyPr anchor="ctr">
            <a:noAutofit/>
          </a:bodyPr>
          <a:lstStyle/>
          <a:p>
            <a:pPr algn="ctr"/>
            <a:endParaRPr lang="hu-HU" sz="3200" dirty="0">
              <a:solidFill>
                <a:srgbClr val="FFFFFF"/>
              </a:solidFill>
              <a:latin typeface="Arial" panose="020B0604020202020204" pitchFamily="34" charset="0"/>
              <a:cs typeface="Arial" pitchFamily="34" charset="0"/>
            </a:endParaRPr>
          </a:p>
        </p:txBody>
      </p:sp>
      <p:sp>
        <p:nvSpPr>
          <p:cNvPr id="2" name="Tartalom helye 1"/>
          <p:cNvSpPr>
            <a:spLocks noGrp="1"/>
          </p:cNvSpPr>
          <p:nvPr>
            <p:ph idx="1"/>
          </p:nvPr>
        </p:nvSpPr>
        <p:spPr>
          <a:xfrm>
            <a:off x="456563" y="1268761"/>
            <a:ext cx="8229600" cy="3816424"/>
          </a:xfrm>
        </p:spPr>
        <p:txBody>
          <a:bodyPr>
            <a:normAutofit/>
          </a:bodyPr>
          <a:lstStyle/>
          <a:p>
            <a:pPr marL="177800" indent="0" algn="just">
              <a:buNone/>
            </a:pPr>
            <a:r>
              <a:rPr lang="hu-HU" sz="1900" b="1" dirty="0" smtClean="0">
                <a:latin typeface="Arial" panose="020B0604020202020204" pitchFamily="34" charset="0"/>
                <a:cs typeface="Arial" panose="020B0604020202020204" pitchFamily="34" charset="0"/>
              </a:rPr>
              <a:t>A </a:t>
            </a:r>
            <a:r>
              <a:rPr lang="hu-HU" sz="1900" b="1" dirty="0">
                <a:latin typeface="Arial" panose="020B0604020202020204" pitchFamily="34" charset="0"/>
                <a:cs typeface="Arial" panose="020B0604020202020204" pitchFamily="34" charset="0"/>
              </a:rPr>
              <a:t>munkahely(</a:t>
            </a:r>
            <a:r>
              <a:rPr lang="hu-HU" sz="1900" b="1" dirty="0" err="1">
                <a:latin typeface="Arial" panose="020B0604020202020204" pitchFamily="34" charset="0"/>
                <a:cs typeface="Arial" panose="020B0604020202020204" pitchFamily="34" charset="0"/>
              </a:rPr>
              <a:t>ek</a:t>
            </a:r>
            <a:r>
              <a:rPr lang="hu-HU" sz="1900" b="1" dirty="0">
                <a:latin typeface="Arial" panose="020B0604020202020204" pitchFamily="34" charset="0"/>
                <a:cs typeface="Arial" panose="020B0604020202020204" pitchFamily="34" charset="0"/>
              </a:rPr>
              <a:t>) kialakításához, a munkavégzés ellátásához, </a:t>
            </a:r>
            <a:r>
              <a:rPr lang="hu-HU" sz="1900" b="1" dirty="0" smtClean="0">
                <a:latin typeface="Arial" panose="020B0604020202020204" pitchFamily="34" charset="0"/>
                <a:cs typeface="Arial" panose="020B0604020202020204" pitchFamily="34" charset="0"/>
              </a:rPr>
              <a:t>a termék/szolgáltatásbővítéshez</a:t>
            </a:r>
            <a:r>
              <a:rPr lang="hu-HU" sz="1900" b="1" dirty="0">
                <a:latin typeface="Arial" panose="020B0604020202020204" pitchFamily="34" charset="0"/>
                <a:cs typeface="Arial" panose="020B0604020202020204" pitchFamily="34" charset="0"/>
              </a:rPr>
              <a:t>, fejlesztéshez szükséges és indokolt </a:t>
            </a:r>
            <a:r>
              <a:rPr lang="hu-HU" sz="1900" b="1" dirty="0" smtClean="0">
                <a:latin typeface="Arial" panose="020B0604020202020204" pitchFamily="34" charset="0"/>
                <a:cs typeface="Arial" panose="020B0604020202020204" pitchFamily="34" charset="0"/>
              </a:rPr>
              <a:t>mértékű </a:t>
            </a:r>
            <a:r>
              <a:rPr lang="hu-HU" sz="1900" b="1" dirty="0">
                <a:latin typeface="Arial" panose="020B0604020202020204" pitchFamily="34" charset="0"/>
                <a:cs typeface="Arial" panose="020B0604020202020204" pitchFamily="34" charset="0"/>
              </a:rPr>
              <a:t>infrastrukturális és ingatlan beruházás</a:t>
            </a:r>
            <a:r>
              <a:rPr lang="hu-HU" sz="1900" b="1" dirty="0" smtClean="0">
                <a:latin typeface="Arial" panose="020B0604020202020204" pitchFamily="34" charset="0"/>
                <a:cs typeface="Arial" panose="020B0604020202020204" pitchFamily="34" charset="0"/>
              </a:rPr>
              <a:t>.</a:t>
            </a:r>
          </a:p>
          <a:p>
            <a:pPr marL="463550" indent="-285750" algn="just"/>
            <a:r>
              <a:rPr lang="hu-HU" sz="1800" dirty="0" smtClean="0">
                <a:latin typeface="Arial" panose="020B0604020202020204" pitchFamily="34" charset="0"/>
                <a:cs typeface="Arial" panose="020B0604020202020204" pitchFamily="34" charset="0"/>
              </a:rPr>
              <a:t>A </a:t>
            </a:r>
            <a:r>
              <a:rPr lang="hu-HU" sz="1800" dirty="0">
                <a:latin typeface="Arial" panose="020B0604020202020204" pitchFamily="34" charset="0"/>
                <a:cs typeface="Arial" panose="020B0604020202020204" pitchFamily="34" charset="0"/>
              </a:rPr>
              <a:t>fejlesztés csak a támogatási kérelem </a:t>
            </a:r>
            <a:r>
              <a:rPr lang="hu-HU" sz="1800" b="1" dirty="0">
                <a:latin typeface="Arial" panose="020B0604020202020204" pitchFamily="34" charset="0"/>
                <a:cs typeface="Arial" panose="020B0604020202020204" pitchFamily="34" charset="0"/>
              </a:rPr>
              <a:t>megvalósítási helyszín</a:t>
            </a:r>
            <a:r>
              <a:rPr lang="hu-HU" sz="1800" dirty="0">
                <a:latin typeface="Arial" panose="020B0604020202020204" pitchFamily="34" charset="0"/>
                <a:cs typeface="Arial" panose="020B0604020202020204" pitchFamily="34" charset="0"/>
              </a:rPr>
              <a:t>ének </a:t>
            </a:r>
            <a:r>
              <a:rPr lang="hu-HU" sz="1800" dirty="0" smtClean="0">
                <a:latin typeface="Arial" panose="020B0604020202020204" pitchFamily="34" charset="0"/>
                <a:cs typeface="Arial" panose="020B0604020202020204" pitchFamily="34" charset="0"/>
              </a:rPr>
              <a:t>megjelölt ingatlanon </a:t>
            </a:r>
            <a:r>
              <a:rPr lang="hu-HU" sz="1800" dirty="0">
                <a:latin typeface="Arial" panose="020B0604020202020204" pitchFamily="34" charset="0"/>
                <a:cs typeface="Arial" panose="020B0604020202020204" pitchFamily="34" charset="0"/>
              </a:rPr>
              <a:t>történhet. </a:t>
            </a:r>
            <a:endParaRPr lang="hu-HU" sz="1800" dirty="0" smtClean="0">
              <a:latin typeface="Arial" panose="020B0604020202020204" pitchFamily="34" charset="0"/>
              <a:cs typeface="Arial" panose="020B0604020202020204" pitchFamily="34" charset="0"/>
            </a:endParaRPr>
          </a:p>
          <a:p>
            <a:pPr marL="463550" indent="-285750" algn="just"/>
            <a:r>
              <a:rPr lang="hu-HU" sz="1800" b="1" dirty="0" smtClean="0">
                <a:latin typeface="Arial" panose="020B0604020202020204" pitchFamily="34" charset="0"/>
                <a:cs typeface="Arial" panose="020B0604020202020204" pitchFamily="34" charset="0"/>
              </a:rPr>
              <a:t>Akadálymenetesítés</a:t>
            </a:r>
            <a:r>
              <a:rPr lang="hu-HU" sz="1800" dirty="0" smtClean="0">
                <a:latin typeface="Arial" panose="020B0604020202020204" pitchFamily="34" charset="0"/>
                <a:cs typeface="Arial" panose="020B0604020202020204" pitchFamily="34" charset="0"/>
              </a:rPr>
              <a:t> </a:t>
            </a:r>
            <a:r>
              <a:rPr lang="hu-HU" sz="1800" dirty="0">
                <a:latin typeface="Arial" panose="020B0604020202020204" pitchFamily="34" charset="0"/>
                <a:cs typeface="Arial" panose="020B0604020202020204" pitchFamily="34" charset="0"/>
              </a:rPr>
              <a:t>esetében a támogatási kérelemhez csatolni kell a rehabilitációs környezettervező szakmérnöki, vagy szakértői </a:t>
            </a:r>
            <a:r>
              <a:rPr lang="hu-HU" sz="1800" dirty="0" smtClean="0">
                <a:latin typeface="Arial" panose="020B0604020202020204" pitchFamily="34" charset="0"/>
                <a:cs typeface="Arial" panose="020B0604020202020204" pitchFamily="34" charset="0"/>
              </a:rPr>
              <a:t>igazolást</a:t>
            </a:r>
          </a:p>
          <a:p>
            <a:pPr marL="463550" indent="-285750" algn="just"/>
            <a:r>
              <a:rPr lang="hu-HU" sz="1800" dirty="0" smtClean="0">
                <a:latin typeface="Arial" panose="020B0604020202020204" pitchFamily="34" charset="0"/>
                <a:cs typeface="Arial" panose="020B0604020202020204" pitchFamily="34" charset="0"/>
              </a:rPr>
              <a:t>Legkésőbb </a:t>
            </a:r>
            <a:r>
              <a:rPr lang="hu-HU" sz="1800" dirty="0">
                <a:latin typeface="Arial" panose="020B0604020202020204" pitchFamily="34" charset="0"/>
                <a:cs typeface="Arial" panose="020B0604020202020204" pitchFamily="34" charset="0"/>
              </a:rPr>
              <a:t>az első kifizetési igénylés benyújtásáig a támogatást igénylőnek rendelkeznie kell jogerős építési engedéllyel, </a:t>
            </a:r>
            <a:r>
              <a:rPr lang="hu-HU" sz="1800" dirty="0" smtClean="0">
                <a:latin typeface="Arial" panose="020B0604020202020204" pitchFamily="34" charset="0"/>
                <a:cs typeface="Arial" panose="020B0604020202020204" pitchFamily="34" charset="0"/>
              </a:rPr>
              <a:t> illetve a </a:t>
            </a:r>
            <a:r>
              <a:rPr lang="hu-HU" sz="1800" dirty="0">
                <a:latin typeface="Arial" panose="020B0604020202020204" pitchFamily="34" charset="0"/>
                <a:cs typeface="Arial" panose="020B0604020202020204" pitchFamily="34" charset="0"/>
              </a:rPr>
              <a:t>záró kifizetési igénylés benyújtásáig a </a:t>
            </a:r>
            <a:r>
              <a:rPr lang="hu-HU" sz="1800" dirty="0" smtClean="0">
                <a:latin typeface="Arial" panose="020B0604020202020204" pitchFamily="34" charset="0"/>
                <a:cs typeface="Arial" panose="020B0604020202020204" pitchFamily="34" charset="0"/>
              </a:rPr>
              <a:t>használatbavételi és </a:t>
            </a:r>
            <a:r>
              <a:rPr lang="hu-HU" sz="1800" dirty="0">
                <a:latin typeface="Arial" panose="020B0604020202020204" pitchFamily="34" charset="0"/>
                <a:cs typeface="Arial" panose="020B0604020202020204" pitchFamily="34" charset="0"/>
              </a:rPr>
              <a:t>szükséges szakhatósági engedélyekkel </a:t>
            </a:r>
            <a:endParaRPr lang="hu-HU" sz="1800" dirty="0" smtClean="0">
              <a:latin typeface="Arial" pitchFamily="34" charset="0"/>
              <a:cs typeface="Arial" pitchFamily="34" charset="0"/>
            </a:endParaRPr>
          </a:p>
          <a:p>
            <a:pPr marL="536575" indent="-358775">
              <a:buNone/>
            </a:pPr>
            <a:r>
              <a:rPr lang="hu-HU" sz="1800" b="1" dirty="0" smtClean="0">
                <a:latin typeface="Arial" pitchFamily="34" charset="0"/>
                <a:cs typeface="Arial" pitchFamily="34" charset="0"/>
              </a:rPr>
              <a:t>Költségarány </a:t>
            </a:r>
            <a:r>
              <a:rPr lang="hu-HU" sz="1800" b="1" dirty="0" err="1" smtClean="0">
                <a:latin typeface="Arial" pitchFamily="34" charset="0"/>
                <a:cs typeface="Arial" pitchFamily="34" charset="0"/>
              </a:rPr>
              <a:t>max</a:t>
            </a:r>
            <a:r>
              <a:rPr lang="hu-HU" sz="1800" b="1" dirty="0" smtClean="0">
                <a:latin typeface="Arial" pitchFamily="34" charset="0"/>
                <a:cs typeface="Arial" pitchFamily="34" charset="0"/>
              </a:rPr>
              <a:t>. 50%.</a:t>
            </a:r>
            <a:endParaRPr lang="hu-HU" sz="1800" b="1" dirty="0">
              <a:latin typeface="Arial" pitchFamily="34" charset="0"/>
              <a:cs typeface="Arial" pitchFamily="34" charset="0"/>
            </a:endParaRPr>
          </a:p>
        </p:txBody>
      </p:sp>
      <p:sp>
        <p:nvSpPr>
          <p:cNvPr id="5" name="Téglalap 4"/>
          <p:cNvSpPr/>
          <p:nvPr/>
        </p:nvSpPr>
        <p:spPr>
          <a:xfrm>
            <a:off x="323528" y="323945"/>
            <a:ext cx="8568952" cy="584775"/>
          </a:xfrm>
          <a:prstGeom prst="rect">
            <a:avLst/>
          </a:prstGeom>
        </p:spPr>
        <p:txBody>
          <a:bodyPr wrap="square">
            <a:spAutoFit/>
          </a:bodyPr>
          <a:lstStyle/>
          <a:p>
            <a:pPr algn="ctr"/>
            <a:r>
              <a:rPr lang="hu-HU" sz="3200" dirty="0" smtClean="0">
                <a:solidFill>
                  <a:prstClr val="white"/>
                </a:solidFill>
                <a:latin typeface="Arial" panose="020B0604020202020204" pitchFamily="34" charset="0"/>
                <a:cs typeface="Arial" panose="020B0604020202020204" pitchFamily="34" charset="0"/>
              </a:rPr>
              <a:t>Infrastrukturális </a:t>
            </a:r>
            <a:r>
              <a:rPr lang="hu-HU" sz="3200" dirty="0">
                <a:solidFill>
                  <a:prstClr val="white"/>
                </a:solidFill>
                <a:latin typeface="Arial" panose="020B0604020202020204" pitchFamily="34" charset="0"/>
                <a:cs typeface="Arial" panose="020B0604020202020204" pitchFamily="34" charset="0"/>
              </a:rPr>
              <a:t>és ingatlan beruházás</a:t>
            </a:r>
          </a:p>
        </p:txBody>
      </p:sp>
      <p:sp>
        <p:nvSpPr>
          <p:cNvPr id="6" name="Alcím 3"/>
          <p:cNvSpPr txBox="1">
            <a:spLocks/>
          </p:cNvSpPr>
          <p:nvPr/>
        </p:nvSpPr>
        <p:spPr>
          <a:xfrm>
            <a:off x="395536" y="4869160"/>
            <a:ext cx="8424936" cy="1008112"/>
          </a:xfrm>
          <a:prstGeom prst="rect">
            <a:avLst/>
          </a:prstGeom>
        </p:spPr>
        <p:style>
          <a:lnRef idx="2">
            <a:schemeClr val="accent1"/>
          </a:lnRef>
          <a:fillRef idx="1">
            <a:schemeClr val="lt1"/>
          </a:fillRef>
          <a:effectRef idx="0">
            <a:schemeClr val="accent1"/>
          </a:effectRef>
          <a:fontRef idx="minor">
            <a:schemeClr val="dk1"/>
          </a:fontRef>
        </p:style>
        <p:txBody>
          <a:bodyPr>
            <a:normAutofit fontScale="925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just">
              <a:buFont typeface="Arial" panose="020B0604020202020204" pitchFamily="34" charset="0"/>
              <a:buNone/>
            </a:pPr>
            <a:r>
              <a:rPr lang="hu-HU" sz="1800" dirty="0" smtClean="0">
                <a:solidFill>
                  <a:prstClr val="black"/>
                </a:solidFill>
                <a:latin typeface="Arial" panose="020B0604020202020204" pitchFamily="34" charset="0"/>
                <a:cs typeface="Arial" panose="020B0604020202020204" pitchFamily="34" charset="0"/>
              </a:rPr>
              <a:t>Kérdés</a:t>
            </a:r>
            <a:r>
              <a:rPr lang="hu-HU" sz="1800" dirty="0">
                <a:solidFill>
                  <a:prstClr val="black"/>
                </a:solidFill>
                <a:latin typeface="Arial" panose="020B0604020202020204" pitchFamily="34" charset="0"/>
                <a:cs typeface="Arial" panose="020B0604020202020204" pitchFamily="34" charset="0"/>
              </a:rPr>
              <a:t>: </a:t>
            </a:r>
            <a:r>
              <a:rPr lang="hu-HU" sz="1800" dirty="0" smtClean="0">
                <a:solidFill>
                  <a:prstClr val="black"/>
                </a:solidFill>
                <a:latin typeface="Arial" panose="020B0604020202020204" pitchFamily="34" charset="0"/>
                <a:cs typeface="Arial" panose="020B0604020202020204" pitchFamily="34" charset="0"/>
              </a:rPr>
              <a:t>Lehet-e bérelt ingatlan </a:t>
            </a:r>
            <a:r>
              <a:rPr lang="hu-HU" sz="1800" dirty="0">
                <a:solidFill>
                  <a:prstClr val="black"/>
                </a:solidFill>
                <a:latin typeface="Arial" panose="020B0604020202020204" pitchFamily="34" charset="0"/>
                <a:cs typeface="Arial" panose="020B0604020202020204" pitchFamily="34" charset="0"/>
              </a:rPr>
              <a:t>esetében infrastrukturális és ingatlan </a:t>
            </a:r>
            <a:r>
              <a:rPr lang="hu-HU" sz="1800" dirty="0" smtClean="0">
                <a:solidFill>
                  <a:prstClr val="black"/>
                </a:solidFill>
                <a:latin typeface="Arial" panose="020B0604020202020204" pitchFamily="34" charset="0"/>
                <a:cs typeface="Arial" panose="020B0604020202020204" pitchFamily="34" charset="0"/>
              </a:rPr>
              <a:t>végrehajtani?</a:t>
            </a:r>
          </a:p>
          <a:p>
            <a:pPr marL="0" indent="0" algn="just">
              <a:buFont typeface="Arial" panose="020B0604020202020204" pitchFamily="34" charset="0"/>
              <a:buNone/>
            </a:pPr>
            <a:r>
              <a:rPr lang="hu-HU" sz="1800" dirty="0" smtClean="0">
                <a:solidFill>
                  <a:prstClr val="black"/>
                </a:solidFill>
                <a:latin typeface="Arial" panose="020B0604020202020204" pitchFamily="34" charset="0"/>
                <a:cs typeface="Arial" panose="020B0604020202020204" pitchFamily="34" charset="0"/>
              </a:rPr>
              <a:t>Igen, ha tartós bérleti szerződés van (figyelembe </a:t>
            </a:r>
            <a:r>
              <a:rPr lang="hu-HU" sz="1800" dirty="0">
                <a:solidFill>
                  <a:prstClr val="black"/>
                </a:solidFill>
                <a:latin typeface="Arial" panose="020B0604020202020204" pitchFamily="34" charset="0"/>
                <a:cs typeface="Arial" panose="020B0604020202020204" pitchFamily="34" charset="0"/>
              </a:rPr>
              <a:t>véve a fenntartási időszakot) </a:t>
            </a:r>
            <a:r>
              <a:rPr lang="hu-HU" sz="1800" dirty="0" smtClean="0">
                <a:solidFill>
                  <a:prstClr val="black"/>
                </a:solidFill>
                <a:latin typeface="Arial" panose="020B0604020202020204" pitchFamily="34" charset="0"/>
                <a:cs typeface="Arial" panose="020B0604020202020204" pitchFamily="34" charset="0"/>
              </a:rPr>
              <a:t>és a tulajdonos hozzájárul. A ingatlan bérleti díja nem elszámolható a projektben.</a:t>
            </a:r>
          </a:p>
        </p:txBody>
      </p:sp>
      <p:sp>
        <p:nvSpPr>
          <p:cNvPr id="7" name="Téglalap 6"/>
          <p:cNvSpPr/>
          <p:nvPr/>
        </p:nvSpPr>
        <p:spPr>
          <a:xfrm>
            <a:off x="216237" y="131015"/>
            <a:ext cx="593432"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a:ln w="50800"/>
                <a:solidFill>
                  <a:prstClr val="white">
                    <a:shade val="50000"/>
                  </a:prstClr>
                </a:solidFill>
              </a:rPr>
              <a:t>V</a:t>
            </a:r>
          </a:p>
        </p:txBody>
      </p:sp>
    </p:spTree>
    <p:extLst>
      <p:ext uri="{BB962C8B-B14F-4D97-AF65-F5344CB8AC3E}">
        <p14:creationId xmlns:p14="http://schemas.microsoft.com/office/powerpoint/2010/main" val="688530690"/>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églalap 3"/>
          <p:cNvSpPr/>
          <p:nvPr/>
        </p:nvSpPr>
        <p:spPr>
          <a:xfrm>
            <a:off x="2771800" y="332656"/>
            <a:ext cx="3599127" cy="523220"/>
          </a:xfrm>
          <a:prstGeom prst="rect">
            <a:avLst/>
          </a:prstGeom>
        </p:spPr>
        <p:txBody>
          <a:bodyPr anchor="ctr">
            <a:noAutofit/>
          </a:bodyPr>
          <a:lstStyle/>
          <a:p>
            <a:pPr algn="ctr"/>
            <a:endParaRPr lang="hu-HU" sz="3200" dirty="0">
              <a:solidFill>
                <a:srgbClr val="FFFFFF"/>
              </a:solidFill>
              <a:latin typeface="Arial" panose="020B0604020202020204" pitchFamily="34" charset="0"/>
              <a:cs typeface="Arial" pitchFamily="34" charset="0"/>
            </a:endParaRPr>
          </a:p>
        </p:txBody>
      </p:sp>
      <p:sp>
        <p:nvSpPr>
          <p:cNvPr id="2" name="Tartalom helye 1"/>
          <p:cNvSpPr>
            <a:spLocks noGrp="1"/>
          </p:cNvSpPr>
          <p:nvPr>
            <p:ph idx="1"/>
          </p:nvPr>
        </p:nvSpPr>
        <p:spPr>
          <a:xfrm>
            <a:off x="456563" y="1268760"/>
            <a:ext cx="8229600" cy="4785395"/>
          </a:xfrm>
        </p:spPr>
        <p:txBody>
          <a:bodyPr>
            <a:normAutofit/>
          </a:bodyPr>
          <a:lstStyle/>
          <a:p>
            <a:pPr marL="531813" lvl="0" indent="-354013" algn="just">
              <a:buNone/>
              <a:tabLst>
                <a:tab pos="450850" algn="l"/>
              </a:tabLst>
            </a:pPr>
            <a:r>
              <a:rPr lang="hu-HU" sz="2000" b="1" dirty="0" smtClean="0">
                <a:latin typeface="Arial" panose="020B0604020202020204" pitchFamily="34" charset="0"/>
                <a:cs typeface="Arial" panose="020B0604020202020204" pitchFamily="34" charset="0"/>
              </a:rPr>
              <a:t>Célcsoport </a:t>
            </a:r>
            <a:r>
              <a:rPr lang="hu-HU" sz="2000" b="1" dirty="0">
                <a:latin typeface="Arial" panose="020B0604020202020204" pitchFamily="34" charset="0"/>
                <a:cs typeface="Arial" panose="020B0604020202020204" pitchFamily="34" charset="0"/>
              </a:rPr>
              <a:t>és szakmai megvalósító képzésen való részvétele </a:t>
            </a:r>
            <a:endParaRPr lang="hu-HU" sz="2000" dirty="0">
              <a:latin typeface="Arial" panose="020B0604020202020204" pitchFamily="34" charset="0"/>
              <a:cs typeface="Arial" panose="020B0604020202020204" pitchFamily="34" charset="0"/>
            </a:endParaRPr>
          </a:p>
          <a:p>
            <a:pPr marL="531813" lvl="0" indent="-354013" algn="just"/>
            <a:r>
              <a:rPr lang="hu-HU" sz="1800" dirty="0">
                <a:latin typeface="Arial" panose="020B0604020202020204" pitchFamily="34" charset="0"/>
                <a:cs typeface="Arial" panose="020B0604020202020204" pitchFamily="34" charset="0"/>
              </a:rPr>
              <a:t>tevékenység/szolgáltatásbővítéssel, </a:t>
            </a:r>
            <a:r>
              <a:rPr lang="hu-HU" sz="1800" b="1" dirty="0">
                <a:latin typeface="Arial" panose="020B0604020202020204" pitchFamily="34" charset="0"/>
                <a:cs typeface="Arial" panose="020B0604020202020204" pitchFamily="34" charset="0"/>
              </a:rPr>
              <a:t>fejlesztéssel összefüggő képzések</a:t>
            </a:r>
            <a:r>
              <a:rPr lang="hu-HU" sz="1800" dirty="0">
                <a:latin typeface="Arial" panose="020B0604020202020204" pitchFamily="34" charset="0"/>
                <a:cs typeface="Arial" panose="020B0604020202020204" pitchFamily="34" charset="0"/>
              </a:rPr>
              <a:t>, </a:t>
            </a:r>
            <a:r>
              <a:rPr lang="hu-HU" sz="1800" b="1" dirty="0">
                <a:latin typeface="Arial" panose="020B0604020202020204" pitchFamily="34" charset="0"/>
                <a:cs typeface="Arial" panose="020B0604020202020204" pitchFamily="34" charset="0"/>
              </a:rPr>
              <a:t>továbbképzések</a:t>
            </a:r>
            <a:r>
              <a:rPr lang="hu-HU" sz="1800" dirty="0">
                <a:latin typeface="Arial" panose="020B0604020202020204" pitchFamily="34" charset="0"/>
                <a:cs typeface="Arial" panose="020B0604020202020204" pitchFamily="34" charset="0"/>
              </a:rPr>
              <a:t> célcsoport tagok részére,</a:t>
            </a:r>
          </a:p>
          <a:p>
            <a:pPr marL="531813" lvl="0" indent="-354013" algn="just"/>
            <a:r>
              <a:rPr lang="hu-HU" sz="1800" dirty="0">
                <a:latin typeface="Arial" panose="020B0604020202020204" pitchFamily="34" charset="0"/>
                <a:cs typeface="Arial" panose="020B0604020202020204" pitchFamily="34" charset="0"/>
              </a:rPr>
              <a:t>szakmai továbbképzés munkaviszonyban foglalkoztatott szakmai megvalósítók részére</a:t>
            </a:r>
            <a:r>
              <a:rPr lang="hu-HU" sz="1800" dirty="0" smtClean="0">
                <a:latin typeface="Arial" panose="020B0604020202020204" pitchFamily="34" charset="0"/>
                <a:cs typeface="Arial" panose="020B0604020202020204" pitchFamily="34" charset="0"/>
              </a:rPr>
              <a:t>.</a:t>
            </a:r>
          </a:p>
          <a:p>
            <a:pPr marL="531813" lvl="0" indent="-354013" algn="just"/>
            <a:endParaRPr lang="hu-HU" sz="1000" dirty="0">
              <a:latin typeface="Arial" panose="020B0604020202020204" pitchFamily="34" charset="0"/>
              <a:cs typeface="Arial" panose="020B0604020202020204" pitchFamily="34" charset="0"/>
            </a:endParaRPr>
          </a:p>
          <a:p>
            <a:pPr marL="531813" lvl="0" indent="-354013" algn="just"/>
            <a:r>
              <a:rPr lang="hu-HU" sz="1800" dirty="0" smtClean="0">
                <a:latin typeface="Arial" panose="020B0604020202020204" pitchFamily="34" charset="0"/>
                <a:cs typeface="Arial" panose="020B0604020202020204" pitchFamily="34" charset="0"/>
              </a:rPr>
              <a:t>Kizárólag </a:t>
            </a:r>
            <a:r>
              <a:rPr lang="hu-HU" sz="1800" dirty="0">
                <a:latin typeface="Arial" panose="020B0604020202020204" pitchFamily="34" charset="0"/>
                <a:cs typeface="Arial" panose="020B0604020202020204" pitchFamily="34" charset="0"/>
              </a:rPr>
              <a:t>a felnőttképzési jogszabályok által előírt engedélyezett képzés támogatható, mely a vállalkozás fejlesztendő tevékenységéhez kapcsolódik.</a:t>
            </a:r>
          </a:p>
          <a:p>
            <a:pPr marL="531813" lvl="0" indent="-354013" algn="just"/>
            <a:r>
              <a:rPr lang="hu-HU" sz="1800" dirty="0" smtClean="0">
                <a:latin typeface="Arial" panose="020B0604020202020204" pitchFamily="34" charset="0"/>
                <a:cs typeface="Arial" panose="020B0604020202020204" pitchFamily="34" charset="0"/>
              </a:rPr>
              <a:t>A </a:t>
            </a:r>
            <a:r>
              <a:rPr lang="hu-HU" sz="1800" dirty="0">
                <a:latin typeface="Arial" panose="020B0604020202020204" pitchFamily="34" charset="0"/>
                <a:cs typeface="Arial" panose="020B0604020202020204" pitchFamily="34" charset="0"/>
              </a:rPr>
              <a:t>képzésnek a projekt megvalósítási időszaka alatt be kell fejeződnie. </a:t>
            </a:r>
          </a:p>
          <a:p>
            <a:pPr marL="531813" lvl="0" indent="-354013" algn="just"/>
            <a:endParaRPr lang="hu-HU" sz="1800" dirty="0">
              <a:latin typeface="Arial" panose="020B0604020202020204" pitchFamily="34" charset="0"/>
              <a:cs typeface="Arial" panose="020B0604020202020204" pitchFamily="34" charset="0"/>
            </a:endParaRPr>
          </a:p>
        </p:txBody>
      </p:sp>
      <p:sp>
        <p:nvSpPr>
          <p:cNvPr id="5" name="Téglalap 4"/>
          <p:cNvSpPr/>
          <p:nvPr/>
        </p:nvSpPr>
        <p:spPr>
          <a:xfrm>
            <a:off x="971600" y="139279"/>
            <a:ext cx="7272808" cy="1077218"/>
          </a:xfrm>
          <a:prstGeom prst="rect">
            <a:avLst/>
          </a:prstGeom>
        </p:spPr>
        <p:txBody>
          <a:bodyPr wrap="square">
            <a:spAutoFit/>
          </a:bodyPr>
          <a:lstStyle/>
          <a:p>
            <a:pPr algn="ctr"/>
            <a:r>
              <a:rPr lang="hu-HU" sz="3200" dirty="0" smtClean="0">
                <a:solidFill>
                  <a:prstClr val="white"/>
                </a:solidFill>
                <a:latin typeface="Arial" panose="020B0604020202020204" pitchFamily="34" charset="0"/>
                <a:cs typeface="Arial" panose="020B0604020202020204" pitchFamily="34" charset="0"/>
              </a:rPr>
              <a:t>Képzés - 1</a:t>
            </a:r>
          </a:p>
          <a:p>
            <a:pPr algn="ctr"/>
            <a:r>
              <a:rPr lang="hu-HU" sz="3200" dirty="0" smtClean="0">
                <a:solidFill>
                  <a:prstClr val="white"/>
                </a:solidFill>
                <a:latin typeface="Arial" panose="020B0604020202020204" pitchFamily="34" charset="0"/>
                <a:cs typeface="Arial" panose="020B0604020202020204" pitchFamily="34" charset="0"/>
              </a:rPr>
              <a:t>Kapcsolódó kérdések</a:t>
            </a:r>
            <a:endParaRPr lang="hu-HU" sz="3200" dirty="0">
              <a:solidFill>
                <a:prstClr val="white"/>
              </a:solidFill>
              <a:latin typeface="Arial" panose="020B0604020202020204" pitchFamily="34" charset="0"/>
              <a:cs typeface="Arial" panose="020B0604020202020204" pitchFamily="34" charset="0"/>
            </a:endParaRPr>
          </a:p>
        </p:txBody>
      </p:sp>
      <p:sp>
        <p:nvSpPr>
          <p:cNvPr id="6" name="Alcím 3"/>
          <p:cNvSpPr txBox="1">
            <a:spLocks/>
          </p:cNvSpPr>
          <p:nvPr/>
        </p:nvSpPr>
        <p:spPr>
          <a:xfrm>
            <a:off x="323528" y="4509120"/>
            <a:ext cx="8424936" cy="1296144"/>
          </a:xfrm>
          <a:prstGeom prst="rect">
            <a:avLst/>
          </a:prstGeom>
        </p:spPr>
        <p:style>
          <a:lnRef idx="2">
            <a:schemeClr val="accent1"/>
          </a:lnRef>
          <a:fillRef idx="1">
            <a:schemeClr val="lt1"/>
          </a:fillRef>
          <a:effectRef idx="0">
            <a:schemeClr val="accent1"/>
          </a:effectRef>
          <a:fontRef idx="minor">
            <a:schemeClr val="dk1"/>
          </a:fontRef>
        </p:style>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just">
              <a:buFont typeface="Arial" panose="020B0604020202020204" pitchFamily="34" charset="0"/>
              <a:buNone/>
            </a:pPr>
            <a:r>
              <a:rPr lang="hu-HU" sz="1800" dirty="0" smtClean="0">
                <a:solidFill>
                  <a:prstClr val="black"/>
                </a:solidFill>
                <a:latin typeface="Arial" panose="020B0604020202020204" pitchFamily="34" charset="0"/>
                <a:cs typeface="Arial" panose="020B0604020202020204" pitchFamily="34" charset="0"/>
              </a:rPr>
              <a:t>Kérdés: Lehetséges-e, hogy 20 fő képzését valósítja meg a támogatást igénylő, de ebből csak 3 főt vesz fel a képzés végén?</a:t>
            </a:r>
          </a:p>
          <a:p>
            <a:pPr marL="0" indent="0" algn="just">
              <a:buFont typeface="Arial" panose="020B0604020202020204" pitchFamily="34" charset="0"/>
              <a:buNone/>
            </a:pPr>
            <a:r>
              <a:rPr lang="hu-HU" sz="1800" dirty="0" smtClean="0">
                <a:solidFill>
                  <a:prstClr val="black"/>
                </a:solidFill>
                <a:latin typeface="Arial" panose="020B0604020202020204" pitchFamily="34" charset="0"/>
                <a:cs typeface="Arial" panose="020B0604020202020204" pitchFamily="34" charset="0"/>
              </a:rPr>
              <a:t>Jelenlegi felhívás erre nem ad lehetőséget, mert a munkavállaló a felvétellel válik célcsoporttaggá.</a:t>
            </a:r>
          </a:p>
        </p:txBody>
      </p:sp>
      <p:sp>
        <p:nvSpPr>
          <p:cNvPr id="7" name="Téglalap 6"/>
          <p:cNvSpPr/>
          <p:nvPr/>
        </p:nvSpPr>
        <p:spPr>
          <a:xfrm>
            <a:off x="216237" y="131015"/>
            <a:ext cx="593432"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a:ln w="50800"/>
                <a:solidFill>
                  <a:prstClr val="white">
                    <a:shade val="50000"/>
                  </a:prstClr>
                </a:solidFill>
              </a:rPr>
              <a:t>V</a:t>
            </a:r>
          </a:p>
        </p:txBody>
      </p:sp>
    </p:spTree>
    <p:extLst>
      <p:ext uri="{BB962C8B-B14F-4D97-AF65-F5344CB8AC3E}">
        <p14:creationId xmlns:p14="http://schemas.microsoft.com/office/powerpoint/2010/main" val="281333846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églalap 3"/>
          <p:cNvSpPr/>
          <p:nvPr/>
        </p:nvSpPr>
        <p:spPr>
          <a:xfrm>
            <a:off x="2771800" y="332656"/>
            <a:ext cx="3599127" cy="523220"/>
          </a:xfrm>
          <a:prstGeom prst="rect">
            <a:avLst/>
          </a:prstGeom>
        </p:spPr>
        <p:txBody>
          <a:bodyPr anchor="ctr">
            <a:noAutofit/>
          </a:bodyPr>
          <a:lstStyle/>
          <a:p>
            <a:pPr algn="ctr"/>
            <a:endParaRPr lang="hu-HU" sz="3200" dirty="0">
              <a:solidFill>
                <a:srgbClr val="FFFFFF"/>
              </a:solidFill>
              <a:latin typeface="Arial" panose="020B0604020202020204" pitchFamily="34" charset="0"/>
              <a:cs typeface="Arial" pitchFamily="34" charset="0"/>
            </a:endParaRPr>
          </a:p>
        </p:txBody>
      </p:sp>
      <p:sp>
        <p:nvSpPr>
          <p:cNvPr id="2" name="Tartalom helye 1"/>
          <p:cNvSpPr>
            <a:spLocks noGrp="1"/>
          </p:cNvSpPr>
          <p:nvPr>
            <p:ph idx="1"/>
          </p:nvPr>
        </p:nvSpPr>
        <p:spPr>
          <a:xfrm>
            <a:off x="456563" y="1268760"/>
            <a:ext cx="8229600" cy="4785395"/>
          </a:xfrm>
        </p:spPr>
        <p:txBody>
          <a:bodyPr>
            <a:normAutofit/>
          </a:bodyPr>
          <a:lstStyle/>
          <a:p>
            <a:pPr marL="177800" lvl="0" indent="0" algn="just">
              <a:buNone/>
            </a:pPr>
            <a:r>
              <a:rPr lang="hu-HU" sz="1800" b="1" dirty="0" smtClean="0">
                <a:latin typeface="Arial" panose="020B0604020202020204" pitchFamily="34" charset="0"/>
                <a:cs typeface="Arial" panose="020B0604020202020204" pitchFamily="34" charset="0"/>
              </a:rPr>
              <a:t>Képzéshez </a:t>
            </a:r>
            <a:r>
              <a:rPr lang="hu-HU" sz="1800" b="1" dirty="0">
                <a:latin typeface="Arial" panose="020B0604020202020204" pitchFamily="34" charset="0"/>
                <a:cs typeface="Arial" panose="020B0604020202020204" pitchFamily="34" charset="0"/>
              </a:rPr>
              <a:t>kapcsolódó költségek </a:t>
            </a:r>
            <a:endParaRPr lang="hu-HU" sz="1800" b="1" dirty="0" smtClean="0">
              <a:latin typeface="Arial" panose="020B0604020202020204" pitchFamily="34" charset="0"/>
              <a:cs typeface="Arial" panose="020B0604020202020204" pitchFamily="34" charset="0"/>
            </a:endParaRPr>
          </a:p>
          <a:p>
            <a:pPr marL="463550" indent="-285750" algn="just"/>
            <a:r>
              <a:rPr lang="hu-HU" sz="1800" dirty="0" smtClean="0">
                <a:latin typeface="Arial" panose="020B0604020202020204" pitchFamily="34" charset="0"/>
                <a:cs typeface="Arial" panose="020B0604020202020204" pitchFamily="34" charset="0"/>
              </a:rPr>
              <a:t>képzési </a:t>
            </a:r>
            <a:r>
              <a:rPr lang="hu-HU" sz="1800" b="1" dirty="0">
                <a:latin typeface="Arial" panose="020B0604020202020204" pitchFamily="34" charset="0"/>
                <a:cs typeface="Arial" panose="020B0604020202020204" pitchFamily="34" charset="0"/>
              </a:rPr>
              <a:t>szolgáltatás</a:t>
            </a:r>
            <a:r>
              <a:rPr lang="hu-HU" sz="1800" dirty="0">
                <a:latin typeface="Arial" panose="020B0604020202020204" pitchFamily="34" charset="0"/>
                <a:cs typeface="Arial" panose="020B0604020202020204" pitchFamily="34" charset="0"/>
              </a:rPr>
              <a:t> költsége, oktatók költsége; </a:t>
            </a:r>
            <a:endParaRPr lang="hu-HU" sz="1800" dirty="0" smtClean="0">
              <a:latin typeface="Arial" panose="020B0604020202020204" pitchFamily="34" charset="0"/>
              <a:cs typeface="Arial" panose="020B0604020202020204" pitchFamily="34" charset="0"/>
            </a:endParaRPr>
          </a:p>
          <a:p>
            <a:pPr marL="463550" indent="-285750" algn="just"/>
            <a:r>
              <a:rPr lang="hu-HU" sz="1800" dirty="0" smtClean="0">
                <a:latin typeface="Arial" panose="020B0604020202020204" pitchFamily="34" charset="0"/>
                <a:cs typeface="Arial" panose="020B0604020202020204" pitchFamily="34" charset="0"/>
              </a:rPr>
              <a:t>képzés </a:t>
            </a:r>
            <a:r>
              <a:rPr lang="hu-HU" sz="1800" dirty="0">
                <a:latin typeface="Arial" panose="020B0604020202020204" pitchFamily="34" charset="0"/>
                <a:cs typeface="Arial" panose="020B0604020202020204" pitchFamily="34" charset="0"/>
              </a:rPr>
              <a:t>megszervezésének és </a:t>
            </a:r>
            <a:r>
              <a:rPr lang="hu-HU" sz="1800" b="1" dirty="0">
                <a:latin typeface="Arial" panose="020B0604020202020204" pitchFamily="34" charset="0"/>
                <a:cs typeface="Arial" panose="020B0604020202020204" pitchFamily="34" charset="0"/>
              </a:rPr>
              <a:t>lebonyolításának</a:t>
            </a:r>
            <a:r>
              <a:rPr lang="hu-HU" sz="1800" dirty="0">
                <a:latin typeface="Arial" panose="020B0604020202020204" pitchFamily="34" charset="0"/>
                <a:cs typeface="Arial" panose="020B0604020202020204" pitchFamily="34" charset="0"/>
              </a:rPr>
              <a:t> költsége; </a:t>
            </a:r>
            <a:endParaRPr lang="hu-HU" sz="1800" dirty="0" smtClean="0">
              <a:latin typeface="Arial" panose="020B0604020202020204" pitchFamily="34" charset="0"/>
              <a:cs typeface="Arial" panose="020B0604020202020204" pitchFamily="34" charset="0"/>
            </a:endParaRPr>
          </a:p>
          <a:p>
            <a:pPr marL="463550" indent="-285750" algn="just"/>
            <a:r>
              <a:rPr lang="hu-HU" sz="1800" dirty="0" smtClean="0">
                <a:latin typeface="Arial" panose="020B0604020202020204" pitchFamily="34" charset="0"/>
                <a:cs typeface="Arial" panose="020B0604020202020204" pitchFamily="34" charset="0"/>
              </a:rPr>
              <a:t>a </a:t>
            </a:r>
            <a:r>
              <a:rPr lang="hu-HU" sz="1800" dirty="0">
                <a:latin typeface="Arial" panose="020B0604020202020204" pitchFamily="34" charset="0"/>
                <a:cs typeface="Arial" panose="020B0604020202020204" pitchFamily="34" charset="0"/>
              </a:rPr>
              <a:t>résztvevők (célcsoport) alkalmassági vizsgálatának költsége; </a:t>
            </a:r>
            <a:endParaRPr lang="hu-HU" sz="1800" dirty="0" smtClean="0">
              <a:latin typeface="Arial" panose="020B0604020202020204" pitchFamily="34" charset="0"/>
              <a:cs typeface="Arial" panose="020B0604020202020204" pitchFamily="34" charset="0"/>
            </a:endParaRPr>
          </a:p>
          <a:p>
            <a:pPr marL="463550" indent="-285750" algn="just"/>
            <a:r>
              <a:rPr lang="hu-HU" sz="1800" dirty="0" smtClean="0">
                <a:latin typeface="Arial" panose="020B0604020202020204" pitchFamily="34" charset="0"/>
                <a:cs typeface="Arial" panose="020B0604020202020204" pitchFamily="34" charset="0"/>
              </a:rPr>
              <a:t>képzés </a:t>
            </a:r>
            <a:r>
              <a:rPr lang="hu-HU" sz="1800" dirty="0">
                <a:latin typeface="Arial" panose="020B0604020202020204" pitchFamily="34" charset="0"/>
                <a:cs typeface="Arial" panose="020B0604020202020204" pitchFamily="34" charset="0"/>
              </a:rPr>
              <a:t>céljára használt helyiségek, illetve eszközök </a:t>
            </a:r>
            <a:r>
              <a:rPr lang="hu-HU" sz="1800" b="1" dirty="0">
                <a:latin typeface="Arial" panose="020B0604020202020204" pitchFamily="34" charset="0"/>
                <a:cs typeface="Arial" panose="020B0604020202020204" pitchFamily="34" charset="0"/>
              </a:rPr>
              <a:t>bérleti</a:t>
            </a:r>
            <a:r>
              <a:rPr lang="hu-HU" sz="1800" dirty="0">
                <a:latin typeface="Arial" panose="020B0604020202020204" pitchFamily="34" charset="0"/>
                <a:cs typeface="Arial" panose="020B0604020202020204" pitchFamily="34" charset="0"/>
              </a:rPr>
              <a:t> díja; </a:t>
            </a:r>
            <a:endParaRPr lang="hu-HU" sz="1800" dirty="0" smtClean="0">
              <a:latin typeface="Arial" panose="020B0604020202020204" pitchFamily="34" charset="0"/>
              <a:cs typeface="Arial" panose="020B0604020202020204" pitchFamily="34" charset="0"/>
            </a:endParaRPr>
          </a:p>
          <a:p>
            <a:pPr marL="463550" indent="-285750" algn="just"/>
            <a:r>
              <a:rPr lang="hu-HU" sz="1800" dirty="0" smtClean="0">
                <a:latin typeface="Arial" panose="020B0604020202020204" pitchFamily="34" charset="0"/>
                <a:cs typeface="Arial" panose="020B0604020202020204" pitchFamily="34" charset="0"/>
              </a:rPr>
              <a:t>tananyag </a:t>
            </a:r>
            <a:r>
              <a:rPr lang="hu-HU" sz="1800" dirty="0">
                <a:latin typeface="Arial" panose="020B0604020202020204" pitchFamily="34" charset="0"/>
                <a:cs typeface="Arial" panose="020B0604020202020204" pitchFamily="34" charset="0"/>
              </a:rPr>
              <a:t>beszerzésének költsége; </a:t>
            </a:r>
            <a:endParaRPr lang="hu-HU" sz="1800" dirty="0" smtClean="0">
              <a:latin typeface="Arial" panose="020B0604020202020204" pitchFamily="34" charset="0"/>
              <a:cs typeface="Arial" panose="020B0604020202020204" pitchFamily="34" charset="0"/>
            </a:endParaRPr>
          </a:p>
          <a:p>
            <a:pPr marL="463550" indent="-285750" algn="just"/>
            <a:r>
              <a:rPr lang="hu-HU" sz="1800" dirty="0" smtClean="0">
                <a:latin typeface="Arial" panose="020B0604020202020204" pitchFamily="34" charset="0"/>
                <a:cs typeface="Arial" panose="020B0604020202020204" pitchFamily="34" charset="0"/>
              </a:rPr>
              <a:t>vizsgadíj</a:t>
            </a:r>
            <a:r>
              <a:rPr lang="hu-HU" sz="1800" dirty="0">
                <a:latin typeface="Arial" panose="020B0604020202020204" pitchFamily="34" charset="0"/>
                <a:cs typeface="Arial" panose="020B0604020202020204" pitchFamily="34" charset="0"/>
              </a:rPr>
              <a:t>, bizonyítvány kiállításának díja. </a:t>
            </a:r>
            <a:endParaRPr lang="hu-HU" sz="1800" dirty="0" smtClean="0">
              <a:latin typeface="Arial" pitchFamily="34" charset="0"/>
              <a:cs typeface="Arial" pitchFamily="34" charset="0"/>
            </a:endParaRPr>
          </a:p>
          <a:p>
            <a:pPr marL="177800" lvl="0" indent="0" algn="just">
              <a:buNone/>
            </a:pPr>
            <a:endParaRPr lang="hu-HU" sz="1000" dirty="0">
              <a:latin typeface="Arial" pitchFamily="34" charset="0"/>
              <a:cs typeface="Arial" pitchFamily="34" charset="0"/>
            </a:endParaRPr>
          </a:p>
          <a:p>
            <a:pPr marL="463550" indent="-285750" algn="just"/>
            <a:r>
              <a:rPr lang="hu-HU" sz="1800" dirty="0" smtClean="0">
                <a:latin typeface="Arial" pitchFamily="34" charset="0"/>
                <a:cs typeface="Arial" pitchFamily="34" charset="0"/>
              </a:rPr>
              <a:t>A </a:t>
            </a:r>
            <a:r>
              <a:rPr lang="hu-HU" sz="1800" dirty="0">
                <a:latin typeface="Arial" pitchFamily="34" charset="0"/>
                <a:cs typeface="Arial" pitchFamily="34" charset="0"/>
              </a:rPr>
              <a:t>képzésekre elszámolható összeg a vonatkozó jogszabályi előírások alapján kiadott miniszteri közleményben meghatározott </a:t>
            </a:r>
            <a:r>
              <a:rPr lang="hu-HU" sz="1800" i="1" dirty="0">
                <a:latin typeface="Arial" pitchFamily="34" charset="0"/>
                <a:cs typeface="Arial" pitchFamily="34" charset="0"/>
              </a:rPr>
              <a:t>normatívát nem haladhatja meg</a:t>
            </a:r>
            <a:r>
              <a:rPr lang="hu-HU" sz="1800" dirty="0">
                <a:latin typeface="Arial" pitchFamily="34" charset="0"/>
                <a:cs typeface="Arial" pitchFamily="34" charset="0"/>
              </a:rPr>
              <a:t>. </a:t>
            </a:r>
            <a:endParaRPr lang="hu-HU" sz="1800" dirty="0" smtClean="0">
              <a:latin typeface="Arial" pitchFamily="34" charset="0"/>
              <a:cs typeface="Arial" pitchFamily="34" charset="0"/>
            </a:endParaRPr>
          </a:p>
          <a:p>
            <a:pPr marL="463550" indent="-285750" algn="just"/>
            <a:endParaRPr lang="hu-HU" sz="1800" dirty="0" smtClean="0">
              <a:latin typeface="Arial" pitchFamily="34" charset="0"/>
              <a:cs typeface="Arial" pitchFamily="34" charset="0"/>
            </a:endParaRPr>
          </a:p>
          <a:p>
            <a:pPr marL="463550" indent="-285750" algn="just"/>
            <a:r>
              <a:rPr lang="hu-HU" sz="1800" b="1" dirty="0">
                <a:latin typeface="Arial" pitchFamily="34" charset="0"/>
                <a:cs typeface="Arial" pitchFamily="34" charset="0"/>
              </a:rPr>
              <a:t>A képzés költsége abban az esetben számolható el, ha sikeres, befejezett, azaz a képzésen résztvevő tanúsítványt vagy bizonyítványt szerez.</a:t>
            </a:r>
          </a:p>
          <a:p>
            <a:pPr marL="177800" lvl="0" indent="0" algn="just">
              <a:buNone/>
            </a:pPr>
            <a:endParaRPr lang="hu-HU" sz="1800" dirty="0">
              <a:latin typeface="Arial" pitchFamily="34" charset="0"/>
              <a:cs typeface="Arial" pitchFamily="34" charset="0"/>
            </a:endParaRPr>
          </a:p>
          <a:p>
            <a:pPr marL="531813" lvl="0" indent="-354013" algn="just"/>
            <a:endParaRPr lang="hu-HU" sz="1800" dirty="0">
              <a:latin typeface="Arial" pitchFamily="34" charset="0"/>
              <a:cs typeface="Arial" pitchFamily="34" charset="0"/>
            </a:endParaRPr>
          </a:p>
        </p:txBody>
      </p:sp>
      <p:sp>
        <p:nvSpPr>
          <p:cNvPr id="5" name="Téglalap 4"/>
          <p:cNvSpPr/>
          <p:nvPr/>
        </p:nvSpPr>
        <p:spPr>
          <a:xfrm>
            <a:off x="971600" y="139279"/>
            <a:ext cx="7272808" cy="769441"/>
          </a:xfrm>
          <a:prstGeom prst="rect">
            <a:avLst/>
          </a:prstGeom>
        </p:spPr>
        <p:txBody>
          <a:bodyPr wrap="square">
            <a:spAutoFit/>
          </a:bodyPr>
          <a:lstStyle/>
          <a:p>
            <a:pPr algn="ctr"/>
            <a:r>
              <a:rPr lang="hu-HU" sz="4400" dirty="0" smtClean="0">
                <a:solidFill>
                  <a:prstClr val="white"/>
                </a:solidFill>
                <a:latin typeface="Arial" panose="020B0604020202020204" pitchFamily="34" charset="0"/>
                <a:cs typeface="Arial" panose="020B0604020202020204" pitchFamily="34" charset="0"/>
              </a:rPr>
              <a:t>Képzés - 2</a:t>
            </a:r>
            <a:endParaRPr lang="hu-HU" sz="4400" dirty="0">
              <a:solidFill>
                <a:prstClr val="white"/>
              </a:solidFill>
              <a:latin typeface="Arial" panose="020B0604020202020204" pitchFamily="34" charset="0"/>
              <a:cs typeface="Arial" panose="020B0604020202020204" pitchFamily="34" charset="0"/>
            </a:endParaRPr>
          </a:p>
        </p:txBody>
      </p:sp>
      <p:sp>
        <p:nvSpPr>
          <p:cNvPr id="6" name="Téglalap 5"/>
          <p:cNvSpPr/>
          <p:nvPr/>
        </p:nvSpPr>
        <p:spPr>
          <a:xfrm>
            <a:off x="216237" y="131015"/>
            <a:ext cx="593432"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a:ln w="50800"/>
                <a:solidFill>
                  <a:prstClr val="white">
                    <a:shade val="50000"/>
                  </a:prstClr>
                </a:solidFill>
              </a:rPr>
              <a:t>V</a:t>
            </a:r>
          </a:p>
        </p:txBody>
      </p:sp>
    </p:spTree>
    <p:extLst>
      <p:ext uri="{BB962C8B-B14F-4D97-AF65-F5344CB8AC3E}">
        <p14:creationId xmlns:p14="http://schemas.microsoft.com/office/powerpoint/2010/main" val="40885899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églalap 3"/>
          <p:cNvSpPr/>
          <p:nvPr/>
        </p:nvSpPr>
        <p:spPr>
          <a:xfrm>
            <a:off x="2771800" y="332656"/>
            <a:ext cx="3599127" cy="523220"/>
          </a:xfrm>
          <a:prstGeom prst="rect">
            <a:avLst/>
          </a:prstGeom>
        </p:spPr>
        <p:txBody>
          <a:bodyPr anchor="ctr">
            <a:noAutofit/>
          </a:bodyPr>
          <a:lstStyle/>
          <a:p>
            <a:pPr algn="ctr"/>
            <a:endParaRPr lang="hu-HU" sz="3200" dirty="0">
              <a:solidFill>
                <a:srgbClr val="FFFFFF"/>
              </a:solidFill>
              <a:latin typeface="Arial" panose="020B0604020202020204" pitchFamily="34" charset="0"/>
              <a:cs typeface="Arial" pitchFamily="34" charset="0"/>
            </a:endParaRPr>
          </a:p>
        </p:txBody>
      </p:sp>
      <p:sp>
        <p:nvSpPr>
          <p:cNvPr id="2" name="Tartalom helye 1"/>
          <p:cNvSpPr>
            <a:spLocks noGrp="1"/>
          </p:cNvSpPr>
          <p:nvPr>
            <p:ph idx="1"/>
          </p:nvPr>
        </p:nvSpPr>
        <p:spPr>
          <a:xfrm>
            <a:off x="493204" y="1340768"/>
            <a:ext cx="8229600" cy="5040560"/>
          </a:xfrm>
        </p:spPr>
        <p:txBody>
          <a:bodyPr>
            <a:normAutofit/>
          </a:bodyPr>
          <a:lstStyle/>
          <a:p>
            <a:pPr marL="536575" lvl="0" indent="-358775" algn="just">
              <a:buNone/>
            </a:pPr>
            <a:r>
              <a:rPr lang="hu-HU" sz="2000" b="1" dirty="0" smtClean="0">
                <a:latin typeface="Arial" panose="020B0604020202020204" pitchFamily="34" charset="0"/>
                <a:cs typeface="Arial" panose="020B0604020202020204" pitchFamily="34" charset="0"/>
              </a:rPr>
              <a:t>Szakmai </a:t>
            </a:r>
            <a:r>
              <a:rPr lang="hu-HU" sz="2000" b="1" dirty="0">
                <a:latin typeface="Arial" panose="020B0604020202020204" pitchFamily="34" charset="0"/>
                <a:cs typeface="Arial" panose="020B0604020202020204" pitchFamily="34" charset="0"/>
              </a:rPr>
              <a:t>működés </a:t>
            </a:r>
            <a:r>
              <a:rPr lang="hu-HU" sz="2000" b="1" dirty="0" smtClean="0">
                <a:latin typeface="Arial" panose="020B0604020202020204" pitchFamily="34" charset="0"/>
                <a:cs typeface="Arial" panose="020B0604020202020204" pitchFamily="34" charset="0"/>
              </a:rPr>
              <a:t>fejlesztése</a:t>
            </a:r>
          </a:p>
          <a:p>
            <a:pPr marL="536575" lvl="0" indent="-358775" algn="just">
              <a:buNone/>
            </a:pPr>
            <a:endParaRPr lang="hu-HU" sz="2000" b="1" dirty="0" smtClean="0">
              <a:latin typeface="Arial" panose="020B0604020202020204" pitchFamily="34" charset="0"/>
              <a:cs typeface="Arial" panose="020B0604020202020204" pitchFamily="34" charset="0"/>
            </a:endParaRPr>
          </a:p>
          <a:p>
            <a:pPr marL="536575" lvl="0" indent="-358775" algn="just"/>
            <a:r>
              <a:rPr lang="hu-HU" sz="2000" b="1" dirty="0" smtClean="0">
                <a:latin typeface="Arial" panose="020B0604020202020204" pitchFamily="34" charset="0"/>
                <a:cs typeface="Arial" panose="020B0604020202020204" pitchFamily="34" charset="0"/>
              </a:rPr>
              <a:t>szakmai </a:t>
            </a:r>
            <a:r>
              <a:rPr lang="hu-HU" sz="2000" b="1" dirty="0">
                <a:latin typeface="Arial" panose="020B0604020202020204" pitchFamily="34" charset="0"/>
                <a:cs typeface="Arial" panose="020B0604020202020204" pitchFamily="34" charset="0"/>
              </a:rPr>
              <a:t>megvalósító </a:t>
            </a:r>
            <a:r>
              <a:rPr lang="hu-HU" sz="2000" dirty="0">
                <a:latin typeface="Arial" panose="020B0604020202020204" pitchFamily="34" charset="0"/>
                <a:cs typeface="Arial" panose="020B0604020202020204" pitchFamily="34" charset="0"/>
              </a:rPr>
              <a:t>foglalkoztatása munkaviszony keretében</a:t>
            </a:r>
            <a:r>
              <a:rPr lang="hu-HU" sz="2000" dirty="0" smtClean="0">
                <a:latin typeface="Arial" panose="020B0604020202020204" pitchFamily="34" charset="0"/>
                <a:cs typeface="Arial" panose="020B0604020202020204" pitchFamily="34" charset="0"/>
              </a:rPr>
              <a:t>,</a:t>
            </a:r>
          </a:p>
          <a:p>
            <a:pPr marL="177800" lvl="0" indent="0" algn="ctr">
              <a:buNone/>
            </a:pPr>
            <a:endParaRPr lang="hu-HU" sz="2000" dirty="0" smtClean="0">
              <a:latin typeface="Arial" panose="020B0604020202020204" pitchFamily="34" charset="0"/>
              <a:cs typeface="Arial" panose="020B0604020202020204" pitchFamily="34" charset="0"/>
            </a:endParaRPr>
          </a:p>
          <a:p>
            <a:pPr marL="177800" lvl="0" indent="0" algn="ctr">
              <a:buNone/>
            </a:pPr>
            <a:r>
              <a:rPr lang="hu-HU" sz="2000" dirty="0" smtClean="0">
                <a:latin typeface="Arial" panose="020B0604020202020204" pitchFamily="34" charset="0"/>
                <a:cs typeface="Arial" panose="020B0604020202020204" pitchFamily="34" charset="0"/>
              </a:rPr>
              <a:t>CÉL lehet:</a:t>
            </a:r>
          </a:p>
          <a:p>
            <a:pPr marL="536575" lvl="0" indent="-358775" algn="just"/>
            <a:r>
              <a:rPr lang="hu-HU" sz="2000" b="1" dirty="0" smtClean="0">
                <a:latin typeface="Arial" panose="020B0604020202020204" pitchFamily="34" charset="0"/>
                <a:cs typeface="Arial" panose="020B0604020202020204" pitchFamily="34" charset="0"/>
              </a:rPr>
              <a:t>társadalmi </a:t>
            </a:r>
            <a:r>
              <a:rPr lang="hu-HU" sz="2000" b="1" dirty="0">
                <a:latin typeface="Arial" panose="020B0604020202020204" pitchFamily="34" charset="0"/>
                <a:cs typeface="Arial" panose="020B0604020202020204" pitchFamily="34" charset="0"/>
              </a:rPr>
              <a:t>vállalkozási modell </a:t>
            </a:r>
            <a:r>
              <a:rPr lang="hu-HU" sz="2000" dirty="0">
                <a:latin typeface="Arial" panose="020B0604020202020204" pitchFamily="34" charset="0"/>
                <a:cs typeface="Arial" panose="020B0604020202020204" pitchFamily="34" charset="0"/>
              </a:rPr>
              <a:t>más társadalmi vállalkozásnak történő átadásához szükséges fejlesztő, standardizáló tevékenységek</a:t>
            </a:r>
            <a:r>
              <a:rPr lang="hu-HU" sz="2000" dirty="0" smtClean="0">
                <a:latin typeface="Arial" panose="020B0604020202020204" pitchFamily="34" charset="0"/>
                <a:cs typeface="Arial" panose="020B0604020202020204" pitchFamily="34" charset="0"/>
              </a:rPr>
              <a:t>,</a:t>
            </a:r>
          </a:p>
          <a:p>
            <a:pPr marL="536575" lvl="0" indent="-358775" algn="just"/>
            <a:r>
              <a:rPr lang="hu-HU" sz="2000" dirty="0" smtClean="0">
                <a:latin typeface="Arial" panose="020B0604020202020204" pitchFamily="34" charset="0"/>
                <a:cs typeface="Arial" panose="020B0604020202020204" pitchFamily="34" charset="0"/>
              </a:rPr>
              <a:t>társadalmi </a:t>
            </a:r>
            <a:r>
              <a:rPr lang="hu-HU" sz="2000" dirty="0">
                <a:latin typeface="Arial" panose="020B0604020202020204" pitchFamily="34" charset="0"/>
                <a:cs typeface="Arial" panose="020B0604020202020204" pitchFamily="34" charset="0"/>
              </a:rPr>
              <a:t>vállalkozási modell adaptálása, kialakítása, bevezetése</a:t>
            </a:r>
            <a:r>
              <a:rPr lang="hu-HU" sz="2000" dirty="0" smtClean="0">
                <a:latin typeface="Arial" panose="020B0604020202020204" pitchFamily="34" charset="0"/>
                <a:cs typeface="Arial" panose="020B0604020202020204" pitchFamily="34" charset="0"/>
              </a:rPr>
              <a:t>,</a:t>
            </a:r>
          </a:p>
          <a:p>
            <a:pPr marL="536575" lvl="0" indent="-358775" algn="just"/>
            <a:r>
              <a:rPr lang="hu-HU" sz="2000" dirty="0" smtClean="0">
                <a:latin typeface="Arial" panose="020B0604020202020204" pitchFamily="34" charset="0"/>
                <a:cs typeface="Arial" panose="020B0604020202020204" pitchFamily="34" charset="0"/>
              </a:rPr>
              <a:t>tevékenység </a:t>
            </a:r>
            <a:r>
              <a:rPr lang="hu-HU" sz="2000" dirty="0">
                <a:latin typeface="Arial" panose="020B0604020202020204" pitchFamily="34" charset="0"/>
                <a:cs typeface="Arial" panose="020B0604020202020204" pitchFamily="34" charset="0"/>
              </a:rPr>
              <a:t>ellátáshoz szükséges minőség-, környezet- és egyéb </a:t>
            </a:r>
            <a:r>
              <a:rPr lang="hu-HU" sz="2000" b="1" dirty="0">
                <a:latin typeface="Arial" panose="020B0604020202020204" pitchFamily="34" charset="0"/>
                <a:cs typeface="Arial" panose="020B0604020202020204" pitchFamily="34" charset="0"/>
              </a:rPr>
              <a:t>irányítási, vezetési rendszerek, szabványok bevezetése és tanúsíttatása</a:t>
            </a:r>
            <a:r>
              <a:rPr lang="hu-HU" sz="2000" dirty="0">
                <a:latin typeface="Arial" panose="020B0604020202020204" pitchFamily="34" charset="0"/>
                <a:cs typeface="Arial" panose="020B0604020202020204" pitchFamily="34" charset="0"/>
              </a:rPr>
              <a:t>:</a:t>
            </a:r>
          </a:p>
          <a:p>
            <a:pPr marL="536575" indent="-358775">
              <a:buNone/>
            </a:pPr>
            <a:endParaRPr lang="hu-HU" sz="1900" dirty="0">
              <a:latin typeface="Arial" panose="020B0604020202020204" pitchFamily="34" charset="0"/>
              <a:cs typeface="Arial" panose="020B0604020202020204" pitchFamily="34" charset="0"/>
            </a:endParaRPr>
          </a:p>
          <a:p>
            <a:pPr marL="536575" lvl="0" indent="-358775">
              <a:buNone/>
            </a:pPr>
            <a:endParaRPr lang="hu-HU" sz="5500" dirty="0">
              <a:latin typeface="Arial" pitchFamily="34" charset="0"/>
              <a:cs typeface="Arial" pitchFamily="34" charset="0"/>
            </a:endParaRPr>
          </a:p>
          <a:p>
            <a:pPr marL="536575" indent="-358775">
              <a:buNone/>
            </a:pPr>
            <a:endParaRPr lang="hu-HU" sz="1800" dirty="0" smtClean="0">
              <a:latin typeface="Arial" pitchFamily="34" charset="0"/>
              <a:cs typeface="Arial" pitchFamily="34" charset="0"/>
            </a:endParaRPr>
          </a:p>
          <a:p>
            <a:pPr marL="536575" indent="-358775">
              <a:buNone/>
            </a:pPr>
            <a:endParaRPr lang="hu-HU" sz="1800" dirty="0">
              <a:latin typeface="Arial" pitchFamily="34" charset="0"/>
              <a:cs typeface="Arial" pitchFamily="34" charset="0"/>
            </a:endParaRPr>
          </a:p>
        </p:txBody>
      </p:sp>
      <p:sp>
        <p:nvSpPr>
          <p:cNvPr id="5" name="Téglalap 4"/>
          <p:cNvSpPr/>
          <p:nvPr/>
        </p:nvSpPr>
        <p:spPr>
          <a:xfrm>
            <a:off x="971600" y="262389"/>
            <a:ext cx="7272808" cy="646331"/>
          </a:xfrm>
          <a:prstGeom prst="rect">
            <a:avLst/>
          </a:prstGeom>
        </p:spPr>
        <p:txBody>
          <a:bodyPr wrap="square">
            <a:spAutoFit/>
          </a:bodyPr>
          <a:lstStyle/>
          <a:p>
            <a:pPr algn="ctr"/>
            <a:r>
              <a:rPr lang="hu-HU" sz="3600" dirty="0">
                <a:solidFill>
                  <a:prstClr val="white"/>
                </a:solidFill>
                <a:latin typeface="Arial" panose="020B0604020202020204" pitchFamily="34" charset="0"/>
                <a:cs typeface="Arial" panose="020B0604020202020204" pitchFamily="34" charset="0"/>
              </a:rPr>
              <a:t>Szakmai működés </a:t>
            </a:r>
            <a:r>
              <a:rPr lang="hu-HU" sz="3600" dirty="0" smtClean="0">
                <a:solidFill>
                  <a:prstClr val="white"/>
                </a:solidFill>
                <a:latin typeface="Arial" panose="020B0604020202020204" pitchFamily="34" charset="0"/>
                <a:cs typeface="Arial" panose="020B0604020202020204" pitchFamily="34" charset="0"/>
              </a:rPr>
              <a:t>fejlesztése - 1</a:t>
            </a:r>
            <a:endParaRPr lang="hu-HU" sz="3600" dirty="0">
              <a:solidFill>
                <a:prstClr val="white"/>
              </a:solidFill>
              <a:latin typeface="Arial" panose="020B0604020202020204" pitchFamily="34" charset="0"/>
              <a:cs typeface="Arial" panose="020B0604020202020204" pitchFamily="34" charset="0"/>
            </a:endParaRPr>
          </a:p>
        </p:txBody>
      </p:sp>
      <p:sp>
        <p:nvSpPr>
          <p:cNvPr id="6" name="Téglalap 5"/>
          <p:cNvSpPr/>
          <p:nvPr/>
        </p:nvSpPr>
        <p:spPr>
          <a:xfrm>
            <a:off x="216237" y="131015"/>
            <a:ext cx="593432"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a:ln w="50800"/>
                <a:solidFill>
                  <a:prstClr val="white">
                    <a:shade val="50000"/>
                  </a:prstClr>
                </a:solidFill>
              </a:rPr>
              <a:t>V</a:t>
            </a:r>
          </a:p>
        </p:txBody>
      </p:sp>
    </p:spTree>
    <p:extLst>
      <p:ext uri="{BB962C8B-B14F-4D97-AF65-F5344CB8AC3E}">
        <p14:creationId xmlns:p14="http://schemas.microsoft.com/office/powerpoint/2010/main" val="84490223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églalap 3"/>
          <p:cNvSpPr/>
          <p:nvPr/>
        </p:nvSpPr>
        <p:spPr>
          <a:xfrm>
            <a:off x="2771800" y="332656"/>
            <a:ext cx="3599127" cy="523220"/>
          </a:xfrm>
          <a:prstGeom prst="rect">
            <a:avLst/>
          </a:prstGeom>
        </p:spPr>
        <p:txBody>
          <a:bodyPr anchor="ctr">
            <a:noAutofit/>
          </a:bodyPr>
          <a:lstStyle/>
          <a:p>
            <a:pPr algn="ctr"/>
            <a:endParaRPr lang="hu-HU" sz="3200" dirty="0">
              <a:solidFill>
                <a:srgbClr val="FFFFFF"/>
              </a:solidFill>
              <a:latin typeface="Arial" panose="020B0604020202020204" pitchFamily="34" charset="0"/>
              <a:cs typeface="Arial" pitchFamily="34" charset="0"/>
            </a:endParaRPr>
          </a:p>
        </p:txBody>
      </p:sp>
      <p:sp>
        <p:nvSpPr>
          <p:cNvPr id="2" name="Tartalom helye 1"/>
          <p:cNvSpPr>
            <a:spLocks noGrp="1"/>
          </p:cNvSpPr>
          <p:nvPr>
            <p:ph idx="1"/>
          </p:nvPr>
        </p:nvSpPr>
        <p:spPr>
          <a:xfrm>
            <a:off x="456563" y="1268760"/>
            <a:ext cx="8229600" cy="4785395"/>
          </a:xfrm>
        </p:spPr>
        <p:txBody>
          <a:bodyPr>
            <a:normAutofit/>
          </a:bodyPr>
          <a:lstStyle/>
          <a:p>
            <a:pPr marL="177800" lvl="0" indent="0" algn="just">
              <a:buNone/>
            </a:pPr>
            <a:endParaRPr lang="hu-HU" sz="2000" dirty="0">
              <a:latin typeface="Arial" panose="020B0604020202020204" pitchFamily="34" charset="0"/>
              <a:cs typeface="Arial" panose="020B0604020202020204" pitchFamily="34" charset="0"/>
            </a:endParaRPr>
          </a:p>
          <a:p>
            <a:pPr marL="177800" lvl="0" indent="0" algn="just">
              <a:buNone/>
            </a:pPr>
            <a:endParaRPr lang="hu-HU" sz="2000" dirty="0" smtClean="0">
              <a:latin typeface="Arial" panose="020B0604020202020204" pitchFamily="34" charset="0"/>
              <a:cs typeface="Arial" panose="020B0604020202020204" pitchFamily="34" charset="0"/>
            </a:endParaRPr>
          </a:p>
          <a:p>
            <a:pPr marL="177800" lvl="0" indent="0" algn="just">
              <a:buNone/>
            </a:pPr>
            <a:r>
              <a:rPr lang="hu-HU" sz="2000" dirty="0" smtClean="0">
                <a:latin typeface="Arial" panose="020B0604020202020204" pitchFamily="34" charset="0"/>
                <a:cs typeface="Arial" panose="020B0604020202020204" pitchFamily="34" charset="0"/>
              </a:rPr>
              <a:t>Minőség-</a:t>
            </a:r>
            <a:r>
              <a:rPr lang="hu-HU" sz="2000" dirty="0">
                <a:latin typeface="Arial" panose="020B0604020202020204" pitchFamily="34" charset="0"/>
                <a:cs typeface="Arial" panose="020B0604020202020204" pitchFamily="34" charset="0"/>
              </a:rPr>
              <a:t>, környezet- és egyéb irányítási, vezetési rendszerek, szabványok bevezetése és </a:t>
            </a:r>
            <a:r>
              <a:rPr lang="hu-HU" sz="2000" dirty="0" smtClean="0">
                <a:latin typeface="Arial" panose="020B0604020202020204" pitchFamily="34" charset="0"/>
                <a:cs typeface="Arial" panose="020B0604020202020204" pitchFamily="34" charset="0"/>
              </a:rPr>
              <a:t>tanúsíttatása kapcsán az </a:t>
            </a:r>
            <a:r>
              <a:rPr lang="hu-HU" sz="2000" b="1" dirty="0" smtClean="0">
                <a:latin typeface="Arial" panose="020B0604020202020204" pitchFamily="34" charset="0"/>
                <a:cs typeface="Arial" panose="020B0604020202020204" pitchFamily="34" charset="0"/>
              </a:rPr>
              <a:t>ELVÁRÁSOK</a:t>
            </a:r>
            <a:r>
              <a:rPr lang="hu-HU" sz="2000" dirty="0" smtClean="0">
                <a:latin typeface="Arial" panose="020B0604020202020204" pitchFamily="34" charset="0"/>
                <a:cs typeface="Arial" panose="020B0604020202020204" pitchFamily="34" charset="0"/>
              </a:rPr>
              <a:t>:</a:t>
            </a:r>
          </a:p>
          <a:p>
            <a:pPr marL="177800" lvl="0" indent="0" algn="just">
              <a:buNone/>
            </a:pPr>
            <a:endParaRPr lang="hu-HU" sz="2000" dirty="0" smtClean="0">
              <a:latin typeface="Arial" panose="020B0604020202020204" pitchFamily="34" charset="0"/>
              <a:cs typeface="Arial" panose="020B0604020202020204" pitchFamily="34" charset="0"/>
            </a:endParaRPr>
          </a:p>
          <a:p>
            <a:pPr marL="536575" lvl="0" indent="-358775" algn="just"/>
            <a:r>
              <a:rPr lang="hu-HU" sz="2000" dirty="0" smtClean="0">
                <a:latin typeface="Arial" panose="020B0604020202020204" pitchFamily="34" charset="0"/>
                <a:cs typeface="Arial" panose="020B0604020202020204" pitchFamily="34" charset="0"/>
              </a:rPr>
              <a:t>nemzetközileg </a:t>
            </a:r>
            <a:r>
              <a:rPr lang="hu-HU" sz="2000" dirty="0">
                <a:latin typeface="Arial" panose="020B0604020202020204" pitchFamily="34" charset="0"/>
                <a:cs typeface="Arial" panose="020B0604020202020204" pitchFamily="34" charset="0"/>
              </a:rPr>
              <a:t>elismert </a:t>
            </a:r>
            <a:r>
              <a:rPr lang="hu-HU" sz="2000" dirty="0" smtClean="0">
                <a:latin typeface="Arial" panose="020B0604020202020204" pitchFamily="34" charset="0"/>
                <a:cs typeface="Arial" panose="020B0604020202020204" pitchFamily="34" charset="0"/>
              </a:rPr>
              <a:t>tanúsíttatás;</a:t>
            </a:r>
          </a:p>
          <a:p>
            <a:pPr marL="536575" lvl="0" indent="-358775" algn="just"/>
            <a:endParaRPr lang="hu-HU" sz="2000" dirty="0" smtClean="0">
              <a:latin typeface="Arial" panose="020B0604020202020204" pitchFamily="34" charset="0"/>
              <a:cs typeface="Arial" panose="020B0604020202020204" pitchFamily="34" charset="0"/>
            </a:endParaRPr>
          </a:p>
          <a:p>
            <a:pPr marL="536575" lvl="0" indent="-358775" algn="just"/>
            <a:r>
              <a:rPr lang="hu-HU" sz="2000" dirty="0" smtClean="0">
                <a:latin typeface="Arial" panose="020B0604020202020204" pitchFamily="34" charset="0"/>
                <a:cs typeface="Arial" panose="020B0604020202020204" pitchFamily="34" charset="0"/>
              </a:rPr>
              <a:t>a </a:t>
            </a:r>
            <a:r>
              <a:rPr lang="hu-HU" sz="2000" dirty="0">
                <a:latin typeface="Arial" panose="020B0604020202020204" pitchFamily="34" charset="0"/>
                <a:cs typeface="Arial" panose="020B0604020202020204" pitchFamily="34" charset="0"/>
              </a:rPr>
              <a:t>felkészítés költsége önmagában nem, azonban tanúsíttatás költsége </a:t>
            </a:r>
            <a:r>
              <a:rPr lang="hu-HU" sz="2000" dirty="0" smtClean="0">
                <a:latin typeface="Arial" panose="020B0604020202020204" pitchFamily="34" charset="0"/>
                <a:cs typeface="Arial" panose="020B0604020202020204" pitchFamily="34" charset="0"/>
              </a:rPr>
              <a:t>(audit) önmagában </a:t>
            </a:r>
            <a:r>
              <a:rPr lang="hu-HU" sz="2000" dirty="0">
                <a:latin typeface="Arial" panose="020B0604020202020204" pitchFamily="34" charset="0"/>
                <a:cs typeface="Arial" panose="020B0604020202020204" pitchFamily="34" charset="0"/>
              </a:rPr>
              <a:t>is </a:t>
            </a:r>
            <a:r>
              <a:rPr lang="hu-HU" sz="2000" dirty="0" smtClean="0">
                <a:latin typeface="Arial" panose="020B0604020202020204" pitchFamily="34" charset="0"/>
                <a:cs typeface="Arial" panose="020B0604020202020204" pitchFamily="34" charset="0"/>
              </a:rPr>
              <a:t>elszámolható;</a:t>
            </a:r>
          </a:p>
          <a:p>
            <a:pPr marL="536575" lvl="0" indent="-358775" algn="just"/>
            <a:endParaRPr lang="hu-HU" sz="2000" dirty="0" smtClean="0">
              <a:latin typeface="Arial" panose="020B0604020202020204" pitchFamily="34" charset="0"/>
              <a:cs typeface="Arial" panose="020B0604020202020204" pitchFamily="34" charset="0"/>
            </a:endParaRPr>
          </a:p>
          <a:p>
            <a:pPr marL="536575" lvl="0" indent="-358775" algn="just"/>
            <a:r>
              <a:rPr lang="hu-HU" sz="2000" dirty="0">
                <a:latin typeface="Arial" panose="020B0604020202020204" pitchFamily="34" charset="0"/>
                <a:cs typeface="Arial" panose="020B0604020202020204" pitchFamily="34" charset="0"/>
              </a:rPr>
              <a:t>e</a:t>
            </a:r>
            <a:r>
              <a:rPr lang="hu-HU" sz="2000" dirty="0" smtClean="0">
                <a:latin typeface="Arial" panose="020B0604020202020204" pitchFamily="34" charset="0"/>
                <a:cs typeface="Arial" panose="020B0604020202020204" pitchFamily="34" charset="0"/>
              </a:rPr>
              <a:t>gyazon </a:t>
            </a:r>
            <a:r>
              <a:rPr lang="hu-HU" sz="2000" dirty="0">
                <a:latin typeface="Arial" panose="020B0604020202020204" pitchFamily="34" charset="0"/>
                <a:cs typeface="Arial" panose="020B0604020202020204" pitchFamily="34" charset="0"/>
              </a:rPr>
              <a:t>cég nem lehet felkészítő és tanúsító is. </a:t>
            </a:r>
          </a:p>
          <a:p>
            <a:pPr marL="536575" indent="-358775">
              <a:buNone/>
            </a:pPr>
            <a:endParaRPr lang="hu-HU" sz="1900" dirty="0">
              <a:latin typeface="Arial" panose="020B0604020202020204" pitchFamily="34" charset="0"/>
              <a:cs typeface="Arial" panose="020B0604020202020204" pitchFamily="34" charset="0"/>
            </a:endParaRPr>
          </a:p>
          <a:p>
            <a:pPr marL="536575" lvl="0" indent="-358775">
              <a:buNone/>
            </a:pPr>
            <a:endParaRPr lang="hu-HU" sz="5500" dirty="0">
              <a:latin typeface="Arial" pitchFamily="34" charset="0"/>
              <a:cs typeface="Arial" pitchFamily="34" charset="0"/>
            </a:endParaRPr>
          </a:p>
          <a:p>
            <a:pPr marL="536575" indent="-358775">
              <a:buNone/>
            </a:pPr>
            <a:endParaRPr lang="hu-HU" sz="1800" dirty="0" smtClean="0">
              <a:latin typeface="Arial" pitchFamily="34" charset="0"/>
              <a:cs typeface="Arial" pitchFamily="34" charset="0"/>
            </a:endParaRPr>
          </a:p>
          <a:p>
            <a:pPr marL="536575" indent="-358775">
              <a:buNone/>
            </a:pPr>
            <a:endParaRPr lang="hu-HU" sz="1800" dirty="0">
              <a:latin typeface="Arial" pitchFamily="34" charset="0"/>
              <a:cs typeface="Arial" pitchFamily="34" charset="0"/>
            </a:endParaRPr>
          </a:p>
        </p:txBody>
      </p:sp>
      <p:sp>
        <p:nvSpPr>
          <p:cNvPr id="5" name="Téglalap 4"/>
          <p:cNvSpPr/>
          <p:nvPr/>
        </p:nvSpPr>
        <p:spPr>
          <a:xfrm>
            <a:off x="611560" y="200834"/>
            <a:ext cx="7920880" cy="707886"/>
          </a:xfrm>
          <a:prstGeom prst="rect">
            <a:avLst/>
          </a:prstGeom>
        </p:spPr>
        <p:txBody>
          <a:bodyPr wrap="square">
            <a:spAutoFit/>
          </a:bodyPr>
          <a:lstStyle/>
          <a:p>
            <a:pPr algn="ctr"/>
            <a:r>
              <a:rPr lang="hu-HU" sz="4000" dirty="0">
                <a:solidFill>
                  <a:prstClr val="white"/>
                </a:solidFill>
                <a:latin typeface="Arial" panose="020B0604020202020204" pitchFamily="34" charset="0"/>
                <a:cs typeface="Arial" panose="020B0604020202020204" pitchFamily="34" charset="0"/>
              </a:rPr>
              <a:t>Szakmai működés </a:t>
            </a:r>
            <a:r>
              <a:rPr lang="hu-HU" sz="4000" dirty="0" smtClean="0">
                <a:solidFill>
                  <a:prstClr val="white"/>
                </a:solidFill>
                <a:latin typeface="Arial" panose="020B0604020202020204" pitchFamily="34" charset="0"/>
                <a:cs typeface="Arial" panose="020B0604020202020204" pitchFamily="34" charset="0"/>
              </a:rPr>
              <a:t>fejlesztése - 2</a:t>
            </a:r>
            <a:endParaRPr lang="hu-HU" sz="4000" dirty="0">
              <a:solidFill>
                <a:prstClr val="white"/>
              </a:solidFill>
              <a:latin typeface="Arial" panose="020B0604020202020204" pitchFamily="34" charset="0"/>
              <a:cs typeface="Arial" panose="020B0604020202020204" pitchFamily="34" charset="0"/>
            </a:endParaRPr>
          </a:p>
        </p:txBody>
      </p:sp>
      <p:sp>
        <p:nvSpPr>
          <p:cNvPr id="6" name="Téglalap 5"/>
          <p:cNvSpPr/>
          <p:nvPr/>
        </p:nvSpPr>
        <p:spPr>
          <a:xfrm>
            <a:off x="216237" y="131015"/>
            <a:ext cx="593432"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a:ln w="50800"/>
                <a:solidFill>
                  <a:prstClr val="white">
                    <a:shade val="50000"/>
                  </a:prstClr>
                </a:solidFill>
              </a:rPr>
              <a:t>V</a:t>
            </a:r>
          </a:p>
        </p:txBody>
      </p:sp>
    </p:spTree>
    <p:extLst>
      <p:ext uri="{BB962C8B-B14F-4D97-AF65-F5344CB8AC3E}">
        <p14:creationId xmlns:p14="http://schemas.microsoft.com/office/powerpoint/2010/main" val="33462071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Content Placeholder 1"/>
          <p:cNvSpPr txBox="1">
            <a:spLocks/>
          </p:cNvSpPr>
          <p:nvPr/>
        </p:nvSpPr>
        <p:spPr bwMode="auto">
          <a:xfrm>
            <a:off x="323850" y="1412776"/>
            <a:ext cx="8640763" cy="4464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2857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defRPr>
            </a:lvl9pPr>
          </a:lstStyle>
          <a:p>
            <a:pPr marL="531813" indent="-354013">
              <a:spcAft>
                <a:spcPts val="600"/>
              </a:spcAft>
            </a:pPr>
            <a:r>
              <a:rPr lang="hu-HU" b="1" u="sng" dirty="0">
                <a:solidFill>
                  <a:prstClr val="black"/>
                </a:solidFill>
                <a:cs typeface="Arial" panose="020B0604020202020204" pitchFamily="34" charset="0"/>
              </a:rPr>
              <a:t>Szakmai </a:t>
            </a:r>
            <a:r>
              <a:rPr lang="hu-HU" b="1" u="sng" dirty="0" smtClean="0">
                <a:solidFill>
                  <a:prstClr val="black"/>
                </a:solidFill>
                <a:cs typeface="Arial" panose="020B0604020202020204" pitchFamily="34" charset="0"/>
              </a:rPr>
              <a:t>megvalósító </a:t>
            </a:r>
            <a:r>
              <a:rPr lang="hu-HU" b="1" dirty="0">
                <a:solidFill>
                  <a:prstClr val="black"/>
                </a:solidFill>
                <a:cs typeface="Arial" panose="020B0604020202020204" pitchFamily="34" charset="0"/>
              </a:rPr>
              <a:t>foglalkoztatása munkaviszony keretében</a:t>
            </a:r>
            <a:endParaRPr lang="hu-HU" b="1" dirty="0" smtClean="0">
              <a:solidFill>
                <a:prstClr val="black"/>
              </a:solidFill>
              <a:cs typeface="Arial" panose="020B0604020202020204" pitchFamily="34" charset="0"/>
            </a:endParaRPr>
          </a:p>
          <a:p>
            <a:pPr marL="177800" indent="0">
              <a:spcAft>
                <a:spcPts val="600"/>
              </a:spcAft>
            </a:pPr>
            <a:r>
              <a:rPr lang="hu-HU" dirty="0" smtClean="0">
                <a:solidFill>
                  <a:prstClr val="black"/>
                </a:solidFill>
                <a:cs typeface="Arial" panose="020B0604020202020204" pitchFamily="34" charset="0"/>
              </a:rPr>
              <a:t>Tevékenységek:</a:t>
            </a:r>
          </a:p>
          <a:p>
            <a:pPr marL="463550" indent="-285750">
              <a:spcAft>
                <a:spcPts val="600"/>
              </a:spcAft>
              <a:buFont typeface="Arial" panose="020B0604020202020204" pitchFamily="34" charset="0"/>
              <a:buChar char="•"/>
            </a:pPr>
            <a:r>
              <a:rPr lang="hu-HU" dirty="0" smtClean="0">
                <a:solidFill>
                  <a:prstClr val="black"/>
                </a:solidFill>
                <a:cs typeface="Arial" panose="020B0604020202020204" pitchFamily="34" charset="0"/>
              </a:rPr>
              <a:t>Piacra jutás támogatása</a:t>
            </a:r>
          </a:p>
          <a:p>
            <a:pPr marL="463550" indent="-285750">
              <a:spcAft>
                <a:spcPts val="600"/>
              </a:spcAft>
              <a:buFont typeface="Arial" panose="020B0604020202020204" pitchFamily="34" charset="0"/>
              <a:buChar char="•"/>
            </a:pPr>
            <a:r>
              <a:rPr lang="hu-HU" dirty="0">
                <a:solidFill>
                  <a:prstClr val="black"/>
                </a:solidFill>
                <a:cs typeface="Arial" panose="020B0604020202020204" pitchFamily="34" charset="0"/>
              </a:rPr>
              <a:t>Termék/szolgáltatásbővítés, </a:t>
            </a:r>
            <a:r>
              <a:rPr lang="hu-HU" dirty="0" smtClean="0">
                <a:solidFill>
                  <a:prstClr val="black"/>
                </a:solidFill>
                <a:cs typeface="Arial" panose="020B0604020202020204" pitchFamily="34" charset="0"/>
              </a:rPr>
              <a:t>fejlesztés</a:t>
            </a:r>
          </a:p>
          <a:p>
            <a:pPr marL="463550" indent="-285750">
              <a:spcAft>
                <a:spcPts val="600"/>
              </a:spcAft>
              <a:buFont typeface="Arial" panose="020B0604020202020204" pitchFamily="34" charset="0"/>
              <a:buChar char="•"/>
            </a:pPr>
            <a:r>
              <a:rPr lang="hu-HU" dirty="0">
                <a:solidFill>
                  <a:prstClr val="black"/>
                </a:solidFill>
                <a:cs typeface="Arial" panose="020B0604020202020204" pitchFamily="34" charset="0"/>
              </a:rPr>
              <a:t> Szakmai működés </a:t>
            </a:r>
            <a:r>
              <a:rPr lang="hu-HU" dirty="0" smtClean="0">
                <a:solidFill>
                  <a:prstClr val="black"/>
                </a:solidFill>
                <a:cs typeface="Arial" panose="020B0604020202020204" pitchFamily="34" charset="0"/>
              </a:rPr>
              <a:t>fejlesztése</a:t>
            </a:r>
          </a:p>
          <a:p>
            <a:pPr marL="463550" indent="-285750">
              <a:spcAft>
                <a:spcPts val="600"/>
              </a:spcAft>
              <a:buFont typeface="Arial" panose="020B0604020202020204" pitchFamily="34" charset="0"/>
              <a:buChar char="•"/>
            </a:pPr>
            <a:endParaRPr lang="hu-HU" dirty="0">
              <a:solidFill>
                <a:prstClr val="black"/>
              </a:solidFill>
              <a:cs typeface="Arial" panose="020B0604020202020204" pitchFamily="34" charset="0"/>
            </a:endParaRPr>
          </a:p>
          <a:p>
            <a:pPr marL="177800" indent="0">
              <a:spcAft>
                <a:spcPts val="600"/>
              </a:spcAft>
            </a:pPr>
            <a:r>
              <a:rPr lang="hu-HU" dirty="0" smtClean="0">
                <a:solidFill>
                  <a:prstClr val="black"/>
                </a:solidFill>
                <a:cs typeface="Arial" panose="020B0604020202020204" pitchFamily="34" charset="0"/>
              </a:rPr>
              <a:t>Elvárások: </a:t>
            </a:r>
          </a:p>
          <a:p>
            <a:pPr marL="463550" indent="-285750" algn="just">
              <a:buFont typeface="Arial" panose="020B0604020202020204" pitchFamily="34" charset="0"/>
              <a:buChar char="•"/>
            </a:pPr>
            <a:r>
              <a:rPr lang="hu-HU" dirty="0" smtClean="0">
                <a:solidFill>
                  <a:prstClr val="black"/>
                </a:solidFill>
                <a:cs typeface="Arial" panose="020B0604020202020204" pitchFamily="34" charset="0"/>
              </a:rPr>
              <a:t>az </a:t>
            </a:r>
            <a:r>
              <a:rPr lang="hu-HU" dirty="0">
                <a:solidFill>
                  <a:prstClr val="black"/>
                </a:solidFill>
                <a:cs typeface="Arial" panose="020B0604020202020204" pitchFamily="34" charset="0"/>
              </a:rPr>
              <a:t>adott projekt keretében foglalkoztatott célcsoporttagok foglalkoztatásához szakmai tevékenységével járul hozzá, </a:t>
            </a:r>
            <a:r>
              <a:rPr lang="hu-HU" dirty="0" smtClean="0">
                <a:solidFill>
                  <a:prstClr val="black"/>
                </a:solidFill>
                <a:cs typeface="Arial" panose="020B0604020202020204" pitchFamily="34" charset="0"/>
              </a:rPr>
              <a:t>(pl. marketing ügyintéző, közösségfejlesztő,.üzemvezető, boltvezető, rendszergazda). </a:t>
            </a:r>
          </a:p>
          <a:p>
            <a:pPr marL="463550" indent="-285750" algn="just">
              <a:buFont typeface="Arial" panose="020B0604020202020204" pitchFamily="34" charset="0"/>
              <a:buChar char="•"/>
            </a:pPr>
            <a:r>
              <a:rPr lang="hu-HU" dirty="0" smtClean="0">
                <a:solidFill>
                  <a:prstClr val="black"/>
                </a:solidFill>
                <a:cs typeface="Arial" panose="020B0604020202020204" pitchFamily="34" charset="0"/>
              </a:rPr>
              <a:t>legalább </a:t>
            </a:r>
            <a:r>
              <a:rPr lang="hu-HU" b="1" dirty="0">
                <a:solidFill>
                  <a:prstClr val="black"/>
                </a:solidFill>
                <a:cs typeface="Arial" panose="020B0604020202020204" pitchFamily="34" charset="0"/>
              </a:rPr>
              <a:t>középfokú végzettséggel rendelkező és legalább három év munkatapasztalattal</a:t>
            </a:r>
            <a:r>
              <a:rPr lang="hu-HU" dirty="0">
                <a:solidFill>
                  <a:prstClr val="black"/>
                </a:solidFill>
                <a:cs typeface="Arial" panose="020B0604020202020204" pitchFamily="34" charset="0"/>
              </a:rPr>
              <a:t> rendelkező szakember </a:t>
            </a:r>
            <a:r>
              <a:rPr lang="hu-HU" dirty="0" smtClean="0">
                <a:solidFill>
                  <a:prstClr val="black"/>
                </a:solidFill>
                <a:cs typeface="Arial" panose="020B0604020202020204" pitchFamily="34" charset="0"/>
              </a:rPr>
              <a:t>legyen, ezt </a:t>
            </a:r>
            <a:r>
              <a:rPr lang="hu-HU" dirty="0">
                <a:solidFill>
                  <a:prstClr val="black"/>
                </a:solidFill>
                <a:cs typeface="Arial" panose="020B0604020202020204" pitchFamily="34" charset="0"/>
              </a:rPr>
              <a:t>önéletrajz sablon kitöltésével szükséges igazolnia</a:t>
            </a:r>
            <a:r>
              <a:rPr lang="hu-HU" dirty="0" smtClean="0">
                <a:solidFill>
                  <a:prstClr val="black"/>
                </a:solidFill>
                <a:cs typeface="Arial" panose="020B0604020202020204" pitchFamily="34" charset="0"/>
              </a:rPr>
              <a:t>.</a:t>
            </a:r>
            <a:endParaRPr lang="hu-HU" dirty="0">
              <a:solidFill>
                <a:prstClr val="black"/>
              </a:solidFill>
              <a:cs typeface="Arial" panose="020B0604020202020204" pitchFamily="34" charset="0"/>
            </a:endParaRPr>
          </a:p>
          <a:p>
            <a:pPr marL="463550" indent="-285750">
              <a:spcAft>
                <a:spcPts val="600"/>
              </a:spcAft>
              <a:buFont typeface="Arial" panose="020B0604020202020204" pitchFamily="34" charset="0"/>
              <a:buChar char="•"/>
            </a:pPr>
            <a:endParaRPr lang="hu-HU" dirty="0" smtClean="0">
              <a:solidFill>
                <a:prstClr val="black"/>
              </a:solidFill>
              <a:cs typeface="Arial" panose="020B0604020202020204" pitchFamily="34" charset="0"/>
            </a:endParaRPr>
          </a:p>
        </p:txBody>
      </p:sp>
      <p:sp>
        <p:nvSpPr>
          <p:cNvPr id="3" name="Szövegdoboz 2"/>
          <p:cNvSpPr txBox="1"/>
          <p:nvPr/>
        </p:nvSpPr>
        <p:spPr>
          <a:xfrm>
            <a:off x="971600" y="-171400"/>
            <a:ext cx="7560840" cy="1015663"/>
          </a:xfrm>
          <a:prstGeom prst="rect">
            <a:avLst/>
          </a:prstGeom>
          <a:noFill/>
        </p:spPr>
        <p:txBody>
          <a:bodyPr wrap="square" rtlCol="0">
            <a:spAutoFit/>
          </a:bodyPr>
          <a:lstStyle/>
          <a:p>
            <a:pPr algn="ctr"/>
            <a:endParaRPr lang="hu-HU" sz="2800" b="1" dirty="0" smtClean="0">
              <a:solidFill>
                <a:prstClr val="white"/>
              </a:solidFill>
              <a:latin typeface="Arial" panose="020B0604020202020204" pitchFamily="34" charset="0"/>
              <a:cs typeface="Arial" panose="020B0604020202020204" pitchFamily="34" charset="0"/>
            </a:endParaRPr>
          </a:p>
          <a:p>
            <a:pPr algn="ctr"/>
            <a:r>
              <a:rPr lang="hu-HU" sz="3200" dirty="0" smtClean="0">
                <a:solidFill>
                  <a:prstClr val="white"/>
                </a:solidFill>
                <a:latin typeface="Arial" panose="020B0604020202020204" pitchFamily="34" charset="0"/>
                <a:cs typeface="Arial" panose="020B0604020202020204" pitchFamily="34" charset="0"/>
              </a:rPr>
              <a:t>Szakmai megvalósító foglalkoztatása - 1</a:t>
            </a:r>
            <a:endParaRPr lang="hu-HU" sz="3200" dirty="0">
              <a:solidFill>
                <a:prstClr val="white"/>
              </a:solidFill>
              <a:latin typeface="Arial" panose="020B0604020202020204" pitchFamily="34" charset="0"/>
              <a:cs typeface="Arial" panose="020B0604020202020204" pitchFamily="34" charset="0"/>
            </a:endParaRPr>
          </a:p>
        </p:txBody>
      </p:sp>
      <p:sp>
        <p:nvSpPr>
          <p:cNvPr id="4" name="Téglalap 3"/>
          <p:cNvSpPr/>
          <p:nvPr/>
        </p:nvSpPr>
        <p:spPr>
          <a:xfrm>
            <a:off x="216237" y="131015"/>
            <a:ext cx="593432"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a:ln w="50800"/>
                <a:solidFill>
                  <a:prstClr val="white">
                    <a:shade val="50000"/>
                  </a:prstClr>
                </a:solidFill>
              </a:rPr>
              <a:t>V</a:t>
            </a:r>
          </a:p>
        </p:txBody>
      </p:sp>
    </p:spTree>
    <p:extLst>
      <p:ext uri="{BB962C8B-B14F-4D97-AF65-F5344CB8AC3E}">
        <p14:creationId xmlns:p14="http://schemas.microsoft.com/office/powerpoint/2010/main" val="279679254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Content Placeholder 1"/>
          <p:cNvSpPr txBox="1">
            <a:spLocks/>
          </p:cNvSpPr>
          <p:nvPr/>
        </p:nvSpPr>
        <p:spPr bwMode="auto">
          <a:xfrm>
            <a:off x="323850" y="1412776"/>
            <a:ext cx="8640763" cy="4464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2857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defRPr>
            </a:lvl9pPr>
          </a:lstStyle>
          <a:p>
            <a:pPr marL="531813" indent="-354013">
              <a:spcAft>
                <a:spcPts val="600"/>
              </a:spcAft>
            </a:pPr>
            <a:r>
              <a:rPr lang="hu-HU" b="1" dirty="0">
                <a:solidFill>
                  <a:prstClr val="black"/>
                </a:solidFill>
                <a:cs typeface="Arial" panose="020B0604020202020204" pitchFamily="34" charset="0"/>
              </a:rPr>
              <a:t>Szakmai </a:t>
            </a:r>
            <a:r>
              <a:rPr lang="hu-HU" b="1" dirty="0" smtClean="0">
                <a:solidFill>
                  <a:prstClr val="black"/>
                </a:solidFill>
                <a:cs typeface="Arial" panose="020B0604020202020204" pitchFamily="34" charset="0"/>
              </a:rPr>
              <a:t>megvalósító </a:t>
            </a:r>
            <a:r>
              <a:rPr lang="hu-HU" b="1" dirty="0">
                <a:solidFill>
                  <a:prstClr val="black"/>
                </a:solidFill>
                <a:cs typeface="Arial" panose="020B0604020202020204" pitchFamily="34" charset="0"/>
              </a:rPr>
              <a:t>foglalkoztatása </a:t>
            </a:r>
            <a:r>
              <a:rPr lang="hu-HU" b="1" dirty="0" smtClean="0">
                <a:solidFill>
                  <a:prstClr val="black"/>
                </a:solidFill>
                <a:cs typeface="Arial" panose="020B0604020202020204" pitchFamily="34" charset="0"/>
              </a:rPr>
              <a:t>kapcsán elszámolható költség</a:t>
            </a:r>
          </a:p>
          <a:p>
            <a:pPr marL="177800" indent="0">
              <a:spcAft>
                <a:spcPts val="600"/>
              </a:spcAft>
            </a:pPr>
            <a:r>
              <a:rPr lang="hu-HU" dirty="0" smtClean="0">
                <a:solidFill>
                  <a:prstClr val="black"/>
                </a:solidFill>
                <a:cs typeface="Arial" panose="020B0604020202020204" pitchFamily="34" charset="0"/>
              </a:rPr>
              <a:t>A </a:t>
            </a:r>
            <a:r>
              <a:rPr lang="hu-HU" dirty="0">
                <a:solidFill>
                  <a:prstClr val="black"/>
                </a:solidFill>
                <a:cs typeface="Arial" panose="020B0604020202020204" pitchFamily="34" charset="0"/>
              </a:rPr>
              <a:t>szakmai megvalósító esetében a támogatás mértéke személyenként, teljes munkaidő esetén havi </a:t>
            </a:r>
            <a:r>
              <a:rPr lang="hu-HU" b="1" dirty="0">
                <a:solidFill>
                  <a:prstClr val="black"/>
                </a:solidFill>
                <a:cs typeface="Arial" panose="020B0604020202020204" pitchFamily="34" charset="0"/>
              </a:rPr>
              <a:t>bruttó 350.000 Ft</a:t>
            </a:r>
            <a:r>
              <a:rPr lang="hu-HU" dirty="0">
                <a:solidFill>
                  <a:prstClr val="black"/>
                </a:solidFill>
                <a:cs typeface="Arial" panose="020B0604020202020204" pitchFamily="34" charset="0"/>
              </a:rPr>
              <a:t> maximum, vagy ennek időarányos összege: </a:t>
            </a:r>
            <a:endParaRPr lang="hu-HU" dirty="0" smtClean="0">
              <a:solidFill>
                <a:prstClr val="black"/>
              </a:solidFill>
              <a:cs typeface="Arial" panose="020B0604020202020204" pitchFamily="34" charset="0"/>
            </a:endParaRPr>
          </a:p>
          <a:p>
            <a:pPr marL="463550" indent="-285750">
              <a:spcAft>
                <a:spcPts val="600"/>
              </a:spcAft>
              <a:buFont typeface="Arial" panose="020B0604020202020204" pitchFamily="34" charset="0"/>
              <a:buChar char="•"/>
            </a:pPr>
            <a:r>
              <a:rPr lang="hu-HU" dirty="0" smtClean="0">
                <a:solidFill>
                  <a:prstClr val="black"/>
                </a:solidFill>
                <a:cs typeface="Arial" panose="020B0604020202020204" pitchFamily="34" charset="0"/>
              </a:rPr>
              <a:t>bérköltség </a:t>
            </a:r>
            <a:r>
              <a:rPr lang="hu-HU" dirty="0">
                <a:solidFill>
                  <a:prstClr val="black"/>
                </a:solidFill>
                <a:cs typeface="Arial" panose="020B0604020202020204" pitchFamily="34" charset="0"/>
              </a:rPr>
              <a:t>(munkaviszony); </a:t>
            </a:r>
            <a:endParaRPr lang="hu-HU" dirty="0" smtClean="0">
              <a:solidFill>
                <a:prstClr val="black"/>
              </a:solidFill>
              <a:cs typeface="Arial" panose="020B0604020202020204" pitchFamily="34" charset="0"/>
            </a:endParaRPr>
          </a:p>
          <a:p>
            <a:pPr marL="463550" indent="-285750">
              <a:spcAft>
                <a:spcPts val="600"/>
              </a:spcAft>
              <a:buFont typeface="Arial" panose="020B0604020202020204" pitchFamily="34" charset="0"/>
              <a:buChar char="•"/>
            </a:pPr>
            <a:r>
              <a:rPr lang="hu-HU" dirty="0" smtClean="0">
                <a:solidFill>
                  <a:prstClr val="black"/>
                </a:solidFill>
                <a:cs typeface="Arial" panose="020B0604020202020204" pitchFamily="34" charset="0"/>
              </a:rPr>
              <a:t>munkáltatót </a:t>
            </a:r>
            <a:r>
              <a:rPr lang="hu-HU" dirty="0">
                <a:solidFill>
                  <a:prstClr val="black"/>
                </a:solidFill>
                <a:cs typeface="Arial" panose="020B0604020202020204" pitchFamily="34" charset="0"/>
              </a:rPr>
              <a:t>terhelő adók és </a:t>
            </a:r>
            <a:r>
              <a:rPr lang="hu-HU" dirty="0" smtClean="0">
                <a:solidFill>
                  <a:prstClr val="black"/>
                </a:solidFill>
                <a:cs typeface="Arial" panose="020B0604020202020204" pitchFamily="34" charset="0"/>
              </a:rPr>
              <a:t>járulékok</a:t>
            </a:r>
          </a:p>
          <a:p>
            <a:pPr marL="463550" indent="-285750">
              <a:spcAft>
                <a:spcPts val="600"/>
              </a:spcAft>
              <a:buFont typeface="Arial" panose="020B0604020202020204" pitchFamily="34" charset="0"/>
              <a:buChar char="•"/>
            </a:pPr>
            <a:r>
              <a:rPr lang="hu-HU" dirty="0" smtClean="0">
                <a:solidFill>
                  <a:prstClr val="black"/>
                </a:solidFill>
                <a:cs typeface="Arial" panose="020B0604020202020204" pitchFamily="34" charset="0"/>
              </a:rPr>
              <a:t>Szakmai </a:t>
            </a:r>
            <a:r>
              <a:rPr lang="hu-HU" dirty="0">
                <a:solidFill>
                  <a:prstClr val="black"/>
                </a:solidFill>
                <a:cs typeface="Arial" panose="020B0604020202020204" pitchFamily="34" charset="0"/>
              </a:rPr>
              <a:t>megvalósításhoz kapcsolódó útiköltség, kiküldetési költség </a:t>
            </a:r>
            <a:endParaRPr lang="hu-HU" dirty="0" smtClean="0">
              <a:solidFill>
                <a:prstClr val="black"/>
              </a:solidFill>
              <a:cs typeface="Arial" panose="020B0604020202020204" pitchFamily="34" charset="0"/>
            </a:endParaRPr>
          </a:p>
          <a:p>
            <a:pPr marL="463550" indent="-285750">
              <a:spcAft>
                <a:spcPts val="600"/>
              </a:spcAft>
              <a:buFont typeface="Arial" panose="020B0604020202020204" pitchFamily="34" charset="0"/>
              <a:buChar char="•"/>
            </a:pPr>
            <a:r>
              <a:rPr lang="hu-HU" dirty="0" smtClean="0">
                <a:solidFill>
                  <a:prstClr val="black"/>
                </a:solidFill>
                <a:cs typeface="Arial" panose="020B0604020202020204" pitchFamily="34" charset="0"/>
              </a:rPr>
              <a:t>Költségarány </a:t>
            </a:r>
            <a:r>
              <a:rPr lang="hu-HU" dirty="0" err="1" smtClean="0">
                <a:solidFill>
                  <a:prstClr val="black"/>
                </a:solidFill>
                <a:cs typeface="Arial" panose="020B0604020202020204" pitchFamily="34" charset="0"/>
              </a:rPr>
              <a:t>max</a:t>
            </a:r>
            <a:r>
              <a:rPr lang="hu-HU" dirty="0" smtClean="0">
                <a:solidFill>
                  <a:prstClr val="black"/>
                </a:solidFill>
                <a:cs typeface="Arial" panose="020B0604020202020204" pitchFamily="34" charset="0"/>
              </a:rPr>
              <a:t>. </a:t>
            </a:r>
            <a:r>
              <a:rPr lang="hu-HU" dirty="0">
                <a:solidFill>
                  <a:prstClr val="black"/>
                </a:solidFill>
                <a:cs typeface="Arial" panose="020B0604020202020204" pitchFamily="34" charset="0"/>
              </a:rPr>
              <a:t>30 százalékát.</a:t>
            </a:r>
            <a:endParaRPr lang="hu-HU" dirty="0" smtClean="0">
              <a:solidFill>
                <a:prstClr val="black"/>
              </a:solidFill>
              <a:cs typeface="Arial" panose="020B0604020202020204" pitchFamily="34" charset="0"/>
            </a:endParaRPr>
          </a:p>
        </p:txBody>
      </p:sp>
      <p:sp>
        <p:nvSpPr>
          <p:cNvPr id="3" name="Szövegdoboz 2"/>
          <p:cNvSpPr txBox="1"/>
          <p:nvPr/>
        </p:nvSpPr>
        <p:spPr>
          <a:xfrm>
            <a:off x="755576" y="251937"/>
            <a:ext cx="7776864" cy="584775"/>
          </a:xfrm>
          <a:prstGeom prst="rect">
            <a:avLst/>
          </a:prstGeom>
          <a:noFill/>
        </p:spPr>
        <p:txBody>
          <a:bodyPr wrap="square" rtlCol="0">
            <a:spAutoFit/>
          </a:bodyPr>
          <a:lstStyle/>
          <a:p>
            <a:pPr algn="ctr"/>
            <a:r>
              <a:rPr lang="hu-HU" sz="3200" dirty="0">
                <a:solidFill>
                  <a:prstClr val="white"/>
                </a:solidFill>
                <a:latin typeface="Arial" panose="020B0604020202020204" pitchFamily="34" charset="0"/>
                <a:cs typeface="Arial" panose="020B0604020202020204" pitchFamily="34" charset="0"/>
              </a:rPr>
              <a:t>Szakmai megvalósító </a:t>
            </a:r>
            <a:r>
              <a:rPr lang="hu-HU" sz="3200" dirty="0" smtClean="0">
                <a:solidFill>
                  <a:prstClr val="white"/>
                </a:solidFill>
                <a:latin typeface="Arial" panose="020B0604020202020204" pitchFamily="34" charset="0"/>
                <a:cs typeface="Arial" panose="020B0604020202020204" pitchFamily="34" charset="0"/>
              </a:rPr>
              <a:t>foglalkoztatása - 2</a:t>
            </a:r>
            <a:endParaRPr lang="hu-HU" sz="3200" dirty="0">
              <a:solidFill>
                <a:prstClr val="white"/>
              </a:solidFill>
              <a:latin typeface="Arial" panose="020B0604020202020204" pitchFamily="34" charset="0"/>
              <a:cs typeface="Arial" panose="020B0604020202020204" pitchFamily="34" charset="0"/>
            </a:endParaRPr>
          </a:p>
        </p:txBody>
      </p:sp>
      <p:sp>
        <p:nvSpPr>
          <p:cNvPr id="4" name="Alcím 3"/>
          <p:cNvSpPr txBox="1">
            <a:spLocks/>
          </p:cNvSpPr>
          <p:nvPr/>
        </p:nvSpPr>
        <p:spPr>
          <a:xfrm>
            <a:off x="323528" y="4293096"/>
            <a:ext cx="8424936" cy="1512168"/>
          </a:xfrm>
          <a:prstGeom prst="rect">
            <a:avLst/>
          </a:prstGeom>
        </p:spPr>
        <p:style>
          <a:lnRef idx="2">
            <a:schemeClr val="accent1"/>
          </a:lnRef>
          <a:fillRef idx="1">
            <a:schemeClr val="lt1"/>
          </a:fillRef>
          <a:effectRef idx="0">
            <a:schemeClr val="accent1"/>
          </a:effectRef>
          <a:fontRef idx="minor">
            <a:schemeClr val="dk1"/>
          </a:fontRef>
        </p:style>
        <p:txBody>
          <a:bodyPr>
            <a:normAutofit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just">
              <a:buFont typeface="Arial" panose="020B0604020202020204" pitchFamily="34" charset="0"/>
              <a:buNone/>
            </a:pPr>
            <a:r>
              <a:rPr lang="hu-HU" sz="1800" dirty="0" smtClean="0">
                <a:solidFill>
                  <a:prstClr val="black"/>
                </a:solidFill>
                <a:latin typeface="Arial" panose="020B0604020202020204" pitchFamily="34" charset="0"/>
                <a:cs typeface="Arial" panose="020B0604020202020204" pitchFamily="34" charset="0"/>
              </a:rPr>
              <a:t>Kérdés: A szakmai megvalósítók esetében a 350.000 Ft bruttó vagy szuperbruttó?</a:t>
            </a:r>
          </a:p>
          <a:p>
            <a:pPr marL="0" indent="0" algn="just">
              <a:buFont typeface="Arial" panose="020B0604020202020204" pitchFamily="34" charset="0"/>
              <a:buNone/>
            </a:pPr>
            <a:r>
              <a:rPr lang="hu-HU" sz="1800" dirty="0" smtClean="0">
                <a:solidFill>
                  <a:prstClr val="black"/>
                </a:solidFill>
                <a:latin typeface="Arial" panose="020B0604020202020204" pitchFamily="34" charset="0"/>
                <a:cs typeface="Arial" panose="020B0604020202020204" pitchFamily="34" charset="0"/>
              </a:rPr>
              <a:t>A 350.000 Ft maximális támogatás/hó magában foglalja a járulékokat, adókat is. </a:t>
            </a:r>
          </a:p>
          <a:p>
            <a:pPr marL="0" indent="0" algn="just">
              <a:buFont typeface="Arial" panose="020B0604020202020204" pitchFamily="34" charset="0"/>
              <a:buNone/>
            </a:pPr>
            <a:r>
              <a:rPr lang="hu-HU" sz="1800" dirty="0">
                <a:solidFill>
                  <a:prstClr val="black"/>
                </a:solidFill>
                <a:latin typeface="Arial" panose="020B0604020202020204" pitchFamily="34" charset="0"/>
                <a:cs typeface="Arial" panose="020B0604020202020204" pitchFamily="34" charset="0"/>
              </a:rPr>
              <a:t>Kérdés: Szakmai </a:t>
            </a:r>
            <a:r>
              <a:rPr lang="hu-HU" sz="1800" dirty="0" smtClean="0">
                <a:solidFill>
                  <a:prstClr val="black"/>
                </a:solidFill>
                <a:latin typeface="Arial" panose="020B0604020202020204" pitchFamily="34" charset="0"/>
                <a:cs typeface="Arial" panose="020B0604020202020204" pitchFamily="34" charset="0"/>
              </a:rPr>
              <a:t>megvalósítót </a:t>
            </a:r>
            <a:r>
              <a:rPr lang="hu-HU" sz="1800" dirty="0">
                <a:solidFill>
                  <a:prstClr val="black"/>
                </a:solidFill>
                <a:latin typeface="Arial" panose="020B0604020202020204" pitchFamily="34" charset="0"/>
                <a:cs typeface="Arial" panose="020B0604020202020204" pitchFamily="34" charset="0"/>
              </a:rPr>
              <a:t>a projekt teljes időszaka alatt kell-e </a:t>
            </a:r>
            <a:r>
              <a:rPr lang="hu-HU" sz="1800" dirty="0" smtClean="0">
                <a:solidFill>
                  <a:prstClr val="black"/>
                </a:solidFill>
                <a:latin typeface="Arial" panose="020B0604020202020204" pitchFamily="34" charset="0"/>
                <a:cs typeface="Arial" panose="020B0604020202020204" pitchFamily="34" charset="0"/>
              </a:rPr>
              <a:t>foglalkoztatni?</a:t>
            </a:r>
          </a:p>
          <a:p>
            <a:pPr marL="0" indent="0" algn="just">
              <a:buFont typeface="Arial" panose="020B0604020202020204" pitchFamily="34" charset="0"/>
              <a:buNone/>
            </a:pPr>
            <a:r>
              <a:rPr lang="hu-HU" sz="1800" dirty="0" smtClean="0">
                <a:solidFill>
                  <a:prstClr val="black"/>
                </a:solidFill>
                <a:latin typeface="Arial" panose="020B0604020202020204" pitchFamily="34" charset="0"/>
                <a:cs typeface="Arial" panose="020B0604020202020204" pitchFamily="34" charset="0"/>
              </a:rPr>
              <a:t>Nincs ilyen típusú megkötés.</a:t>
            </a:r>
          </a:p>
        </p:txBody>
      </p:sp>
      <p:sp>
        <p:nvSpPr>
          <p:cNvPr id="5" name="Téglalap 4"/>
          <p:cNvSpPr/>
          <p:nvPr/>
        </p:nvSpPr>
        <p:spPr>
          <a:xfrm>
            <a:off x="216237" y="131015"/>
            <a:ext cx="593432"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a:ln w="50800"/>
                <a:solidFill>
                  <a:prstClr val="white">
                    <a:shade val="50000"/>
                  </a:prstClr>
                </a:solidFill>
              </a:rPr>
              <a:t>V</a:t>
            </a:r>
          </a:p>
        </p:txBody>
      </p:sp>
    </p:spTree>
    <p:extLst>
      <p:ext uri="{BB962C8B-B14F-4D97-AF65-F5344CB8AC3E}">
        <p14:creationId xmlns:p14="http://schemas.microsoft.com/office/powerpoint/2010/main" val="51243052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txBox="1">
            <a:spLocks/>
          </p:cNvSpPr>
          <p:nvPr/>
        </p:nvSpPr>
        <p:spPr>
          <a:xfrm>
            <a:off x="457200" y="274638"/>
            <a:ext cx="8229600" cy="706437"/>
          </a:xfrm>
          <a:prstGeom prst="rect">
            <a:avLst/>
          </a:prstGeom>
        </p:spPr>
        <p:txBody>
          <a:bodyPr anchor="ctr">
            <a:normAutofit/>
          </a:bodyPr>
          <a:lstStyle/>
          <a:p>
            <a:pPr algn="ctr">
              <a:defRPr/>
            </a:pPr>
            <a:endParaRPr lang="hu-HU" sz="2800" b="1" dirty="0">
              <a:solidFill>
                <a:srgbClr val="FFFFFF"/>
              </a:solidFill>
              <a:latin typeface="Arial" panose="020B0604020202020204" pitchFamily="34" charset="0"/>
              <a:cs typeface="Arial" pitchFamily="34" charset="0"/>
            </a:endParaRPr>
          </a:p>
        </p:txBody>
      </p:sp>
      <p:sp>
        <p:nvSpPr>
          <p:cNvPr id="33795" name="Content Placeholder 1"/>
          <p:cNvSpPr txBox="1">
            <a:spLocks/>
          </p:cNvSpPr>
          <p:nvPr/>
        </p:nvSpPr>
        <p:spPr bwMode="auto">
          <a:xfrm>
            <a:off x="323850" y="1412776"/>
            <a:ext cx="8640763" cy="4536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2857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defRPr>
            </a:lvl9pPr>
          </a:lstStyle>
          <a:p>
            <a:pPr marL="536575" indent="-358775"/>
            <a:r>
              <a:rPr lang="hu-HU" b="1" dirty="0" smtClean="0">
                <a:solidFill>
                  <a:prstClr val="black"/>
                </a:solidFill>
                <a:cs typeface="Arial" panose="020B0604020202020204" pitchFamily="34" charset="0"/>
              </a:rPr>
              <a:t>c) Kötelező </a:t>
            </a:r>
            <a:r>
              <a:rPr lang="hu-HU" b="1" dirty="0">
                <a:solidFill>
                  <a:prstClr val="black"/>
                </a:solidFill>
                <a:cs typeface="Arial" panose="020B0604020202020204" pitchFamily="34" charset="0"/>
              </a:rPr>
              <a:t>tájékoztatás és nyilvánosság</a:t>
            </a:r>
            <a:r>
              <a:rPr lang="hu-HU" dirty="0">
                <a:solidFill>
                  <a:prstClr val="black"/>
                </a:solidFill>
                <a:cs typeface="Arial" panose="020B0604020202020204" pitchFamily="34" charset="0"/>
              </a:rPr>
              <a:t> </a:t>
            </a:r>
            <a:endParaRPr lang="hu-HU" dirty="0" smtClean="0">
              <a:solidFill>
                <a:prstClr val="black"/>
              </a:solidFill>
              <a:cs typeface="Arial" panose="020B0604020202020204" pitchFamily="34" charset="0"/>
            </a:endParaRPr>
          </a:p>
          <a:p>
            <a:pPr marL="536575" indent="-358775"/>
            <a:endParaRPr lang="hu-HU" dirty="0">
              <a:solidFill>
                <a:prstClr val="black"/>
              </a:solidFill>
              <a:cs typeface="Arial" panose="020B0604020202020204" pitchFamily="34" charset="0"/>
            </a:endParaRPr>
          </a:p>
          <a:p>
            <a:pPr marL="177800" indent="0"/>
            <a:r>
              <a:rPr lang="hu-HU" dirty="0" smtClean="0">
                <a:solidFill>
                  <a:prstClr val="black"/>
                </a:solidFill>
                <a:cs typeface="Arial" panose="020B0604020202020204" pitchFamily="34" charset="0"/>
              </a:rPr>
              <a:t>a </a:t>
            </a:r>
            <a:r>
              <a:rPr lang="hu-HU" dirty="0">
                <a:solidFill>
                  <a:prstClr val="black"/>
                </a:solidFill>
                <a:cs typeface="Arial" panose="020B0604020202020204" pitchFamily="34" charset="0"/>
              </a:rPr>
              <a:t>Széchenyi2020 Kedvezményezettek Tájékoztatási Kötelezettségei útmutató és arculati kézikönyv „KTK 2020” szerint. </a:t>
            </a:r>
          </a:p>
          <a:p>
            <a:pPr marL="536575" indent="-358775"/>
            <a:r>
              <a:rPr lang="hu-HU" dirty="0">
                <a:solidFill>
                  <a:prstClr val="black"/>
                </a:solidFill>
                <a:cs typeface="Arial" panose="020B0604020202020204" pitchFamily="34" charset="0"/>
              </a:rPr>
              <a:t> </a:t>
            </a:r>
          </a:p>
          <a:p>
            <a:pPr marL="536575" indent="-358775"/>
            <a:r>
              <a:rPr lang="hu-HU" b="1" dirty="0" smtClean="0">
                <a:solidFill>
                  <a:prstClr val="black"/>
                </a:solidFill>
                <a:cs typeface="Arial" panose="020B0604020202020204" pitchFamily="34" charset="0"/>
              </a:rPr>
              <a:t>d) A </a:t>
            </a:r>
            <a:r>
              <a:rPr lang="hu-HU" b="1" dirty="0">
                <a:solidFill>
                  <a:prstClr val="black"/>
                </a:solidFill>
                <a:cs typeface="Arial" panose="020B0604020202020204" pitchFamily="34" charset="0"/>
              </a:rPr>
              <a:t>projekt menedzsmentjével kapcsolatos tevékenységek 15 millió Ft-ot meghaladó támogatási igény esetében </a:t>
            </a:r>
            <a:endParaRPr lang="hu-HU" dirty="0">
              <a:solidFill>
                <a:prstClr val="black"/>
              </a:solidFill>
              <a:cs typeface="Arial" panose="020B0604020202020204" pitchFamily="34" charset="0"/>
            </a:endParaRPr>
          </a:p>
          <a:p>
            <a:pPr marL="536575" indent="-358775">
              <a:buFont typeface="Arial" panose="020B0604020202020204" pitchFamily="34" charset="0"/>
              <a:buChar char="•"/>
            </a:pPr>
            <a:r>
              <a:rPr lang="hu-HU" dirty="0">
                <a:solidFill>
                  <a:prstClr val="black"/>
                </a:solidFill>
                <a:cs typeface="Arial" panose="020B0604020202020204" pitchFamily="34" charset="0"/>
              </a:rPr>
              <a:t>a projektmenedzsmenti feladatok ellátását támogató szakmai munkatársak (projektmenedzser, pénzügyi menedzser) biztosítása,</a:t>
            </a:r>
          </a:p>
          <a:p>
            <a:pPr marL="536575" indent="-358775">
              <a:buFont typeface="Arial" panose="020B0604020202020204" pitchFamily="34" charset="0"/>
              <a:buChar char="•"/>
            </a:pPr>
            <a:r>
              <a:rPr lang="hu-HU" dirty="0">
                <a:solidFill>
                  <a:prstClr val="black"/>
                </a:solidFill>
                <a:cs typeface="Arial" panose="020B0604020202020204" pitchFamily="34" charset="0"/>
              </a:rPr>
              <a:t>projektmenedzsment tevékenységhez szükséges eszközök beszerzése.</a:t>
            </a:r>
          </a:p>
          <a:p>
            <a:pPr marL="536575" indent="-358775"/>
            <a:endParaRPr lang="hu-HU" dirty="0" smtClean="0">
              <a:solidFill>
                <a:prstClr val="black"/>
              </a:solidFill>
              <a:cs typeface="Arial" panose="020B0604020202020204" pitchFamily="34" charset="0"/>
            </a:endParaRPr>
          </a:p>
          <a:p>
            <a:pPr marL="536575" indent="-358775"/>
            <a:r>
              <a:rPr lang="hu-HU" dirty="0" smtClean="0">
                <a:solidFill>
                  <a:prstClr val="black"/>
                </a:solidFill>
                <a:cs typeface="Arial" panose="020B0604020202020204" pitchFamily="34" charset="0"/>
              </a:rPr>
              <a:t>15 millió forint alatt választható tevékenység</a:t>
            </a:r>
            <a:endParaRPr lang="hu-HU" dirty="0">
              <a:solidFill>
                <a:prstClr val="black"/>
              </a:solidFill>
              <a:cs typeface="Arial" panose="020B0604020202020204" pitchFamily="34" charset="0"/>
            </a:endParaRPr>
          </a:p>
          <a:p>
            <a:pPr marL="536575" indent="-358775"/>
            <a:endParaRPr lang="hu-HU" dirty="0" smtClean="0">
              <a:solidFill>
                <a:prstClr val="black"/>
              </a:solidFill>
              <a:cs typeface="Arial" panose="020B0604020202020204" pitchFamily="34" charset="0"/>
            </a:endParaRPr>
          </a:p>
          <a:p>
            <a:pPr marL="536575" indent="-358775"/>
            <a:endParaRPr lang="hu-HU" dirty="0">
              <a:solidFill>
                <a:prstClr val="black"/>
              </a:solidFill>
              <a:cs typeface="Arial" panose="020B0604020202020204" pitchFamily="34" charset="0"/>
            </a:endParaRPr>
          </a:p>
          <a:p>
            <a:pPr marL="536575" indent="-358775"/>
            <a:endParaRPr lang="hu-HU" dirty="0" smtClean="0">
              <a:solidFill>
                <a:prstClr val="black"/>
              </a:solidFill>
              <a:cs typeface="Arial" panose="020B0604020202020204" pitchFamily="34" charset="0"/>
            </a:endParaRPr>
          </a:p>
          <a:p>
            <a:pPr marL="536575" indent="-358775"/>
            <a:endParaRPr lang="hu-HU" dirty="0">
              <a:solidFill>
                <a:prstClr val="black"/>
              </a:solidFill>
              <a:cs typeface="Arial" panose="020B0604020202020204" pitchFamily="34" charset="0"/>
            </a:endParaRPr>
          </a:p>
        </p:txBody>
      </p:sp>
      <p:sp>
        <p:nvSpPr>
          <p:cNvPr id="3" name="Szövegdoboz 2"/>
          <p:cNvSpPr txBox="1"/>
          <p:nvPr/>
        </p:nvSpPr>
        <p:spPr>
          <a:xfrm>
            <a:off x="611882" y="116632"/>
            <a:ext cx="7920558" cy="1077218"/>
          </a:xfrm>
          <a:prstGeom prst="rect">
            <a:avLst/>
          </a:prstGeom>
          <a:noFill/>
        </p:spPr>
        <p:txBody>
          <a:bodyPr wrap="square" rtlCol="0">
            <a:spAutoFit/>
          </a:bodyPr>
          <a:lstStyle/>
          <a:p>
            <a:pPr algn="ctr"/>
            <a:r>
              <a:rPr lang="hu-HU" sz="3200" dirty="0" smtClean="0">
                <a:solidFill>
                  <a:prstClr val="white"/>
                </a:solidFill>
                <a:latin typeface="Arial" panose="020B0604020202020204" pitchFamily="34" charset="0"/>
                <a:cs typeface="Arial" panose="020B0604020202020204" pitchFamily="34" charset="0"/>
              </a:rPr>
              <a:t>Kötelező nyilvánosság, projekt menedzsment</a:t>
            </a:r>
            <a:endParaRPr lang="hu-HU" sz="3200" dirty="0">
              <a:solidFill>
                <a:prstClr val="white"/>
              </a:solidFill>
              <a:latin typeface="Arial" panose="020B0604020202020204" pitchFamily="34" charset="0"/>
              <a:cs typeface="Arial" panose="020B0604020202020204" pitchFamily="34" charset="0"/>
            </a:endParaRPr>
          </a:p>
        </p:txBody>
      </p:sp>
      <p:sp>
        <p:nvSpPr>
          <p:cNvPr id="5" name="Alcím 3"/>
          <p:cNvSpPr txBox="1">
            <a:spLocks/>
          </p:cNvSpPr>
          <p:nvPr/>
        </p:nvSpPr>
        <p:spPr>
          <a:xfrm>
            <a:off x="323528" y="5000744"/>
            <a:ext cx="8424936" cy="804520"/>
          </a:xfrm>
          <a:prstGeom prst="rect">
            <a:avLst/>
          </a:prstGeom>
        </p:spPr>
        <p:style>
          <a:lnRef idx="2">
            <a:schemeClr val="accent1"/>
          </a:lnRef>
          <a:fillRef idx="1">
            <a:schemeClr val="lt1"/>
          </a:fillRef>
          <a:effectRef idx="0">
            <a:schemeClr val="accent1"/>
          </a:effectRef>
          <a:fontRef idx="minor">
            <a:schemeClr val="dk1"/>
          </a:fontRef>
        </p:style>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just">
              <a:buFont typeface="Arial" panose="020B0604020202020204" pitchFamily="34" charset="0"/>
              <a:buNone/>
            </a:pPr>
            <a:r>
              <a:rPr lang="hu-HU" sz="1800" dirty="0" smtClean="0">
                <a:solidFill>
                  <a:prstClr val="black"/>
                </a:solidFill>
                <a:latin typeface="Arial" panose="020B0604020202020204" pitchFamily="34" charset="0"/>
                <a:cs typeface="Arial" panose="020B0604020202020204" pitchFamily="34" charset="0"/>
              </a:rPr>
              <a:t>Kérdés: Van-e különbség a két esetben az elvárásokban?</a:t>
            </a:r>
          </a:p>
          <a:p>
            <a:pPr marL="0" indent="0" algn="just">
              <a:buFont typeface="Arial" panose="020B0604020202020204" pitchFamily="34" charset="0"/>
              <a:buNone/>
            </a:pPr>
            <a:r>
              <a:rPr lang="hu-HU" sz="1800" dirty="0" smtClean="0">
                <a:solidFill>
                  <a:prstClr val="black"/>
                </a:solidFill>
                <a:latin typeface="Arial" panose="020B0604020202020204" pitchFamily="34" charset="0"/>
                <a:cs typeface="Arial" panose="020B0604020202020204" pitchFamily="34" charset="0"/>
              </a:rPr>
              <a:t>Igen. </a:t>
            </a:r>
          </a:p>
        </p:txBody>
      </p:sp>
      <p:sp>
        <p:nvSpPr>
          <p:cNvPr id="6" name="Téglalap 5"/>
          <p:cNvSpPr/>
          <p:nvPr/>
        </p:nvSpPr>
        <p:spPr>
          <a:xfrm>
            <a:off x="15253" y="116632"/>
            <a:ext cx="1316387"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smtClean="0">
                <a:ln w="50800"/>
                <a:solidFill>
                  <a:prstClr val="white">
                    <a:shade val="50000"/>
                  </a:prstClr>
                </a:solidFill>
              </a:rPr>
              <a:t>K+V</a:t>
            </a:r>
            <a:endParaRPr lang="hu-HU" sz="5400" b="1" dirty="0">
              <a:ln w="50800"/>
              <a:solidFill>
                <a:prstClr val="white">
                  <a:shade val="50000"/>
                </a:prstClr>
              </a:solidFill>
            </a:endParaRPr>
          </a:p>
        </p:txBody>
      </p:sp>
    </p:spTree>
    <p:extLst>
      <p:ext uri="{BB962C8B-B14F-4D97-AF65-F5344CB8AC3E}">
        <p14:creationId xmlns:p14="http://schemas.microsoft.com/office/powerpoint/2010/main" val="14673018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txBox="1">
            <a:spLocks/>
          </p:cNvSpPr>
          <p:nvPr/>
        </p:nvSpPr>
        <p:spPr>
          <a:xfrm>
            <a:off x="457200" y="274638"/>
            <a:ext cx="8229600" cy="706437"/>
          </a:xfrm>
          <a:prstGeom prst="rect">
            <a:avLst/>
          </a:prstGeom>
        </p:spPr>
        <p:txBody>
          <a:bodyPr anchor="ctr">
            <a:normAutofit/>
          </a:bodyPr>
          <a:lstStyle/>
          <a:p>
            <a:pPr algn="ctr">
              <a:defRPr/>
            </a:pPr>
            <a:endParaRPr lang="hu-HU" sz="2800" b="1" dirty="0">
              <a:solidFill>
                <a:srgbClr val="FFFFFF"/>
              </a:solidFill>
              <a:latin typeface="Arial" panose="020B0604020202020204" pitchFamily="34" charset="0"/>
              <a:cs typeface="Arial" pitchFamily="34" charset="0"/>
            </a:endParaRPr>
          </a:p>
        </p:txBody>
      </p:sp>
      <p:sp>
        <p:nvSpPr>
          <p:cNvPr id="33795" name="Content Placeholder 1"/>
          <p:cNvSpPr txBox="1">
            <a:spLocks/>
          </p:cNvSpPr>
          <p:nvPr/>
        </p:nvSpPr>
        <p:spPr bwMode="auto">
          <a:xfrm>
            <a:off x="323850" y="1412776"/>
            <a:ext cx="8640763" cy="4536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2857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defRPr>
            </a:lvl9pPr>
          </a:lstStyle>
          <a:p>
            <a:pPr marL="536575" indent="-358775"/>
            <a:r>
              <a:rPr lang="hu-HU" b="1" dirty="0" smtClean="0">
                <a:solidFill>
                  <a:prstClr val="black"/>
                </a:solidFill>
                <a:cs typeface="Arial" panose="020B0604020202020204" pitchFamily="34" charset="0"/>
              </a:rPr>
              <a:t>Projekt </a:t>
            </a:r>
            <a:r>
              <a:rPr lang="hu-HU" b="1" dirty="0">
                <a:solidFill>
                  <a:prstClr val="black"/>
                </a:solidFill>
                <a:cs typeface="Arial" panose="020B0604020202020204" pitchFamily="34" charset="0"/>
              </a:rPr>
              <a:t>menedzsmentjével kapcsolatos tevékenységek </a:t>
            </a:r>
            <a:endParaRPr lang="hu-HU" dirty="0">
              <a:solidFill>
                <a:prstClr val="black"/>
              </a:solidFill>
              <a:cs typeface="Arial" panose="020B0604020202020204" pitchFamily="34" charset="0"/>
            </a:endParaRPr>
          </a:p>
        </p:txBody>
      </p:sp>
      <p:sp>
        <p:nvSpPr>
          <p:cNvPr id="3" name="Szövegdoboz 2"/>
          <p:cNvSpPr txBox="1"/>
          <p:nvPr/>
        </p:nvSpPr>
        <p:spPr>
          <a:xfrm>
            <a:off x="1115616" y="251937"/>
            <a:ext cx="6984776" cy="707886"/>
          </a:xfrm>
          <a:prstGeom prst="rect">
            <a:avLst/>
          </a:prstGeom>
          <a:noFill/>
        </p:spPr>
        <p:txBody>
          <a:bodyPr wrap="square" rtlCol="0">
            <a:spAutoFit/>
          </a:bodyPr>
          <a:lstStyle/>
          <a:p>
            <a:pPr algn="ctr"/>
            <a:r>
              <a:rPr lang="hu-HU" sz="4000" dirty="0" smtClean="0">
                <a:solidFill>
                  <a:prstClr val="white"/>
                </a:solidFill>
                <a:latin typeface="Arial" panose="020B0604020202020204" pitchFamily="34" charset="0"/>
                <a:cs typeface="Arial" panose="020B0604020202020204" pitchFamily="34" charset="0"/>
              </a:rPr>
              <a:t>Projekt menedzsment - 1</a:t>
            </a:r>
            <a:endParaRPr lang="hu-HU" sz="4000" dirty="0">
              <a:solidFill>
                <a:prstClr val="white"/>
              </a:solidFill>
              <a:latin typeface="Arial" panose="020B0604020202020204" pitchFamily="34" charset="0"/>
              <a:cs typeface="Arial" panose="020B0604020202020204" pitchFamily="34" charset="0"/>
            </a:endParaRPr>
          </a:p>
        </p:txBody>
      </p:sp>
      <p:graphicFrame>
        <p:nvGraphicFramePr>
          <p:cNvPr id="4" name="Táblázat 3"/>
          <p:cNvGraphicFramePr>
            <a:graphicFrameLocks noGrp="1"/>
          </p:cNvGraphicFramePr>
          <p:nvPr>
            <p:extLst>
              <p:ext uri="{D42A27DB-BD31-4B8C-83A1-F6EECF244321}">
                <p14:modId xmlns:p14="http://schemas.microsoft.com/office/powerpoint/2010/main" val="835066915"/>
              </p:ext>
            </p:extLst>
          </p:nvPr>
        </p:nvGraphicFramePr>
        <p:xfrm>
          <a:off x="457200" y="2508096"/>
          <a:ext cx="8363272" cy="2865120"/>
        </p:xfrm>
        <a:graphic>
          <a:graphicData uri="http://schemas.openxmlformats.org/drawingml/2006/table">
            <a:tbl>
              <a:tblPr firstRow="1" bandRow="1">
                <a:tableStyleId>{5C22544A-7EE6-4342-B048-85BDC9FD1C3A}</a:tableStyleId>
              </a:tblPr>
              <a:tblGrid>
                <a:gridCol w="4181636"/>
                <a:gridCol w="4181636"/>
              </a:tblGrid>
              <a:tr h="370840">
                <a:tc>
                  <a:txBody>
                    <a:bodyPr/>
                    <a:lstStyle/>
                    <a:p>
                      <a:pPr algn="ctr"/>
                      <a:r>
                        <a:rPr lang="hu-HU" dirty="0" smtClean="0"/>
                        <a:t>15 millió forint alatt</a:t>
                      </a:r>
                      <a:endParaRPr lang="hu-HU" dirty="0"/>
                    </a:p>
                  </a:txBody>
                  <a:tcPr anchor="ctr"/>
                </a:tc>
                <a:tc>
                  <a:txBody>
                    <a:bodyPr/>
                    <a:lstStyle/>
                    <a:p>
                      <a:pPr algn="ctr"/>
                      <a:r>
                        <a:rPr lang="hu-HU" dirty="0" smtClean="0"/>
                        <a:t>15 millió forint felett</a:t>
                      </a:r>
                      <a:endParaRPr lang="hu-HU" dirty="0"/>
                    </a:p>
                  </a:txBody>
                  <a:tcPr anchor="ctr"/>
                </a:tc>
              </a:tr>
              <a:tr h="370840">
                <a:tc>
                  <a:txBody>
                    <a:bodyPr/>
                    <a:lstStyle/>
                    <a:p>
                      <a:pPr algn="ctr"/>
                      <a:r>
                        <a:rPr lang="hu-HU" dirty="0" smtClean="0"/>
                        <a:t>választható </a:t>
                      </a:r>
                      <a:endParaRPr lang="hu-HU" dirty="0"/>
                    </a:p>
                  </a:txBody>
                  <a:tcPr anchor="ctr"/>
                </a:tc>
                <a:tc>
                  <a:txBody>
                    <a:bodyPr/>
                    <a:lstStyle/>
                    <a:p>
                      <a:pPr algn="ctr"/>
                      <a:r>
                        <a:rPr lang="hu-HU" dirty="0" smtClean="0"/>
                        <a:t>kötelező</a:t>
                      </a:r>
                      <a:endParaRPr lang="hu-HU" dirty="0"/>
                    </a:p>
                  </a:txBody>
                  <a:tcPr anchor="ctr"/>
                </a:tc>
              </a:tr>
              <a:tr h="370840">
                <a:tc gridSpan="2">
                  <a:txBody>
                    <a:bodyPr/>
                    <a:lstStyle/>
                    <a:p>
                      <a:pPr algn="ctr"/>
                      <a:r>
                        <a:rPr lang="hu-HU" dirty="0" smtClean="0"/>
                        <a:t>Projektmenedzser felsőfokú </a:t>
                      </a:r>
                      <a:r>
                        <a:rPr lang="hu-HU" dirty="0" err="1" smtClean="0"/>
                        <a:t>végz</a:t>
                      </a:r>
                      <a:r>
                        <a:rPr lang="hu-HU" dirty="0" smtClean="0"/>
                        <a:t>. 3 év </a:t>
                      </a:r>
                      <a:endParaRPr lang="hu-HU" dirty="0"/>
                    </a:p>
                  </a:txBody>
                  <a:tcPr anchor="ctr"/>
                </a:tc>
                <a:tc hMerge="1">
                  <a:txBody>
                    <a:bodyPr/>
                    <a:lstStyle/>
                    <a:p>
                      <a:endParaRPr lang="hu-HU" dirty="0"/>
                    </a:p>
                  </a:txBody>
                  <a:tcPr/>
                </a:tc>
              </a:tr>
              <a:tr h="370840">
                <a:tc>
                  <a:txBody>
                    <a:bodyPr/>
                    <a:lstStyle/>
                    <a:p>
                      <a:pPr algn="ctr"/>
                      <a:r>
                        <a:rPr lang="hu-HU" dirty="0" smtClean="0"/>
                        <a:t>Pénzügyi</a:t>
                      </a:r>
                      <a:r>
                        <a:rPr lang="hu-HU" baseline="0" dirty="0" smtClean="0"/>
                        <a:t> vezető </a:t>
                      </a:r>
                      <a:r>
                        <a:rPr lang="hu-HU" b="1" baseline="0" dirty="0" smtClean="0"/>
                        <a:t>középfokú </a:t>
                      </a:r>
                      <a:r>
                        <a:rPr lang="hu-HU" b="1" baseline="0" dirty="0" err="1" smtClean="0"/>
                        <a:t>végz</a:t>
                      </a:r>
                      <a:r>
                        <a:rPr lang="hu-HU" b="1" baseline="0" dirty="0" smtClean="0"/>
                        <a:t>. 3 </a:t>
                      </a:r>
                      <a:r>
                        <a:rPr lang="hu-HU" baseline="0" dirty="0" smtClean="0"/>
                        <a:t>év </a:t>
                      </a:r>
                      <a:endParaRPr lang="hu-HU"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dirty="0" smtClean="0"/>
                        <a:t>Pénzügyi</a:t>
                      </a:r>
                      <a:r>
                        <a:rPr lang="hu-HU" baseline="0" dirty="0" smtClean="0"/>
                        <a:t> vezető </a:t>
                      </a:r>
                      <a:r>
                        <a:rPr lang="hu-HU" b="1" baseline="0" dirty="0" smtClean="0"/>
                        <a:t>felsőfokú </a:t>
                      </a:r>
                      <a:r>
                        <a:rPr lang="hu-HU" b="1" baseline="0" dirty="0" err="1" smtClean="0"/>
                        <a:t>végz</a:t>
                      </a:r>
                      <a:r>
                        <a:rPr lang="hu-HU" b="1" baseline="0" dirty="0" smtClean="0"/>
                        <a:t>. </a:t>
                      </a:r>
                      <a:r>
                        <a:rPr lang="hu-HU" baseline="0" dirty="0" smtClean="0"/>
                        <a:t>3 év </a:t>
                      </a:r>
                      <a:endParaRPr lang="hu-HU" dirty="0" smtClean="0"/>
                    </a:p>
                  </a:txBody>
                  <a:tcPr anchor="ctr"/>
                </a:tc>
              </a:tr>
              <a:tr h="370840">
                <a:tc>
                  <a:txBody>
                    <a:bodyPr/>
                    <a:lstStyle/>
                    <a:p>
                      <a:pPr algn="ctr"/>
                      <a:r>
                        <a:rPr lang="hu-HU" dirty="0" smtClean="0"/>
                        <a:t>kijelölés, </a:t>
                      </a:r>
                      <a:r>
                        <a:rPr lang="hu-HU" b="1" dirty="0" smtClean="0"/>
                        <a:t>rendelkezésre</a:t>
                      </a:r>
                      <a:r>
                        <a:rPr lang="hu-HU" dirty="0" smtClean="0"/>
                        <a:t> állás</a:t>
                      </a:r>
                      <a:endParaRPr lang="hu-HU" dirty="0"/>
                    </a:p>
                  </a:txBody>
                  <a:tcPr anchor="ctr"/>
                </a:tc>
                <a:tc>
                  <a:txBody>
                    <a:bodyPr/>
                    <a:lstStyle/>
                    <a:p>
                      <a:pPr algn="ctr"/>
                      <a:r>
                        <a:rPr lang="hu-HU" b="1" dirty="0" smtClean="0"/>
                        <a:t>munkavégzésre</a:t>
                      </a:r>
                      <a:r>
                        <a:rPr lang="hu-HU" dirty="0" smtClean="0"/>
                        <a:t> irányuló jogviszonyban</a:t>
                      </a:r>
                      <a:endParaRPr lang="hu-HU" dirty="0"/>
                    </a:p>
                  </a:txBody>
                  <a:tcPr anchor="ctr"/>
                </a:tc>
              </a:tr>
              <a:tr h="370840">
                <a:tc gridSpan="2">
                  <a:txBody>
                    <a:bodyPr/>
                    <a:lstStyle/>
                    <a:p>
                      <a:pPr algn="ctr"/>
                      <a:r>
                        <a:rPr lang="hu-HU" dirty="0" smtClean="0"/>
                        <a:t>elszámolható költségek köre 5.5</a:t>
                      </a:r>
                      <a:r>
                        <a:rPr lang="hu-HU" baseline="0" dirty="0" smtClean="0"/>
                        <a:t> c) pont alapján</a:t>
                      </a:r>
                      <a:r>
                        <a:rPr lang="hu-HU" dirty="0" smtClean="0"/>
                        <a:t> </a:t>
                      </a:r>
                      <a:endParaRPr lang="hu-HU" dirty="0"/>
                    </a:p>
                  </a:txBody>
                  <a:tcPr anchor="ctr"/>
                </a:tc>
                <a:tc hMerge="1">
                  <a:txBody>
                    <a:bodyPr/>
                    <a:lstStyle/>
                    <a:p>
                      <a:pPr algn="ctr"/>
                      <a:endParaRPr lang="hu-HU" dirty="0"/>
                    </a:p>
                  </a:txBody>
                  <a:tcPr anchor="ctr"/>
                </a:tc>
              </a:tr>
              <a:tr h="370840">
                <a:tc gridSpan="2">
                  <a:txBody>
                    <a:bodyPr/>
                    <a:lstStyle/>
                    <a:p>
                      <a:pPr algn="ctr"/>
                      <a:r>
                        <a:rPr lang="hu-HU" dirty="0" smtClean="0"/>
                        <a:t>Költségtípus</a:t>
                      </a:r>
                      <a:r>
                        <a:rPr lang="hu-HU" baseline="0" dirty="0" smtClean="0"/>
                        <a:t> aránya: p</a:t>
                      </a:r>
                      <a:r>
                        <a:rPr lang="hu-HU" dirty="0" smtClean="0"/>
                        <a:t>rojekt előkészítés, tervezés, közbeszerzési eljárások lefolytatása projektmenedzsment – 8,5%</a:t>
                      </a:r>
                      <a:endParaRPr lang="hu-HU" dirty="0"/>
                    </a:p>
                  </a:txBody>
                  <a:tcPr anchor="ctr"/>
                </a:tc>
                <a:tc hMerge="1">
                  <a:txBody>
                    <a:bodyPr/>
                    <a:lstStyle/>
                    <a:p>
                      <a:pPr algn="ctr"/>
                      <a:endParaRPr lang="hu-HU" dirty="0"/>
                    </a:p>
                  </a:txBody>
                  <a:tcPr anchor="ctr"/>
                </a:tc>
              </a:tr>
            </a:tbl>
          </a:graphicData>
        </a:graphic>
      </p:graphicFrame>
      <p:sp>
        <p:nvSpPr>
          <p:cNvPr id="6" name="Téglalap 5"/>
          <p:cNvSpPr/>
          <p:nvPr/>
        </p:nvSpPr>
        <p:spPr>
          <a:xfrm>
            <a:off x="15253" y="116632"/>
            <a:ext cx="1316387"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smtClean="0">
                <a:ln w="50800"/>
                <a:solidFill>
                  <a:prstClr val="white">
                    <a:shade val="50000"/>
                  </a:prstClr>
                </a:solidFill>
              </a:rPr>
              <a:t>K+V</a:t>
            </a:r>
            <a:endParaRPr lang="hu-HU" sz="5400" b="1" dirty="0">
              <a:ln w="50800"/>
              <a:solidFill>
                <a:prstClr val="white">
                  <a:shade val="50000"/>
                </a:prstClr>
              </a:solidFill>
            </a:endParaRPr>
          </a:p>
        </p:txBody>
      </p:sp>
    </p:spTree>
    <p:extLst>
      <p:ext uri="{BB962C8B-B14F-4D97-AF65-F5344CB8AC3E}">
        <p14:creationId xmlns:p14="http://schemas.microsoft.com/office/powerpoint/2010/main" val="10554129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rtalom helye 4"/>
          <p:cNvGraphicFramePr>
            <a:graphicFrameLocks noGrp="1"/>
          </p:cNvGraphicFramePr>
          <p:nvPr>
            <p:ph idx="1"/>
          </p:nvPr>
        </p:nvGraphicFramePr>
        <p:xfrm>
          <a:off x="755650" y="1525588"/>
          <a:ext cx="7632700" cy="4049715"/>
        </p:xfrm>
        <a:graphic>
          <a:graphicData uri="http://schemas.openxmlformats.org/drawingml/2006/table">
            <a:tbl>
              <a:tblPr firstRow="1" bandRow="1">
                <a:tableStyleId>{5C22544A-7EE6-4342-B048-85BDC9FD1C3A}</a:tableStyleId>
              </a:tblPr>
              <a:tblGrid>
                <a:gridCol w="5040463"/>
                <a:gridCol w="1440132"/>
                <a:gridCol w="1152105"/>
              </a:tblGrid>
              <a:tr h="495456">
                <a:tc>
                  <a:txBody>
                    <a:bodyPr/>
                    <a:lstStyle/>
                    <a:p>
                      <a:pPr algn="l" fontAlgn="ctr"/>
                      <a:r>
                        <a:rPr lang="hu-HU" sz="1400" b="1" i="0" u="none" strike="noStrike" dirty="0" smtClean="0">
                          <a:solidFill>
                            <a:schemeClr val="tx2"/>
                          </a:solidFill>
                          <a:effectLst/>
                          <a:latin typeface="Arial" pitchFamily="34" charset="0"/>
                          <a:cs typeface="Arial" pitchFamily="34" charset="0"/>
                        </a:rPr>
                        <a:t>  Operatív </a:t>
                      </a:r>
                      <a:r>
                        <a:rPr lang="hu-HU" sz="1400" b="1" i="0" u="none" strike="noStrike" dirty="0">
                          <a:solidFill>
                            <a:schemeClr val="tx2"/>
                          </a:solidFill>
                          <a:effectLst/>
                          <a:latin typeface="Arial" pitchFamily="34" charset="0"/>
                          <a:cs typeface="Arial" pitchFamily="34" charset="0"/>
                        </a:rPr>
                        <a:t>Program</a:t>
                      </a:r>
                    </a:p>
                  </a:txBody>
                  <a:tcPr marL="9525" marR="9525" marT="9523" marB="0" anchor="ctr"/>
                </a:tc>
                <a:tc>
                  <a:txBody>
                    <a:bodyPr/>
                    <a:lstStyle/>
                    <a:p>
                      <a:pPr algn="ctr" fontAlgn="ctr"/>
                      <a:r>
                        <a:rPr lang="hu-HU" sz="1400" b="1" i="0" u="none" strike="noStrike" dirty="0">
                          <a:solidFill>
                            <a:schemeClr val="tx2"/>
                          </a:solidFill>
                          <a:effectLst/>
                          <a:latin typeface="Arial" pitchFamily="34" charset="0"/>
                          <a:cs typeface="Arial" pitchFamily="34" charset="0"/>
                        </a:rPr>
                        <a:t>millió </a:t>
                      </a:r>
                      <a:r>
                        <a:rPr lang="hu-HU" sz="1400" b="1" i="0" u="none" strike="noStrike" dirty="0" smtClean="0">
                          <a:solidFill>
                            <a:schemeClr val="tx2"/>
                          </a:solidFill>
                          <a:effectLst/>
                          <a:latin typeface="Arial" pitchFamily="34" charset="0"/>
                          <a:cs typeface="Arial" pitchFamily="34" charset="0"/>
                        </a:rPr>
                        <a:t>Euró</a:t>
                      </a:r>
                      <a:endParaRPr lang="hu-HU" sz="1400" b="1" i="0" u="none" strike="noStrike" dirty="0">
                        <a:solidFill>
                          <a:schemeClr val="tx2"/>
                        </a:solidFill>
                        <a:effectLst/>
                        <a:latin typeface="Arial" pitchFamily="34" charset="0"/>
                        <a:cs typeface="Arial" pitchFamily="34" charset="0"/>
                      </a:endParaRPr>
                    </a:p>
                  </a:txBody>
                  <a:tcPr marL="9525" marR="9525" marT="9523" marB="0" anchor="ctr"/>
                </a:tc>
                <a:tc>
                  <a:txBody>
                    <a:bodyPr/>
                    <a:lstStyle/>
                    <a:p>
                      <a:pPr algn="ctr" fontAlgn="ctr"/>
                      <a:r>
                        <a:rPr lang="hu-HU" sz="1400" b="1" i="0" u="none" strike="noStrike" dirty="0">
                          <a:solidFill>
                            <a:schemeClr val="tx2"/>
                          </a:solidFill>
                          <a:effectLst/>
                          <a:latin typeface="Arial" pitchFamily="34" charset="0"/>
                          <a:cs typeface="Arial" pitchFamily="34" charset="0"/>
                        </a:rPr>
                        <a:t>Mrd Ft</a:t>
                      </a:r>
                    </a:p>
                  </a:txBody>
                  <a:tcPr marL="9525" marR="9525" marT="9523" marB="0" anchor="ctr"/>
                </a:tc>
              </a:tr>
              <a:tr h="337528">
                <a:tc>
                  <a:txBody>
                    <a:bodyPr/>
                    <a:lstStyle/>
                    <a:p>
                      <a:pPr algn="l" fontAlgn="ctr">
                        <a:buClr>
                          <a:srgbClr val="000000"/>
                        </a:buClr>
                        <a:buSzPts val="1000"/>
                        <a:buFont typeface="Helvetica Light"/>
                        <a:buNone/>
                      </a:pPr>
                      <a:r>
                        <a:rPr lang="hu-HU" sz="1200" b="0" i="0" u="none" strike="noStrike" dirty="0" smtClean="0">
                          <a:solidFill>
                            <a:schemeClr val="tx2"/>
                          </a:solidFill>
                          <a:effectLst/>
                          <a:latin typeface="Arial" pitchFamily="34" charset="0"/>
                          <a:cs typeface="Arial" pitchFamily="34" charset="0"/>
                        </a:rPr>
                        <a:t>  </a:t>
                      </a:r>
                      <a:r>
                        <a:rPr lang="hu-HU" sz="1200" b="1" i="0" u="none" strike="noStrike" dirty="0" smtClean="0">
                          <a:solidFill>
                            <a:schemeClr val="tx2"/>
                          </a:solidFill>
                          <a:effectLst/>
                          <a:latin typeface="Arial" pitchFamily="34" charset="0"/>
                          <a:cs typeface="Arial" pitchFamily="34" charset="0"/>
                        </a:rPr>
                        <a:t>Gazdaságfejlesztési és Innovációs Operatív Program (GINOP) </a:t>
                      </a:r>
                      <a:endParaRPr lang="hu-HU" sz="1200" b="1" i="0" u="none" strike="noStrike" dirty="0">
                        <a:solidFill>
                          <a:schemeClr val="tx2"/>
                        </a:solidFill>
                        <a:effectLst/>
                        <a:latin typeface="Arial" pitchFamily="34" charset="0"/>
                        <a:cs typeface="Arial" pitchFamily="34" charset="0"/>
                      </a:endParaRPr>
                    </a:p>
                  </a:txBody>
                  <a:tcPr marL="9525" marR="9525" marT="9523" marB="0" anchor="ctr"/>
                </a:tc>
                <a:tc>
                  <a:txBody>
                    <a:bodyPr/>
                    <a:lstStyle/>
                    <a:p>
                      <a:pPr algn="ctr" fontAlgn="ctr"/>
                      <a:r>
                        <a:rPr lang="hu-HU" sz="1200" b="1" i="0" u="none" strike="noStrike" dirty="0">
                          <a:solidFill>
                            <a:schemeClr val="tx2"/>
                          </a:solidFill>
                          <a:effectLst/>
                          <a:latin typeface="Arial" pitchFamily="34" charset="0"/>
                          <a:cs typeface="Arial" pitchFamily="34" charset="0"/>
                        </a:rPr>
                        <a:t>8 </a:t>
                      </a:r>
                      <a:r>
                        <a:rPr lang="hu-HU" sz="1200" b="1" i="0" u="none" strike="noStrike" dirty="0" smtClean="0">
                          <a:solidFill>
                            <a:schemeClr val="tx2"/>
                          </a:solidFill>
                          <a:effectLst/>
                          <a:latin typeface="Arial" pitchFamily="34" charset="0"/>
                          <a:cs typeface="Arial" pitchFamily="34" charset="0"/>
                        </a:rPr>
                        <a:t>813</a:t>
                      </a:r>
                      <a:endParaRPr lang="hu-HU" sz="1200" b="1" i="0" u="none" strike="noStrike" dirty="0">
                        <a:solidFill>
                          <a:schemeClr val="tx2"/>
                        </a:solidFill>
                        <a:effectLst/>
                        <a:latin typeface="Arial" pitchFamily="34" charset="0"/>
                        <a:cs typeface="Arial" pitchFamily="34" charset="0"/>
                      </a:endParaRPr>
                    </a:p>
                  </a:txBody>
                  <a:tcPr marL="9525" marR="9525" marT="9523" marB="0" anchor="ctr"/>
                </a:tc>
                <a:tc>
                  <a:txBody>
                    <a:bodyPr/>
                    <a:lstStyle/>
                    <a:p>
                      <a:pPr algn="ctr" fontAlgn="ctr"/>
                      <a:r>
                        <a:rPr lang="hu-HU" sz="1200" b="1" i="0" u="none" strike="noStrike" dirty="0">
                          <a:solidFill>
                            <a:schemeClr val="tx2"/>
                          </a:solidFill>
                          <a:effectLst/>
                          <a:latin typeface="Arial" pitchFamily="34" charset="0"/>
                          <a:cs typeface="Arial" pitchFamily="34" charset="0"/>
                        </a:rPr>
                        <a:t>2 </a:t>
                      </a:r>
                      <a:r>
                        <a:rPr lang="hu-HU" sz="1200" b="1" i="0" u="none" strike="noStrike" dirty="0" smtClean="0">
                          <a:solidFill>
                            <a:schemeClr val="tx2"/>
                          </a:solidFill>
                          <a:effectLst/>
                          <a:latin typeface="Arial" pitchFamily="34" charset="0"/>
                          <a:cs typeface="Arial" pitchFamily="34" charset="0"/>
                        </a:rPr>
                        <a:t>733</a:t>
                      </a:r>
                      <a:endParaRPr lang="hu-HU" sz="1200" b="1" i="0" u="none" strike="noStrike" dirty="0">
                        <a:solidFill>
                          <a:schemeClr val="tx2"/>
                        </a:solidFill>
                        <a:effectLst/>
                        <a:latin typeface="Arial" pitchFamily="34" charset="0"/>
                        <a:cs typeface="Arial" pitchFamily="34" charset="0"/>
                      </a:endParaRPr>
                    </a:p>
                  </a:txBody>
                  <a:tcPr marL="9525" marR="9525" marT="9523" marB="0" anchor="ctr"/>
                </a:tc>
              </a:tr>
              <a:tr h="287935">
                <a:tc>
                  <a:txBody>
                    <a:bodyPr/>
                    <a:lstStyle/>
                    <a:p>
                      <a:pPr algn="l" fontAlgn="ctr">
                        <a:buClr>
                          <a:srgbClr val="000000"/>
                        </a:buClr>
                        <a:buSzPts val="1000"/>
                        <a:buFont typeface="Helvetica Light"/>
                        <a:buNone/>
                      </a:pPr>
                      <a:r>
                        <a:rPr lang="hu-HU" sz="1200" b="0" i="0" u="none" strike="noStrike" dirty="0" smtClean="0">
                          <a:solidFill>
                            <a:schemeClr val="tx2"/>
                          </a:solidFill>
                          <a:effectLst/>
                          <a:latin typeface="Arial" pitchFamily="34" charset="0"/>
                          <a:cs typeface="Arial" pitchFamily="34" charset="0"/>
                        </a:rPr>
                        <a:t>  Versenyképes Közép-Magyarország Operatív Program (VEKOP)</a:t>
                      </a:r>
                      <a:endParaRPr lang="hu-HU" sz="1200" b="0" i="0" u="none" strike="noStrike" dirty="0">
                        <a:solidFill>
                          <a:schemeClr val="tx2"/>
                        </a:solidFill>
                        <a:effectLst/>
                        <a:latin typeface="Arial" pitchFamily="34" charset="0"/>
                        <a:cs typeface="Arial" pitchFamily="34" charset="0"/>
                      </a:endParaRPr>
                    </a:p>
                  </a:txBody>
                  <a:tcPr marL="9525" marR="9525" marT="9523" marB="0" anchor="ctr"/>
                </a:tc>
                <a:tc>
                  <a:txBody>
                    <a:bodyPr/>
                    <a:lstStyle/>
                    <a:p>
                      <a:pPr algn="ctr" fontAlgn="ctr"/>
                      <a:r>
                        <a:rPr lang="hu-HU" sz="1200" b="0" i="0" u="none" strike="noStrike" dirty="0" smtClean="0">
                          <a:solidFill>
                            <a:schemeClr val="tx2"/>
                          </a:solidFill>
                          <a:effectLst/>
                          <a:latin typeface="Arial" pitchFamily="34" charset="0"/>
                          <a:cs typeface="Arial" pitchFamily="34" charset="0"/>
                        </a:rPr>
                        <a:t>927</a:t>
                      </a:r>
                      <a:endParaRPr lang="hu-HU" sz="1200" b="0" i="0" u="none" strike="noStrike" dirty="0">
                        <a:solidFill>
                          <a:schemeClr val="tx2"/>
                        </a:solidFill>
                        <a:effectLst/>
                        <a:latin typeface="Arial" pitchFamily="34" charset="0"/>
                        <a:cs typeface="Arial" pitchFamily="34" charset="0"/>
                      </a:endParaRPr>
                    </a:p>
                  </a:txBody>
                  <a:tcPr marL="9525" marR="9525" marT="9523" marB="0" anchor="ctr"/>
                </a:tc>
                <a:tc>
                  <a:txBody>
                    <a:bodyPr/>
                    <a:lstStyle/>
                    <a:p>
                      <a:pPr algn="ctr" fontAlgn="ctr"/>
                      <a:r>
                        <a:rPr lang="hu-HU" sz="1200" b="0" i="0" u="none" strike="noStrike" dirty="0" smtClean="0">
                          <a:solidFill>
                            <a:schemeClr val="tx2"/>
                          </a:solidFill>
                          <a:effectLst/>
                          <a:latin typeface="Arial" pitchFamily="34" charset="0"/>
                          <a:cs typeface="Arial" pitchFamily="34" charset="0"/>
                        </a:rPr>
                        <a:t>288</a:t>
                      </a:r>
                      <a:endParaRPr lang="hu-HU" sz="1200" b="0" i="0" u="none" strike="noStrike" dirty="0">
                        <a:solidFill>
                          <a:schemeClr val="tx2"/>
                        </a:solidFill>
                        <a:effectLst/>
                        <a:latin typeface="Arial" pitchFamily="34" charset="0"/>
                        <a:cs typeface="Arial" pitchFamily="34" charset="0"/>
                      </a:endParaRPr>
                    </a:p>
                  </a:txBody>
                  <a:tcPr marL="9525" marR="9525" marT="9523" marB="0" anchor="ctr"/>
                </a:tc>
              </a:tr>
              <a:tr h="344693">
                <a:tc>
                  <a:txBody>
                    <a:bodyPr/>
                    <a:lstStyle/>
                    <a:p>
                      <a:pPr algn="l" fontAlgn="ctr">
                        <a:buClr>
                          <a:srgbClr val="000000"/>
                        </a:buClr>
                        <a:buSzPts val="1000"/>
                        <a:buFont typeface="Helvetica Light"/>
                        <a:buNone/>
                      </a:pPr>
                      <a:r>
                        <a:rPr lang="hu-HU" sz="1200" b="0" i="0" u="none" strike="noStrike" dirty="0" smtClean="0">
                          <a:solidFill>
                            <a:schemeClr val="tx2"/>
                          </a:solidFill>
                          <a:effectLst/>
                          <a:latin typeface="Arial" pitchFamily="34" charset="0"/>
                          <a:cs typeface="Arial" pitchFamily="34" charset="0"/>
                        </a:rPr>
                        <a:t>  Terület- és Településfejlesztési Operatív Program (TOP)</a:t>
                      </a:r>
                      <a:endParaRPr lang="hu-HU" sz="1200" b="0" i="0" u="none" strike="noStrike" dirty="0">
                        <a:solidFill>
                          <a:schemeClr val="tx2"/>
                        </a:solidFill>
                        <a:effectLst/>
                        <a:latin typeface="Arial" pitchFamily="34" charset="0"/>
                        <a:cs typeface="Arial" pitchFamily="34" charset="0"/>
                      </a:endParaRPr>
                    </a:p>
                  </a:txBody>
                  <a:tcPr marL="9525" marR="9525" marT="9523" marB="0" anchor="ctr"/>
                </a:tc>
                <a:tc>
                  <a:txBody>
                    <a:bodyPr/>
                    <a:lstStyle/>
                    <a:p>
                      <a:pPr algn="ctr" fontAlgn="ctr"/>
                      <a:r>
                        <a:rPr lang="hu-HU" sz="1200" b="0" i="0" u="none" strike="noStrike" dirty="0">
                          <a:solidFill>
                            <a:schemeClr val="tx2"/>
                          </a:solidFill>
                          <a:effectLst/>
                          <a:latin typeface="Arial" pitchFamily="34" charset="0"/>
                          <a:cs typeface="Arial" pitchFamily="34" charset="0"/>
                        </a:rPr>
                        <a:t>3 971</a:t>
                      </a:r>
                    </a:p>
                  </a:txBody>
                  <a:tcPr marL="9525" marR="9525" marT="9523" marB="0" anchor="ctr"/>
                </a:tc>
                <a:tc>
                  <a:txBody>
                    <a:bodyPr/>
                    <a:lstStyle/>
                    <a:p>
                      <a:pPr algn="ctr" fontAlgn="ctr"/>
                      <a:r>
                        <a:rPr lang="hu-HU" sz="1200" b="0" i="0" u="none" strike="noStrike" dirty="0">
                          <a:solidFill>
                            <a:schemeClr val="tx2"/>
                          </a:solidFill>
                          <a:effectLst/>
                          <a:latin typeface="Arial" pitchFamily="34" charset="0"/>
                          <a:cs typeface="Arial" pitchFamily="34" charset="0"/>
                        </a:rPr>
                        <a:t>1 231</a:t>
                      </a:r>
                    </a:p>
                  </a:txBody>
                  <a:tcPr marL="9525" marR="9525" marT="9523" marB="0" anchor="ctr"/>
                </a:tc>
              </a:tr>
              <a:tr h="287935">
                <a:tc>
                  <a:txBody>
                    <a:bodyPr/>
                    <a:lstStyle/>
                    <a:p>
                      <a:pPr algn="l" fontAlgn="ctr">
                        <a:buClr>
                          <a:srgbClr val="000000"/>
                        </a:buClr>
                        <a:buSzPts val="1000"/>
                        <a:buFont typeface="Helvetica Light"/>
                        <a:buNone/>
                      </a:pPr>
                      <a:r>
                        <a:rPr lang="hu-HU" sz="1200" b="0" i="0" u="none" strike="noStrike" dirty="0" smtClean="0">
                          <a:solidFill>
                            <a:schemeClr val="tx2"/>
                          </a:solidFill>
                          <a:effectLst/>
                          <a:latin typeface="Arial" pitchFamily="34" charset="0"/>
                          <a:cs typeface="Arial" pitchFamily="34" charset="0"/>
                        </a:rPr>
                        <a:t>  Integrált Közlekedésfejlesztési Operatív Program (IKOP)</a:t>
                      </a:r>
                      <a:endParaRPr lang="hu-HU" sz="1200" b="0" i="0" u="none" strike="noStrike" dirty="0">
                        <a:solidFill>
                          <a:schemeClr val="tx2"/>
                        </a:solidFill>
                        <a:effectLst/>
                        <a:latin typeface="Arial" pitchFamily="34" charset="0"/>
                        <a:cs typeface="Arial" pitchFamily="34" charset="0"/>
                      </a:endParaRPr>
                    </a:p>
                  </a:txBody>
                  <a:tcPr marL="9525" marR="9525" marT="9523" marB="0" anchor="ctr"/>
                </a:tc>
                <a:tc>
                  <a:txBody>
                    <a:bodyPr/>
                    <a:lstStyle/>
                    <a:p>
                      <a:pPr algn="ctr" fontAlgn="ctr"/>
                      <a:r>
                        <a:rPr lang="hu-HU" sz="1200" b="0" i="0" u="none" strike="noStrike" dirty="0">
                          <a:solidFill>
                            <a:schemeClr val="tx2"/>
                          </a:solidFill>
                          <a:effectLst/>
                          <a:latin typeface="Arial" pitchFamily="34" charset="0"/>
                          <a:cs typeface="Arial" pitchFamily="34" charset="0"/>
                        </a:rPr>
                        <a:t>3 920</a:t>
                      </a:r>
                    </a:p>
                  </a:txBody>
                  <a:tcPr marL="9525" marR="9525" marT="9523" marB="0" anchor="ctr"/>
                </a:tc>
                <a:tc>
                  <a:txBody>
                    <a:bodyPr/>
                    <a:lstStyle/>
                    <a:p>
                      <a:pPr algn="ctr" fontAlgn="ctr"/>
                      <a:r>
                        <a:rPr lang="hu-HU" sz="1200" b="0" i="0" u="none" strike="noStrike" dirty="0">
                          <a:solidFill>
                            <a:schemeClr val="tx2"/>
                          </a:solidFill>
                          <a:effectLst/>
                          <a:latin typeface="Arial" pitchFamily="34" charset="0"/>
                          <a:cs typeface="Arial" pitchFamily="34" charset="0"/>
                        </a:rPr>
                        <a:t>1 216</a:t>
                      </a:r>
                    </a:p>
                  </a:txBody>
                  <a:tcPr marL="9525" marR="9525" marT="9523" marB="0" anchor="ctr"/>
                </a:tc>
              </a:tr>
              <a:tr h="328669">
                <a:tc>
                  <a:txBody>
                    <a:bodyPr/>
                    <a:lstStyle/>
                    <a:p>
                      <a:pPr algn="l" fontAlgn="ctr">
                        <a:buClr>
                          <a:srgbClr val="000000"/>
                        </a:buClr>
                        <a:buSzPts val="1000"/>
                        <a:buFont typeface="Helvetica Light"/>
                        <a:buNone/>
                      </a:pPr>
                      <a:r>
                        <a:rPr lang="hu-HU" sz="1200" b="0" i="0" u="none" strike="noStrike" dirty="0" smtClean="0">
                          <a:solidFill>
                            <a:schemeClr val="tx2"/>
                          </a:solidFill>
                          <a:effectLst/>
                          <a:latin typeface="Arial" pitchFamily="34" charset="0"/>
                          <a:cs typeface="Arial" pitchFamily="34" charset="0"/>
                        </a:rPr>
                        <a:t>  Környezeti és Energiahatékonysági Operatív Program (KEHOP)</a:t>
                      </a:r>
                      <a:endParaRPr lang="hu-HU" sz="1200" b="0" i="0" u="none" strike="noStrike" dirty="0">
                        <a:solidFill>
                          <a:schemeClr val="tx2"/>
                        </a:solidFill>
                        <a:effectLst/>
                        <a:latin typeface="Arial" pitchFamily="34" charset="0"/>
                        <a:cs typeface="Arial" pitchFamily="34" charset="0"/>
                      </a:endParaRPr>
                    </a:p>
                  </a:txBody>
                  <a:tcPr marL="9525" marR="9525" marT="9523" marB="0" anchor="ctr"/>
                </a:tc>
                <a:tc>
                  <a:txBody>
                    <a:bodyPr/>
                    <a:lstStyle/>
                    <a:p>
                      <a:pPr algn="ctr" fontAlgn="ctr"/>
                      <a:r>
                        <a:rPr lang="hu-HU" sz="1200" b="0" i="0" u="none" strike="noStrike" dirty="0">
                          <a:solidFill>
                            <a:schemeClr val="tx2"/>
                          </a:solidFill>
                          <a:effectLst/>
                          <a:latin typeface="Arial" pitchFamily="34" charset="0"/>
                          <a:cs typeface="Arial" pitchFamily="34" charset="0"/>
                        </a:rPr>
                        <a:t>3 785</a:t>
                      </a:r>
                    </a:p>
                  </a:txBody>
                  <a:tcPr marL="9525" marR="9525" marT="9523" marB="0" anchor="ctr"/>
                </a:tc>
                <a:tc>
                  <a:txBody>
                    <a:bodyPr/>
                    <a:lstStyle/>
                    <a:p>
                      <a:pPr algn="ctr" fontAlgn="ctr"/>
                      <a:r>
                        <a:rPr lang="hu-HU" sz="1200" b="0" i="0" u="none" strike="noStrike" dirty="0">
                          <a:solidFill>
                            <a:schemeClr val="tx2"/>
                          </a:solidFill>
                          <a:effectLst/>
                          <a:latin typeface="Arial" pitchFamily="34" charset="0"/>
                          <a:cs typeface="Arial" pitchFamily="34" charset="0"/>
                        </a:rPr>
                        <a:t>1 174</a:t>
                      </a:r>
                    </a:p>
                  </a:txBody>
                  <a:tcPr marL="9525" marR="9525" marT="9523" marB="0" anchor="ctr"/>
                </a:tc>
              </a:tr>
              <a:tr h="279453">
                <a:tc>
                  <a:txBody>
                    <a:bodyPr/>
                    <a:lstStyle/>
                    <a:p>
                      <a:pPr algn="l" fontAlgn="ctr">
                        <a:buClr>
                          <a:srgbClr val="000000"/>
                        </a:buClr>
                        <a:buSzPts val="1000"/>
                        <a:buFont typeface="Helvetica Light"/>
                        <a:buNone/>
                      </a:pPr>
                      <a:r>
                        <a:rPr lang="hu-HU" sz="1200" b="0" i="0" u="none" strike="noStrike" dirty="0" smtClean="0">
                          <a:solidFill>
                            <a:schemeClr val="tx2"/>
                          </a:solidFill>
                          <a:effectLst/>
                          <a:latin typeface="Arial" pitchFamily="34" charset="0"/>
                          <a:cs typeface="Arial" pitchFamily="34" charset="0"/>
                        </a:rPr>
                        <a:t>  Emberi Erőforrás Fejlesztési Operatív Program (EFOP)</a:t>
                      </a:r>
                      <a:endParaRPr lang="hu-HU" sz="1200" b="0" i="0" u="none" strike="noStrike" dirty="0">
                        <a:solidFill>
                          <a:schemeClr val="tx2"/>
                        </a:solidFill>
                        <a:effectLst/>
                        <a:latin typeface="Arial" pitchFamily="34" charset="0"/>
                        <a:cs typeface="Arial" pitchFamily="34" charset="0"/>
                      </a:endParaRPr>
                    </a:p>
                  </a:txBody>
                  <a:tcPr marL="9525" marR="9525" marT="9523" marB="0" anchor="ctr"/>
                </a:tc>
                <a:tc>
                  <a:txBody>
                    <a:bodyPr/>
                    <a:lstStyle/>
                    <a:p>
                      <a:pPr algn="ctr" fontAlgn="ctr"/>
                      <a:r>
                        <a:rPr lang="hu-HU" sz="1200" b="0" i="0" u="none" strike="noStrike" dirty="0">
                          <a:solidFill>
                            <a:schemeClr val="tx2"/>
                          </a:solidFill>
                          <a:effectLst/>
                          <a:latin typeface="Arial" pitchFamily="34" charset="0"/>
                          <a:cs typeface="Arial" pitchFamily="34" charset="0"/>
                        </a:rPr>
                        <a:t>3 </a:t>
                      </a:r>
                      <a:r>
                        <a:rPr lang="hu-HU" sz="1200" b="0" i="0" u="none" strike="noStrike" dirty="0" smtClean="0">
                          <a:solidFill>
                            <a:schemeClr val="tx2"/>
                          </a:solidFill>
                          <a:effectLst/>
                          <a:latin typeface="Arial" pitchFamily="34" charset="0"/>
                          <a:cs typeface="Arial" pitchFamily="34" charset="0"/>
                        </a:rPr>
                        <a:t>070</a:t>
                      </a:r>
                      <a:endParaRPr lang="hu-HU" sz="1200" b="0" i="0" u="none" strike="noStrike" dirty="0">
                        <a:solidFill>
                          <a:schemeClr val="tx2"/>
                        </a:solidFill>
                        <a:effectLst/>
                        <a:latin typeface="Arial" pitchFamily="34" charset="0"/>
                        <a:cs typeface="Arial" pitchFamily="34" charset="0"/>
                      </a:endParaRPr>
                    </a:p>
                  </a:txBody>
                  <a:tcPr marL="9525" marR="9525" marT="9523" marB="0" anchor="ctr"/>
                </a:tc>
                <a:tc>
                  <a:txBody>
                    <a:bodyPr/>
                    <a:lstStyle/>
                    <a:p>
                      <a:pPr algn="ctr" fontAlgn="ctr"/>
                      <a:r>
                        <a:rPr lang="hu-HU" sz="1200" b="0" i="0" u="none" strike="noStrike" dirty="0">
                          <a:solidFill>
                            <a:schemeClr val="tx2"/>
                          </a:solidFill>
                          <a:effectLst/>
                          <a:latin typeface="Arial" pitchFamily="34" charset="0"/>
                          <a:cs typeface="Arial" pitchFamily="34" charset="0"/>
                        </a:rPr>
                        <a:t>952</a:t>
                      </a:r>
                    </a:p>
                  </a:txBody>
                  <a:tcPr marL="9525" marR="9525" marT="9523" marB="0" anchor="ctr"/>
                </a:tc>
              </a:tr>
              <a:tr h="312156">
                <a:tc>
                  <a:txBody>
                    <a:bodyPr/>
                    <a:lstStyle/>
                    <a:p>
                      <a:pPr algn="l" fontAlgn="ctr">
                        <a:buClr>
                          <a:srgbClr val="000000"/>
                        </a:buClr>
                        <a:buSzPts val="1000"/>
                        <a:buFont typeface="Helvetica Light"/>
                        <a:buNone/>
                      </a:pPr>
                      <a:r>
                        <a:rPr lang="hu-HU" sz="1200" b="0" i="0" u="none" strike="noStrike" dirty="0" smtClean="0">
                          <a:solidFill>
                            <a:schemeClr val="tx2"/>
                          </a:solidFill>
                          <a:effectLst/>
                          <a:latin typeface="Arial" pitchFamily="34" charset="0"/>
                          <a:cs typeface="Arial" pitchFamily="34" charset="0"/>
                        </a:rPr>
                        <a:t>  Közigazgatás- és Közszolgáltatás-fejlesztési</a:t>
                      </a:r>
                      <a:r>
                        <a:rPr lang="hu-HU" sz="1200" b="0" i="0" u="none" strike="noStrike" baseline="0" dirty="0" smtClean="0">
                          <a:solidFill>
                            <a:schemeClr val="tx2"/>
                          </a:solidFill>
                          <a:effectLst/>
                          <a:latin typeface="Arial" pitchFamily="34" charset="0"/>
                          <a:cs typeface="Arial" pitchFamily="34" charset="0"/>
                        </a:rPr>
                        <a:t> </a:t>
                      </a:r>
                      <a:r>
                        <a:rPr lang="hu-HU" sz="1200" b="0" i="0" u="none" strike="noStrike" dirty="0" smtClean="0">
                          <a:solidFill>
                            <a:schemeClr val="tx2"/>
                          </a:solidFill>
                          <a:effectLst/>
                          <a:latin typeface="Arial" pitchFamily="34" charset="0"/>
                          <a:cs typeface="Arial" pitchFamily="34" charset="0"/>
                        </a:rPr>
                        <a:t>Operatív Program (KÖFOP)</a:t>
                      </a:r>
                      <a:endParaRPr lang="hu-HU" sz="1200" b="0" i="0" u="none" strike="noStrike" dirty="0">
                        <a:solidFill>
                          <a:schemeClr val="tx2"/>
                        </a:solidFill>
                        <a:effectLst/>
                        <a:latin typeface="Arial" pitchFamily="34" charset="0"/>
                        <a:cs typeface="Arial" pitchFamily="34" charset="0"/>
                      </a:endParaRPr>
                    </a:p>
                  </a:txBody>
                  <a:tcPr marL="9525" marR="9525" marT="9523" marB="0" anchor="ctr"/>
                </a:tc>
                <a:tc>
                  <a:txBody>
                    <a:bodyPr/>
                    <a:lstStyle/>
                    <a:p>
                      <a:pPr algn="ctr" fontAlgn="ctr"/>
                      <a:r>
                        <a:rPr lang="hu-HU" sz="1200" b="0" i="0" u="none" strike="noStrike" dirty="0">
                          <a:solidFill>
                            <a:schemeClr val="tx2"/>
                          </a:solidFill>
                          <a:effectLst/>
                          <a:latin typeface="Arial" pitchFamily="34" charset="0"/>
                          <a:cs typeface="Arial" pitchFamily="34" charset="0"/>
                        </a:rPr>
                        <a:t>935</a:t>
                      </a:r>
                    </a:p>
                  </a:txBody>
                  <a:tcPr marL="9525" marR="9525" marT="9523" marB="0" anchor="ctr"/>
                </a:tc>
                <a:tc>
                  <a:txBody>
                    <a:bodyPr/>
                    <a:lstStyle/>
                    <a:p>
                      <a:pPr algn="ctr" fontAlgn="ctr"/>
                      <a:r>
                        <a:rPr lang="hu-HU" sz="1200" b="0" i="0" u="none" strike="noStrike" dirty="0">
                          <a:solidFill>
                            <a:schemeClr val="tx2"/>
                          </a:solidFill>
                          <a:effectLst/>
                          <a:latin typeface="Arial" pitchFamily="34" charset="0"/>
                          <a:cs typeface="Arial" pitchFamily="34" charset="0"/>
                        </a:rPr>
                        <a:t>290</a:t>
                      </a:r>
                    </a:p>
                  </a:txBody>
                  <a:tcPr marL="9525" marR="9525" marT="9523" marB="0" anchor="ctr"/>
                </a:tc>
              </a:tr>
              <a:tr h="27517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hu-HU" sz="1200" b="0" i="0" u="none" strike="noStrike" dirty="0" smtClean="0">
                          <a:solidFill>
                            <a:schemeClr val="tx2"/>
                          </a:solidFill>
                          <a:effectLst/>
                          <a:latin typeface="Arial" pitchFamily="34" charset="0"/>
                          <a:cs typeface="Arial" pitchFamily="34" charset="0"/>
                        </a:rPr>
                        <a:t>  Vidékfejlesztési Program (VP)</a:t>
                      </a:r>
                      <a:endParaRPr lang="hu-HU" sz="1200" b="0" i="0" u="none" strike="noStrike" dirty="0">
                        <a:solidFill>
                          <a:schemeClr val="tx2"/>
                        </a:solidFill>
                        <a:effectLst/>
                        <a:latin typeface="Arial" pitchFamily="34" charset="0"/>
                        <a:cs typeface="Arial" pitchFamily="34" charset="0"/>
                      </a:endParaRPr>
                    </a:p>
                  </a:txBody>
                  <a:tcPr marL="9525" marR="9525" marT="9523" marB="0" anchor="ctr"/>
                </a:tc>
                <a:tc>
                  <a:txBody>
                    <a:bodyPr/>
                    <a:lstStyle/>
                    <a:p>
                      <a:pPr algn="ctr" fontAlgn="ctr"/>
                      <a:r>
                        <a:rPr lang="hu-HU" sz="1200" b="0" i="0" u="none" strike="noStrike" dirty="0" smtClean="0">
                          <a:solidFill>
                            <a:schemeClr val="tx2"/>
                          </a:solidFill>
                          <a:effectLst/>
                          <a:latin typeface="Arial" pitchFamily="34" charset="0"/>
                          <a:cs typeface="Arial" pitchFamily="34" charset="0"/>
                        </a:rPr>
                        <a:t>4 174</a:t>
                      </a:r>
                      <a:endParaRPr lang="hu-HU" sz="1200" b="0" i="0" u="none" strike="noStrike" dirty="0">
                        <a:solidFill>
                          <a:schemeClr val="tx2"/>
                        </a:solidFill>
                        <a:effectLst/>
                        <a:latin typeface="Arial" pitchFamily="34" charset="0"/>
                        <a:cs typeface="Arial" pitchFamily="34" charset="0"/>
                      </a:endParaRPr>
                    </a:p>
                  </a:txBody>
                  <a:tcPr marL="9525" marR="9525" marT="9523" marB="0" anchor="ctr"/>
                </a:tc>
                <a:tc>
                  <a:txBody>
                    <a:bodyPr/>
                    <a:lstStyle/>
                    <a:p>
                      <a:pPr algn="ctr" fontAlgn="ctr"/>
                      <a:r>
                        <a:rPr lang="hu-HU" sz="1200" b="0" i="0" u="none" strike="noStrike" dirty="0" smtClean="0">
                          <a:solidFill>
                            <a:schemeClr val="tx2"/>
                          </a:solidFill>
                          <a:effectLst/>
                          <a:latin typeface="Arial" pitchFamily="34" charset="0"/>
                          <a:cs typeface="Arial" pitchFamily="34" charset="0"/>
                        </a:rPr>
                        <a:t>1 294</a:t>
                      </a:r>
                      <a:endParaRPr lang="hu-HU" sz="1200" b="0" i="0" u="none" strike="noStrike" dirty="0">
                        <a:solidFill>
                          <a:schemeClr val="tx2"/>
                        </a:solidFill>
                        <a:effectLst/>
                        <a:latin typeface="Arial" pitchFamily="34" charset="0"/>
                        <a:cs typeface="Arial" pitchFamily="34" charset="0"/>
                      </a:endParaRPr>
                    </a:p>
                  </a:txBody>
                  <a:tcPr marL="9525" marR="9525" marT="9523" marB="0" anchor="ctr"/>
                </a:tc>
              </a:tr>
              <a:tr h="275178">
                <a:tc>
                  <a:txBody>
                    <a:bodyPr/>
                    <a:lstStyle/>
                    <a:p>
                      <a:pPr algn="l" fontAlgn="ctr"/>
                      <a:r>
                        <a:rPr lang="hu-HU" sz="1200" b="0" i="0" u="none" strike="noStrike" dirty="0" smtClean="0">
                          <a:solidFill>
                            <a:schemeClr val="tx2"/>
                          </a:solidFill>
                          <a:effectLst/>
                          <a:latin typeface="Arial" pitchFamily="34" charset="0"/>
                          <a:cs typeface="Arial" pitchFamily="34" charset="0"/>
                        </a:rPr>
                        <a:t>  Magyar Halgazdálkodási Operatív Program (MAHOP)</a:t>
                      </a:r>
                      <a:endParaRPr lang="hu-HU" sz="1200" b="0" i="0" u="none" strike="noStrike" dirty="0">
                        <a:solidFill>
                          <a:schemeClr val="tx2"/>
                        </a:solidFill>
                        <a:effectLst/>
                        <a:latin typeface="Arial" pitchFamily="34" charset="0"/>
                        <a:cs typeface="Arial" pitchFamily="34" charset="0"/>
                      </a:endParaRPr>
                    </a:p>
                  </a:txBody>
                  <a:tcPr marL="9525" marR="9525" marT="9523" marB="0" anchor="ctr"/>
                </a:tc>
                <a:tc>
                  <a:txBody>
                    <a:bodyPr/>
                    <a:lstStyle/>
                    <a:p>
                      <a:pPr algn="ctr" fontAlgn="ctr"/>
                      <a:r>
                        <a:rPr lang="hu-HU" sz="1200" b="0" i="0" u="none" strike="noStrike" dirty="0" smtClean="0">
                          <a:solidFill>
                            <a:schemeClr val="tx2"/>
                          </a:solidFill>
                          <a:effectLst/>
                          <a:latin typeface="Arial" pitchFamily="34" charset="0"/>
                          <a:cs typeface="Arial" pitchFamily="34" charset="0"/>
                        </a:rPr>
                        <a:t>51</a:t>
                      </a:r>
                      <a:endParaRPr lang="hu-HU" sz="1200" b="0" i="0" u="none" strike="noStrike" dirty="0">
                        <a:solidFill>
                          <a:schemeClr val="tx2"/>
                        </a:solidFill>
                        <a:effectLst/>
                        <a:latin typeface="Arial" pitchFamily="34" charset="0"/>
                        <a:cs typeface="Arial" pitchFamily="34" charset="0"/>
                      </a:endParaRPr>
                    </a:p>
                  </a:txBody>
                  <a:tcPr marL="9525" marR="9525" marT="9523" marB="0" anchor="ctr"/>
                </a:tc>
                <a:tc>
                  <a:txBody>
                    <a:bodyPr/>
                    <a:lstStyle/>
                    <a:p>
                      <a:pPr algn="ctr" fontAlgn="ctr"/>
                      <a:r>
                        <a:rPr lang="hu-HU" sz="1200" b="0" i="0" u="none" strike="noStrike" dirty="0" smtClean="0">
                          <a:solidFill>
                            <a:schemeClr val="tx2"/>
                          </a:solidFill>
                          <a:effectLst/>
                          <a:latin typeface="Arial" pitchFamily="34" charset="0"/>
                          <a:cs typeface="Arial" pitchFamily="34" charset="0"/>
                        </a:rPr>
                        <a:t>16</a:t>
                      </a:r>
                      <a:endParaRPr lang="hu-HU" sz="1200" b="0" i="0" u="none" strike="noStrike" dirty="0">
                        <a:solidFill>
                          <a:schemeClr val="tx2"/>
                        </a:solidFill>
                        <a:effectLst/>
                        <a:latin typeface="Arial" pitchFamily="34" charset="0"/>
                        <a:cs typeface="Arial" pitchFamily="34" charset="0"/>
                      </a:endParaRPr>
                    </a:p>
                  </a:txBody>
                  <a:tcPr marL="9525" marR="9525" marT="9523" marB="0" anchor="ctr"/>
                </a:tc>
              </a:tr>
              <a:tr h="275178">
                <a:tc>
                  <a:txBody>
                    <a:bodyPr/>
                    <a:lstStyle/>
                    <a:p>
                      <a:pPr algn="l" fontAlgn="ctr"/>
                      <a:r>
                        <a:rPr lang="hu-HU" sz="1200" b="0" i="0" u="none" strike="noStrike" dirty="0" smtClean="0">
                          <a:solidFill>
                            <a:schemeClr val="tx2"/>
                          </a:solidFill>
                          <a:effectLst/>
                          <a:latin typeface="Arial" pitchFamily="34" charset="0"/>
                          <a:cs typeface="Arial" pitchFamily="34" charset="0"/>
                        </a:rPr>
                        <a:t>  Rászoruló Személyeket Támogató Operatív Program (RSZTOP)</a:t>
                      </a:r>
                      <a:endParaRPr lang="hu-HU" sz="1200" b="0" i="0" u="none" strike="noStrike" dirty="0">
                        <a:solidFill>
                          <a:schemeClr val="tx2"/>
                        </a:solidFill>
                        <a:effectLst/>
                        <a:latin typeface="Arial" pitchFamily="34" charset="0"/>
                        <a:cs typeface="Arial" pitchFamily="34" charset="0"/>
                      </a:endParaRPr>
                    </a:p>
                  </a:txBody>
                  <a:tcPr marL="9525" marR="9525" marT="9523" marB="0" anchor="ctr"/>
                </a:tc>
                <a:tc>
                  <a:txBody>
                    <a:bodyPr/>
                    <a:lstStyle/>
                    <a:p>
                      <a:pPr algn="ctr" fontAlgn="ctr"/>
                      <a:r>
                        <a:rPr lang="hu-HU" sz="1200" b="0" i="0" u="none" strike="noStrike" dirty="0" smtClean="0">
                          <a:solidFill>
                            <a:schemeClr val="tx2"/>
                          </a:solidFill>
                          <a:effectLst/>
                          <a:latin typeface="Arial" pitchFamily="34" charset="0"/>
                          <a:cs typeface="Arial" pitchFamily="34" charset="0"/>
                        </a:rPr>
                        <a:t>111</a:t>
                      </a:r>
                      <a:endParaRPr lang="hu-HU" sz="1200" b="0" i="0" u="none" strike="noStrike" dirty="0">
                        <a:solidFill>
                          <a:schemeClr val="tx2"/>
                        </a:solidFill>
                        <a:effectLst/>
                        <a:latin typeface="Arial" pitchFamily="34" charset="0"/>
                        <a:cs typeface="Arial" pitchFamily="34" charset="0"/>
                      </a:endParaRPr>
                    </a:p>
                  </a:txBody>
                  <a:tcPr marL="9525" marR="9525" marT="9523" marB="0" anchor="ctr"/>
                </a:tc>
                <a:tc>
                  <a:txBody>
                    <a:bodyPr/>
                    <a:lstStyle/>
                    <a:p>
                      <a:pPr algn="ctr" fontAlgn="ctr"/>
                      <a:r>
                        <a:rPr lang="hu-HU" sz="1200" b="0" i="0" u="none" strike="noStrike" dirty="0" smtClean="0">
                          <a:solidFill>
                            <a:schemeClr val="tx2"/>
                          </a:solidFill>
                          <a:effectLst/>
                          <a:latin typeface="Arial" pitchFamily="34" charset="0"/>
                          <a:cs typeface="Arial" pitchFamily="34" charset="0"/>
                        </a:rPr>
                        <a:t>34</a:t>
                      </a:r>
                      <a:endParaRPr lang="hu-HU" sz="1200" b="0" i="0" u="none" strike="noStrike" dirty="0">
                        <a:solidFill>
                          <a:schemeClr val="tx2"/>
                        </a:solidFill>
                        <a:effectLst/>
                        <a:latin typeface="Arial" pitchFamily="34" charset="0"/>
                        <a:cs typeface="Arial" pitchFamily="34" charset="0"/>
                      </a:endParaRPr>
                    </a:p>
                  </a:txBody>
                  <a:tcPr marL="9525" marR="9525" marT="9523" marB="0" anchor="ctr"/>
                </a:tc>
              </a:tr>
              <a:tr h="275178">
                <a:tc>
                  <a:txBody>
                    <a:bodyPr/>
                    <a:lstStyle/>
                    <a:p>
                      <a:pPr algn="l" fontAlgn="ctr"/>
                      <a:r>
                        <a:rPr lang="hu-HU" sz="1200" b="0" i="0" u="none" strike="noStrike" dirty="0" smtClean="0">
                          <a:solidFill>
                            <a:schemeClr val="tx2"/>
                          </a:solidFill>
                          <a:effectLst/>
                          <a:latin typeface="Arial" pitchFamily="34" charset="0"/>
                          <a:cs typeface="Arial" pitchFamily="34" charset="0"/>
                        </a:rPr>
                        <a:t>         + közvetlen területalapú támogatások</a:t>
                      </a:r>
                      <a:endParaRPr lang="hu-HU" sz="1200" b="0" i="0" u="none" strike="noStrike" dirty="0">
                        <a:solidFill>
                          <a:schemeClr val="tx2"/>
                        </a:solidFill>
                        <a:effectLst/>
                        <a:latin typeface="Arial" pitchFamily="34" charset="0"/>
                        <a:cs typeface="Arial" pitchFamily="34" charset="0"/>
                      </a:endParaRPr>
                    </a:p>
                  </a:txBody>
                  <a:tcPr marL="9525" marR="9525" marT="9523" marB="0" anchor="ctr"/>
                </a:tc>
                <a:tc>
                  <a:txBody>
                    <a:bodyPr/>
                    <a:lstStyle/>
                    <a:p>
                      <a:pPr algn="ctr" fontAlgn="ctr"/>
                      <a:r>
                        <a:rPr lang="hu-HU" sz="1200" b="0" i="0" u="none" strike="noStrike" dirty="0" smtClean="0">
                          <a:solidFill>
                            <a:schemeClr val="tx2"/>
                          </a:solidFill>
                          <a:effectLst/>
                          <a:latin typeface="Arial" pitchFamily="34" charset="0"/>
                          <a:cs typeface="Arial" pitchFamily="34" charset="0"/>
                        </a:rPr>
                        <a:t>7 643</a:t>
                      </a:r>
                      <a:endParaRPr lang="hu-HU" sz="1200" b="0" i="0" u="none" strike="noStrike" dirty="0">
                        <a:solidFill>
                          <a:schemeClr val="tx2"/>
                        </a:solidFill>
                        <a:effectLst/>
                        <a:latin typeface="Arial" pitchFamily="34" charset="0"/>
                        <a:cs typeface="Arial" pitchFamily="34" charset="0"/>
                      </a:endParaRPr>
                    </a:p>
                  </a:txBody>
                  <a:tcPr marL="9525" marR="9525" marT="9523" marB="0" anchor="ctr"/>
                </a:tc>
                <a:tc>
                  <a:txBody>
                    <a:bodyPr/>
                    <a:lstStyle/>
                    <a:p>
                      <a:pPr algn="ctr" fontAlgn="ctr"/>
                      <a:r>
                        <a:rPr lang="hu-HU" sz="1200" b="0" i="0" u="none" strike="noStrike" dirty="0" smtClean="0">
                          <a:solidFill>
                            <a:schemeClr val="tx2"/>
                          </a:solidFill>
                          <a:effectLst/>
                          <a:latin typeface="Arial" pitchFamily="34" charset="0"/>
                          <a:cs typeface="Arial" pitchFamily="34" charset="0"/>
                        </a:rPr>
                        <a:t>2 370</a:t>
                      </a:r>
                      <a:endParaRPr lang="hu-HU" sz="1200" b="0" i="0" u="none" strike="noStrike" dirty="0">
                        <a:solidFill>
                          <a:schemeClr val="tx2"/>
                        </a:solidFill>
                        <a:effectLst/>
                        <a:latin typeface="Arial" pitchFamily="34" charset="0"/>
                        <a:cs typeface="Arial" pitchFamily="34" charset="0"/>
                      </a:endParaRPr>
                    </a:p>
                  </a:txBody>
                  <a:tcPr marL="9525" marR="9525" marT="9523" marB="0" anchor="ctr"/>
                </a:tc>
              </a:tr>
              <a:tr h="275178">
                <a:tc>
                  <a:txBody>
                    <a:bodyPr/>
                    <a:lstStyle/>
                    <a:p>
                      <a:pPr algn="l" fontAlgn="ctr"/>
                      <a:r>
                        <a:rPr lang="hu-HU" sz="1200" b="1" i="0" u="none" strike="noStrike" dirty="0" smtClean="0">
                          <a:solidFill>
                            <a:schemeClr val="tx2"/>
                          </a:solidFill>
                          <a:effectLst/>
                          <a:latin typeface="Arial" pitchFamily="34" charset="0"/>
                          <a:cs typeface="Arial" pitchFamily="34" charset="0"/>
                        </a:rPr>
                        <a:t>  összesen</a:t>
                      </a:r>
                      <a:endParaRPr lang="hu-HU" sz="1200" b="1" i="0" u="none" strike="noStrike" dirty="0">
                        <a:solidFill>
                          <a:schemeClr val="tx2"/>
                        </a:solidFill>
                        <a:effectLst/>
                        <a:latin typeface="Arial" pitchFamily="34" charset="0"/>
                        <a:cs typeface="Arial" pitchFamily="34" charset="0"/>
                      </a:endParaRPr>
                    </a:p>
                  </a:txBody>
                  <a:tcPr marL="9525" marR="9525" marT="9523" marB="0" anchor="ctr"/>
                </a:tc>
                <a:tc>
                  <a:txBody>
                    <a:bodyPr/>
                    <a:lstStyle/>
                    <a:p>
                      <a:pPr algn="ctr" fontAlgn="ctr"/>
                      <a:r>
                        <a:rPr lang="hu-HU" sz="1200" b="1" i="0" u="none" strike="noStrike" dirty="0" smtClean="0">
                          <a:solidFill>
                            <a:schemeClr val="tx2"/>
                          </a:solidFill>
                          <a:effectLst/>
                          <a:latin typeface="Arial" pitchFamily="34" charset="0"/>
                          <a:cs typeface="Arial" pitchFamily="34" charset="0"/>
                        </a:rPr>
                        <a:t>37 400</a:t>
                      </a:r>
                      <a:endParaRPr lang="hu-HU" sz="1200" b="1" i="0" u="none" strike="noStrike" dirty="0">
                        <a:solidFill>
                          <a:schemeClr val="tx2"/>
                        </a:solidFill>
                        <a:effectLst/>
                        <a:latin typeface="Arial" pitchFamily="34" charset="0"/>
                        <a:cs typeface="Arial" pitchFamily="34" charset="0"/>
                      </a:endParaRPr>
                    </a:p>
                  </a:txBody>
                  <a:tcPr marL="9525" marR="9525" marT="9523" marB="0" anchor="ctr"/>
                </a:tc>
                <a:tc>
                  <a:txBody>
                    <a:bodyPr/>
                    <a:lstStyle/>
                    <a:p>
                      <a:pPr algn="ctr" fontAlgn="ctr"/>
                      <a:r>
                        <a:rPr lang="hu-HU" sz="1200" b="1" i="0" u="none" strike="noStrike" dirty="0" smtClean="0">
                          <a:solidFill>
                            <a:schemeClr val="tx2"/>
                          </a:solidFill>
                          <a:effectLst/>
                          <a:latin typeface="Arial" pitchFamily="34" charset="0"/>
                          <a:cs typeface="Arial" pitchFamily="34" charset="0"/>
                        </a:rPr>
                        <a:t>11 598</a:t>
                      </a:r>
                      <a:endParaRPr lang="hu-HU" sz="1200" b="1" i="0" u="none" strike="noStrike" dirty="0">
                        <a:solidFill>
                          <a:schemeClr val="tx2"/>
                        </a:solidFill>
                        <a:effectLst/>
                        <a:latin typeface="Arial" pitchFamily="34" charset="0"/>
                        <a:cs typeface="Arial" pitchFamily="34" charset="0"/>
                      </a:endParaRPr>
                    </a:p>
                  </a:txBody>
                  <a:tcPr marL="9525" marR="9525" marT="9523" marB="0" anchor="ctr"/>
                </a:tc>
              </a:tr>
            </a:tbl>
          </a:graphicData>
        </a:graphic>
      </p:graphicFrame>
      <p:sp>
        <p:nvSpPr>
          <p:cNvPr id="163900" name="Title 20"/>
          <p:cNvSpPr>
            <a:spLocks noGrp="1"/>
          </p:cNvSpPr>
          <p:nvPr>
            <p:ph type="title"/>
          </p:nvPr>
        </p:nvSpPr>
        <p:spPr>
          <a:xfrm>
            <a:off x="457200" y="44450"/>
            <a:ext cx="8229600" cy="1143000"/>
          </a:xfrm>
        </p:spPr>
        <p:txBody>
          <a:bodyPr/>
          <a:lstStyle/>
          <a:p>
            <a:r>
              <a:rPr lang="hu-HU" altLang="hu-HU" sz="2800" b="1" dirty="0" smtClean="0">
                <a:solidFill>
                  <a:schemeClr val="bg1"/>
                </a:solidFill>
                <a:latin typeface="Arial" pitchFamily="34" charset="0"/>
                <a:cs typeface="Arial" pitchFamily="34" charset="0"/>
              </a:rPr>
              <a:t>Operatív programok áttekintése</a:t>
            </a:r>
            <a:endParaRPr lang="en-US" altLang="hu-HU" sz="2800" b="1" dirty="0" smtClean="0">
              <a:solidFill>
                <a:schemeClr val="bg1"/>
              </a:solidFill>
              <a:latin typeface="Arial" pitchFamily="34" charset="0"/>
              <a:cs typeface="Arial" pitchFamily="34" charset="0"/>
            </a:endParaRPr>
          </a:p>
        </p:txBody>
      </p:sp>
      <p:sp>
        <p:nvSpPr>
          <p:cNvPr id="2" name="Ellipszis 1"/>
          <p:cNvSpPr/>
          <p:nvPr/>
        </p:nvSpPr>
        <p:spPr>
          <a:xfrm>
            <a:off x="323850" y="1773238"/>
            <a:ext cx="8362950" cy="1368425"/>
          </a:xfrm>
          <a:prstGeom prst="ellipse">
            <a:avLst/>
          </a:prstGeom>
          <a:solidFill>
            <a:schemeClr val="bg1">
              <a:alpha val="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base">
              <a:spcBef>
                <a:spcPct val="0"/>
              </a:spcBef>
              <a:spcAft>
                <a:spcPct val="0"/>
              </a:spcAft>
              <a:defRPr/>
            </a:pPr>
            <a:endParaRPr lang="hu-HU">
              <a:solidFill>
                <a:srgbClr val="FF0000"/>
              </a:solidFill>
            </a:endParaRPr>
          </a:p>
        </p:txBody>
      </p:sp>
    </p:spTree>
    <p:extLst>
      <p:ext uri="{BB962C8B-B14F-4D97-AF65-F5344CB8AC3E}">
        <p14:creationId xmlns:p14="http://schemas.microsoft.com/office/powerpoint/2010/main" val="110058760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txBox="1">
            <a:spLocks/>
          </p:cNvSpPr>
          <p:nvPr/>
        </p:nvSpPr>
        <p:spPr>
          <a:xfrm>
            <a:off x="457200" y="274638"/>
            <a:ext cx="8229600" cy="706437"/>
          </a:xfrm>
          <a:prstGeom prst="rect">
            <a:avLst/>
          </a:prstGeom>
        </p:spPr>
        <p:txBody>
          <a:bodyPr anchor="ctr">
            <a:normAutofit/>
          </a:bodyPr>
          <a:lstStyle/>
          <a:p>
            <a:pPr algn="ctr">
              <a:defRPr/>
            </a:pPr>
            <a:endParaRPr lang="hu-HU" sz="2800" b="1" dirty="0">
              <a:solidFill>
                <a:srgbClr val="FFFFFF"/>
              </a:solidFill>
              <a:latin typeface="Arial" panose="020B0604020202020204" pitchFamily="34" charset="0"/>
              <a:cs typeface="Arial" pitchFamily="34" charset="0"/>
            </a:endParaRPr>
          </a:p>
        </p:txBody>
      </p:sp>
      <p:sp>
        <p:nvSpPr>
          <p:cNvPr id="33795" name="Content Placeholder 1"/>
          <p:cNvSpPr txBox="1">
            <a:spLocks/>
          </p:cNvSpPr>
          <p:nvPr/>
        </p:nvSpPr>
        <p:spPr bwMode="auto">
          <a:xfrm>
            <a:off x="323850" y="1412776"/>
            <a:ext cx="8640763" cy="4536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defRPr>
                <a:solidFill>
                  <a:schemeClr val="tx1"/>
                </a:solidFill>
                <a:latin typeface="Arial" pitchFamily="34" charset="0"/>
              </a:defRPr>
            </a:lvl1pPr>
            <a:lvl2pPr marL="2857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defRPr>
            </a:lvl9pPr>
          </a:lstStyle>
          <a:p>
            <a:pPr marL="536575" indent="-358775"/>
            <a:r>
              <a:rPr lang="hu-HU" b="1" dirty="0" smtClean="0">
                <a:solidFill>
                  <a:prstClr val="black"/>
                </a:solidFill>
                <a:cs typeface="Arial" panose="020B0604020202020204" pitchFamily="34" charset="0"/>
              </a:rPr>
              <a:t> A </a:t>
            </a:r>
            <a:r>
              <a:rPr lang="hu-HU" b="1" dirty="0">
                <a:solidFill>
                  <a:prstClr val="black"/>
                </a:solidFill>
                <a:cs typeface="Arial" panose="020B0604020202020204" pitchFamily="34" charset="0"/>
              </a:rPr>
              <a:t>projekt menedzsmentjével kapcsolatos </a:t>
            </a:r>
            <a:r>
              <a:rPr lang="hu-HU" b="1" dirty="0" smtClean="0">
                <a:solidFill>
                  <a:prstClr val="black"/>
                </a:solidFill>
                <a:cs typeface="Arial" panose="020B0604020202020204" pitchFamily="34" charset="0"/>
              </a:rPr>
              <a:t>tevékenységek kapcsán elszámolható költségek</a:t>
            </a:r>
          </a:p>
          <a:p>
            <a:pPr marL="536575" indent="-358775"/>
            <a:endParaRPr lang="hu-HU" b="1" dirty="0">
              <a:solidFill>
                <a:prstClr val="black"/>
              </a:solidFill>
              <a:cs typeface="Arial" panose="020B0604020202020204" pitchFamily="34" charset="0"/>
            </a:endParaRPr>
          </a:p>
          <a:p>
            <a:pPr marL="531813" indent="-354013">
              <a:buFont typeface="Arial" panose="020B0604020202020204" pitchFamily="34" charset="0"/>
              <a:buChar char="•"/>
            </a:pPr>
            <a:r>
              <a:rPr lang="hu-HU" dirty="0">
                <a:solidFill>
                  <a:prstClr val="black"/>
                </a:solidFill>
                <a:cs typeface="Arial" panose="020B0604020202020204" pitchFamily="34" charset="0"/>
              </a:rPr>
              <a:t>projektmenedzsmenthez kapcsolódó személyi jellegű ráfordítás </a:t>
            </a:r>
            <a:endParaRPr lang="hu-HU" dirty="0" smtClean="0">
              <a:solidFill>
                <a:prstClr val="black"/>
              </a:solidFill>
              <a:cs typeface="Arial" panose="020B0604020202020204" pitchFamily="34" charset="0"/>
            </a:endParaRPr>
          </a:p>
          <a:p>
            <a:pPr marL="1331913" lvl="2" indent="-354013">
              <a:buFont typeface="Arial" panose="020B0604020202020204" pitchFamily="34" charset="0"/>
              <a:buChar char="•"/>
            </a:pPr>
            <a:r>
              <a:rPr lang="hu-HU" dirty="0" smtClean="0">
                <a:solidFill>
                  <a:prstClr val="black"/>
                </a:solidFill>
                <a:cs typeface="Arial" panose="020B0604020202020204" pitchFamily="34" charset="0"/>
              </a:rPr>
              <a:t>bérköltség </a:t>
            </a:r>
            <a:r>
              <a:rPr lang="hu-HU" dirty="0">
                <a:solidFill>
                  <a:prstClr val="black"/>
                </a:solidFill>
                <a:cs typeface="Arial" panose="020B0604020202020204" pitchFamily="34" charset="0"/>
              </a:rPr>
              <a:t>(munkaviszony</a:t>
            </a:r>
            <a:r>
              <a:rPr lang="hu-HU" dirty="0" smtClean="0">
                <a:solidFill>
                  <a:prstClr val="black"/>
                </a:solidFill>
                <a:cs typeface="Arial" panose="020B0604020202020204" pitchFamily="34" charset="0"/>
              </a:rPr>
              <a:t>);</a:t>
            </a:r>
          </a:p>
          <a:p>
            <a:pPr marL="1331913" lvl="2" indent="-354013">
              <a:buFont typeface="Arial" panose="020B0604020202020204" pitchFamily="34" charset="0"/>
              <a:buChar char="•"/>
            </a:pPr>
            <a:r>
              <a:rPr lang="hu-HU" dirty="0" smtClean="0">
                <a:solidFill>
                  <a:prstClr val="black"/>
                </a:solidFill>
                <a:cs typeface="Arial" panose="020B0604020202020204" pitchFamily="34" charset="0"/>
              </a:rPr>
              <a:t>megbízási díj;</a:t>
            </a:r>
          </a:p>
          <a:p>
            <a:pPr marL="1331913" lvl="2" indent="-354013">
              <a:buFont typeface="Arial" panose="020B0604020202020204" pitchFamily="34" charset="0"/>
              <a:buChar char="•"/>
            </a:pPr>
            <a:r>
              <a:rPr lang="hu-HU" dirty="0" smtClean="0">
                <a:solidFill>
                  <a:prstClr val="black"/>
                </a:solidFill>
                <a:cs typeface="Arial" panose="020B0604020202020204" pitchFamily="34" charset="0"/>
              </a:rPr>
              <a:t>vállalkozási </a:t>
            </a:r>
            <a:r>
              <a:rPr lang="hu-HU" dirty="0">
                <a:solidFill>
                  <a:prstClr val="black"/>
                </a:solidFill>
                <a:cs typeface="Arial" panose="020B0604020202020204" pitchFamily="34" charset="0"/>
              </a:rPr>
              <a:t>jogviszony személyes közreműködő kikötésével; </a:t>
            </a:r>
            <a:endParaRPr lang="hu-HU" dirty="0" smtClean="0">
              <a:solidFill>
                <a:prstClr val="black"/>
              </a:solidFill>
              <a:cs typeface="Arial" panose="020B0604020202020204" pitchFamily="34" charset="0"/>
            </a:endParaRPr>
          </a:p>
          <a:p>
            <a:pPr marL="1331913" lvl="2" indent="-354013">
              <a:buFont typeface="Arial" panose="020B0604020202020204" pitchFamily="34" charset="0"/>
              <a:buChar char="•"/>
            </a:pPr>
            <a:r>
              <a:rPr lang="hu-HU" dirty="0" smtClean="0">
                <a:solidFill>
                  <a:prstClr val="black"/>
                </a:solidFill>
                <a:cs typeface="Arial" panose="020B0604020202020204" pitchFamily="34" charset="0"/>
              </a:rPr>
              <a:t>a </a:t>
            </a:r>
            <a:r>
              <a:rPr lang="hu-HU" dirty="0">
                <a:solidFill>
                  <a:prstClr val="black"/>
                </a:solidFill>
                <a:cs typeface="Arial" panose="020B0604020202020204" pitchFamily="34" charset="0"/>
              </a:rPr>
              <a:t>hatályos jogszabályok szerinti, munkáltatót terhelő adók és járulékok. </a:t>
            </a:r>
            <a:endParaRPr lang="hu-HU" dirty="0" smtClean="0">
              <a:solidFill>
                <a:prstClr val="black"/>
              </a:solidFill>
              <a:cs typeface="Arial" panose="020B0604020202020204" pitchFamily="34" charset="0"/>
            </a:endParaRPr>
          </a:p>
          <a:p>
            <a:pPr marL="1331913" lvl="2" indent="-354013">
              <a:buFont typeface="Arial" panose="020B0604020202020204" pitchFamily="34" charset="0"/>
              <a:buChar char="•"/>
            </a:pPr>
            <a:endParaRPr lang="hu-HU" dirty="0">
              <a:solidFill>
                <a:prstClr val="black"/>
              </a:solidFill>
              <a:cs typeface="Arial" panose="020B0604020202020204" pitchFamily="34" charset="0"/>
            </a:endParaRPr>
          </a:p>
          <a:p>
            <a:pPr marL="531813" lvl="2" indent="-436563">
              <a:buFont typeface="Arial" panose="020B0604020202020204" pitchFamily="34" charset="0"/>
              <a:buChar char="•"/>
            </a:pPr>
            <a:r>
              <a:rPr lang="hu-HU" dirty="0" smtClean="0">
                <a:solidFill>
                  <a:prstClr val="black"/>
                </a:solidFill>
                <a:cs typeface="Arial" panose="020B0604020202020204" pitchFamily="34" charset="0"/>
              </a:rPr>
              <a:t>projektmenedzsmenthez </a:t>
            </a:r>
            <a:r>
              <a:rPr lang="hu-HU" dirty="0">
                <a:solidFill>
                  <a:prstClr val="black"/>
                </a:solidFill>
                <a:cs typeface="Arial" panose="020B0604020202020204" pitchFamily="34" charset="0"/>
              </a:rPr>
              <a:t>kapcsolódó útiköltség, kiküldetési költség, amennyiben munkaviszony keretében valósul meg </a:t>
            </a:r>
            <a:endParaRPr lang="hu-HU" dirty="0" smtClean="0">
              <a:solidFill>
                <a:prstClr val="black"/>
              </a:solidFill>
              <a:cs typeface="Arial" panose="020B0604020202020204" pitchFamily="34" charset="0"/>
            </a:endParaRPr>
          </a:p>
          <a:p>
            <a:pPr marL="531813" lvl="2" indent="-436563">
              <a:buFont typeface="Arial" panose="020B0604020202020204" pitchFamily="34" charset="0"/>
              <a:buChar char="•"/>
            </a:pPr>
            <a:endParaRPr lang="hu-HU" dirty="0" smtClean="0">
              <a:solidFill>
                <a:prstClr val="black"/>
              </a:solidFill>
              <a:cs typeface="Arial" panose="020B0604020202020204" pitchFamily="34" charset="0"/>
            </a:endParaRPr>
          </a:p>
          <a:p>
            <a:pPr marL="531813" lvl="2" indent="-436563">
              <a:buFont typeface="Arial" panose="020B0604020202020204" pitchFamily="34" charset="0"/>
              <a:buChar char="•"/>
            </a:pPr>
            <a:r>
              <a:rPr lang="hu-HU" dirty="0" smtClean="0">
                <a:solidFill>
                  <a:prstClr val="black"/>
                </a:solidFill>
                <a:cs typeface="Arial" panose="020B0604020202020204" pitchFamily="34" charset="0"/>
              </a:rPr>
              <a:t>egyéb </a:t>
            </a:r>
            <a:r>
              <a:rPr lang="hu-HU" dirty="0">
                <a:solidFill>
                  <a:prstClr val="black"/>
                </a:solidFill>
                <a:cs typeface="Arial" panose="020B0604020202020204" pitchFamily="34" charset="0"/>
              </a:rPr>
              <a:t>projektmenedzsment költség </a:t>
            </a:r>
            <a:endParaRPr lang="hu-HU" dirty="0" smtClean="0">
              <a:solidFill>
                <a:prstClr val="black"/>
              </a:solidFill>
              <a:cs typeface="Arial" panose="020B0604020202020204" pitchFamily="34" charset="0"/>
            </a:endParaRPr>
          </a:p>
          <a:p>
            <a:pPr marL="989013" lvl="3" indent="-436563">
              <a:buFont typeface="Arial" panose="020B0604020202020204" pitchFamily="34" charset="0"/>
              <a:buChar char="•"/>
            </a:pPr>
            <a:r>
              <a:rPr lang="hu-HU" dirty="0" smtClean="0">
                <a:solidFill>
                  <a:prstClr val="black"/>
                </a:solidFill>
                <a:cs typeface="Arial" panose="020B0604020202020204" pitchFamily="34" charset="0"/>
              </a:rPr>
              <a:t>anyag </a:t>
            </a:r>
            <a:r>
              <a:rPr lang="hu-HU" dirty="0">
                <a:solidFill>
                  <a:prstClr val="black"/>
                </a:solidFill>
                <a:cs typeface="Arial" panose="020B0604020202020204" pitchFamily="34" charset="0"/>
              </a:rPr>
              <a:t>és kis értékű </a:t>
            </a:r>
            <a:r>
              <a:rPr lang="hu-HU" dirty="0" smtClean="0">
                <a:solidFill>
                  <a:prstClr val="black"/>
                </a:solidFill>
                <a:cs typeface="Arial" panose="020B0604020202020204" pitchFamily="34" charset="0"/>
              </a:rPr>
              <a:t>eszközbeszerzések </a:t>
            </a:r>
          </a:p>
          <a:p>
            <a:pPr marL="536575" indent="-358775"/>
            <a:endParaRPr lang="hu-HU" dirty="0">
              <a:solidFill>
                <a:prstClr val="black"/>
              </a:solidFill>
              <a:cs typeface="Arial" panose="020B0604020202020204" pitchFamily="34" charset="0"/>
            </a:endParaRPr>
          </a:p>
        </p:txBody>
      </p:sp>
      <p:sp>
        <p:nvSpPr>
          <p:cNvPr id="3" name="Szövegdoboz 2"/>
          <p:cNvSpPr txBox="1"/>
          <p:nvPr/>
        </p:nvSpPr>
        <p:spPr>
          <a:xfrm>
            <a:off x="1115616" y="262389"/>
            <a:ext cx="6984776" cy="646331"/>
          </a:xfrm>
          <a:prstGeom prst="rect">
            <a:avLst/>
          </a:prstGeom>
          <a:noFill/>
        </p:spPr>
        <p:txBody>
          <a:bodyPr wrap="square" rtlCol="0">
            <a:spAutoFit/>
          </a:bodyPr>
          <a:lstStyle/>
          <a:p>
            <a:pPr algn="ctr"/>
            <a:r>
              <a:rPr lang="hu-HU" sz="3600" dirty="0">
                <a:solidFill>
                  <a:prstClr val="white"/>
                </a:solidFill>
                <a:latin typeface="Arial" panose="020B0604020202020204" pitchFamily="34" charset="0"/>
                <a:cs typeface="Arial" panose="020B0604020202020204" pitchFamily="34" charset="0"/>
              </a:rPr>
              <a:t>Projekt </a:t>
            </a:r>
            <a:r>
              <a:rPr lang="hu-HU" sz="3600" dirty="0" smtClean="0">
                <a:solidFill>
                  <a:prstClr val="white"/>
                </a:solidFill>
                <a:latin typeface="Arial" panose="020B0604020202020204" pitchFamily="34" charset="0"/>
                <a:cs typeface="Arial" panose="020B0604020202020204" pitchFamily="34" charset="0"/>
              </a:rPr>
              <a:t>menedzsment - 2</a:t>
            </a:r>
            <a:endParaRPr lang="hu-HU" sz="3600" dirty="0">
              <a:solidFill>
                <a:prstClr val="white"/>
              </a:solidFill>
              <a:latin typeface="Arial" panose="020B0604020202020204" pitchFamily="34" charset="0"/>
              <a:cs typeface="Arial" panose="020B0604020202020204" pitchFamily="34" charset="0"/>
            </a:endParaRPr>
          </a:p>
        </p:txBody>
      </p:sp>
      <p:sp>
        <p:nvSpPr>
          <p:cNvPr id="5" name="Téglalap 4"/>
          <p:cNvSpPr/>
          <p:nvPr/>
        </p:nvSpPr>
        <p:spPr>
          <a:xfrm>
            <a:off x="15253" y="44624"/>
            <a:ext cx="1316387"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smtClean="0">
                <a:ln w="50800"/>
                <a:solidFill>
                  <a:prstClr val="white">
                    <a:shade val="50000"/>
                  </a:prstClr>
                </a:solidFill>
              </a:rPr>
              <a:t>K+V</a:t>
            </a:r>
            <a:endParaRPr lang="hu-HU" sz="5400" b="1" dirty="0">
              <a:ln w="50800"/>
              <a:solidFill>
                <a:prstClr val="white">
                  <a:shade val="50000"/>
                </a:prstClr>
              </a:solidFill>
            </a:endParaRPr>
          </a:p>
        </p:txBody>
      </p:sp>
    </p:spTree>
    <p:extLst>
      <p:ext uri="{BB962C8B-B14F-4D97-AF65-F5344CB8AC3E}">
        <p14:creationId xmlns:p14="http://schemas.microsoft.com/office/powerpoint/2010/main" val="6400637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églalap 3"/>
          <p:cNvSpPr/>
          <p:nvPr/>
        </p:nvSpPr>
        <p:spPr>
          <a:xfrm>
            <a:off x="2771800" y="332656"/>
            <a:ext cx="3599127" cy="523220"/>
          </a:xfrm>
          <a:prstGeom prst="rect">
            <a:avLst/>
          </a:prstGeom>
        </p:spPr>
        <p:txBody>
          <a:bodyPr anchor="ctr">
            <a:noAutofit/>
          </a:bodyPr>
          <a:lstStyle/>
          <a:p>
            <a:pPr algn="ctr"/>
            <a:endParaRPr lang="hu-HU" sz="3200" dirty="0">
              <a:solidFill>
                <a:srgbClr val="FFFFFF"/>
              </a:solidFill>
              <a:latin typeface="Arial" panose="020B0604020202020204" pitchFamily="34" charset="0"/>
              <a:cs typeface="Arial" pitchFamily="34" charset="0"/>
            </a:endParaRPr>
          </a:p>
        </p:txBody>
      </p:sp>
      <p:sp>
        <p:nvSpPr>
          <p:cNvPr id="2" name="Tartalom helye 1"/>
          <p:cNvSpPr>
            <a:spLocks noGrp="1"/>
          </p:cNvSpPr>
          <p:nvPr>
            <p:ph idx="1"/>
          </p:nvPr>
        </p:nvSpPr>
        <p:spPr>
          <a:xfrm>
            <a:off x="456563" y="1268761"/>
            <a:ext cx="8229600" cy="2664296"/>
          </a:xfrm>
        </p:spPr>
        <p:txBody>
          <a:bodyPr>
            <a:normAutofit fontScale="85000" lnSpcReduction="10000"/>
          </a:bodyPr>
          <a:lstStyle/>
          <a:p>
            <a:pPr marL="531813" indent="-354013" eaLnBrk="0" hangingPunct="0">
              <a:spcAft>
                <a:spcPts val="600"/>
              </a:spcAft>
              <a:buNone/>
            </a:pPr>
            <a:r>
              <a:rPr lang="hu-HU" sz="2000" b="1" dirty="0" smtClean="0">
                <a:latin typeface="Arial" panose="020B0604020202020204" pitchFamily="34" charset="0"/>
                <a:cs typeface="Arial" panose="020B0604020202020204" pitchFamily="34" charset="0"/>
              </a:rPr>
              <a:t>Választható</a:t>
            </a:r>
            <a:r>
              <a:rPr lang="hu-HU" sz="2000" b="1" dirty="0">
                <a:latin typeface="Arial" pitchFamily="34" charset="0"/>
                <a:cs typeface="Arial" panose="020B0604020202020204" pitchFamily="34" charset="0"/>
              </a:rPr>
              <a:t>, önállóan nem támogatható tevékenységek:</a:t>
            </a:r>
          </a:p>
          <a:p>
            <a:pPr marL="531813" lvl="0" indent="-354013">
              <a:buAutoNum type="alphaLcParenR"/>
            </a:pPr>
            <a:r>
              <a:rPr lang="hu-HU" sz="1900" b="1" dirty="0" smtClean="0">
                <a:latin typeface="Arial" panose="020B0604020202020204" pitchFamily="34" charset="0"/>
                <a:cs typeface="Arial" panose="020B0604020202020204" pitchFamily="34" charset="0"/>
              </a:rPr>
              <a:t>Előkészítési tevékenység (</a:t>
            </a:r>
            <a:r>
              <a:rPr lang="hu-HU" sz="1600" dirty="0" smtClean="0">
                <a:solidFill>
                  <a:srgbClr val="FF0000"/>
                </a:solidFill>
                <a:latin typeface="Arial" panose="020B0604020202020204" pitchFamily="34" charset="0"/>
                <a:cs typeface="Arial" panose="020B0604020202020204" pitchFamily="34" charset="0"/>
              </a:rPr>
              <a:t>korábbi időszakhoz képest megszűnt az időbeli kötöttség!</a:t>
            </a:r>
            <a:r>
              <a:rPr lang="hu-HU" sz="1900" b="1" dirty="0" smtClean="0">
                <a:latin typeface="Arial" panose="020B0604020202020204" pitchFamily="34" charset="0"/>
                <a:cs typeface="Arial" panose="020B0604020202020204" pitchFamily="34" charset="0"/>
              </a:rPr>
              <a:t>)</a:t>
            </a:r>
            <a:endParaRPr lang="hu-HU" sz="1900" dirty="0">
              <a:latin typeface="Arial" panose="020B0604020202020204" pitchFamily="34" charset="0"/>
              <a:cs typeface="Arial" panose="020B0604020202020204" pitchFamily="34" charset="0"/>
            </a:endParaRPr>
          </a:p>
          <a:p>
            <a:pPr marL="531813" lvl="0" indent="-354013" algn="just"/>
            <a:r>
              <a:rPr lang="hu-HU" sz="1900" b="1" dirty="0">
                <a:latin typeface="Arial" panose="020B0604020202020204" pitchFamily="34" charset="0"/>
                <a:cs typeface="Arial" panose="020B0604020202020204" pitchFamily="34" charset="0"/>
              </a:rPr>
              <a:t>közbeszerzési eljárások</a:t>
            </a:r>
            <a:r>
              <a:rPr lang="hu-HU" sz="1900" dirty="0">
                <a:latin typeface="Arial" panose="020B0604020202020204" pitchFamily="34" charset="0"/>
                <a:cs typeface="Arial" panose="020B0604020202020204" pitchFamily="34" charset="0"/>
              </a:rPr>
              <a:t> lebonyolításával kapcsolatos tevékenységek, beleértve a közbeszerzési szakértő igénybevételét,</a:t>
            </a:r>
          </a:p>
          <a:p>
            <a:pPr marL="531813" lvl="0" indent="-354013" algn="just"/>
            <a:r>
              <a:rPr lang="hu-HU" sz="1900" b="1" dirty="0">
                <a:latin typeface="Arial" panose="020B0604020202020204" pitchFamily="34" charset="0"/>
                <a:cs typeface="Arial" panose="020B0604020202020204" pitchFamily="34" charset="0"/>
              </a:rPr>
              <a:t>szükséges engedélyezési dokumentumok, műszaki tervek, kiviteli és tendertervek és ezek hatósági díjai</a:t>
            </a:r>
            <a:r>
              <a:rPr lang="hu-HU" sz="1900" dirty="0">
                <a:latin typeface="Arial" panose="020B0604020202020204" pitchFamily="34" charset="0"/>
                <a:cs typeface="Arial" panose="020B0604020202020204" pitchFamily="34" charset="0"/>
              </a:rPr>
              <a:t> (illeték, igazgatási szolgáltatási díj, szakértői díjak).</a:t>
            </a:r>
          </a:p>
          <a:p>
            <a:pPr marL="531813" indent="-354013">
              <a:buNone/>
            </a:pPr>
            <a:r>
              <a:rPr lang="hu-HU" sz="1900" b="1" dirty="0">
                <a:latin typeface="Arial" panose="020B0604020202020204" pitchFamily="34" charset="0"/>
                <a:cs typeface="Arial" panose="020B0604020202020204" pitchFamily="34" charset="0"/>
              </a:rPr>
              <a:t> </a:t>
            </a:r>
            <a:endParaRPr lang="hu-HU" sz="1900" dirty="0">
              <a:latin typeface="Arial" panose="020B0604020202020204" pitchFamily="34" charset="0"/>
              <a:cs typeface="Arial" panose="020B0604020202020204" pitchFamily="34" charset="0"/>
            </a:endParaRPr>
          </a:p>
          <a:p>
            <a:pPr marL="177800" indent="0">
              <a:buNone/>
            </a:pPr>
            <a:r>
              <a:rPr lang="hu-HU" sz="1900" dirty="0" smtClean="0">
                <a:latin typeface="Arial" panose="020B0604020202020204" pitchFamily="34" charset="0"/>
                <a:cs typeface="Arial" panose="020B0604020202020204" pitchFamily="34" charset="0"/>
              </a:rPr>
              <a:t>Az </a:t>
            </a:r>
            <a:r>
              <a:rPr lang="hu-HU" sz="1900" dirty="0">
                <a:latin typeface="Arial" panose="020B0604020202020204" pitchFamily="34" charset="0"/>
                <a:cs typeface="Arial" panose="020B0604020202020204" pitchFamily="34" charset="0"/>
              </a:rPr>
              <a:t>előkészítési tevékenység a Felhívás megjelenését követő napon kezdhető meg</a:t>
            </a:r>
            <a:r>
              <a:rPr lang="hu-HU" sz="1900" dirty="0" smtClean="0">
                <a:latin typeface="Arial" panose="020B0604020202020204" pitchFamily="34" charset="0"/>
                <a:cs typeface="Arial" panose="020B0604020202020204" pitchFamily="34" charset="0"/>
              </a:rPr>
              <a:t>.</a:t>
            </a:r>
            <a:endParaRPr lang="hu-HU" sz="1900" dirty="0">
              <a:latin typeface="Arial" panose="020B0604020202020204" pitchFamily="34" charset="0"/>
              <a:cs typeface="Arial" panose="020B0604020202020204" pitchFamily="34" charset="0"/>
            </a:endParaRPr>
          </a:p>
        </p:txBody>
      </p:sp>
      <p:sp>
        <p:nvSpPr>
          <p:cNvPr id="5" name="Téglalap 4"/>
          <p:cNvSpPr/>
          <p:nvPr/>
        </p:nvSpPr>
        <p:spPr>
          <a:xfrm>
            <a:off x="971600" y="139279"/>
            <a:ext cx="7272808" cy="1077218"/>
          </a:xfrm>
          <a:prstGeom prst="rect">
            <a:avLst/>
          </a:prstGeom>
        </p:spPr>
        <p:txBody>
          <a:bodyPr wrap="square">
            <a:spAutoFit/>
          </a:bodyPr>
          <a:lstStyle/>
          <a:p>
            <a:pPr algn="ctr"/>
            <a:r>
              <a:rPr lang="hu-HU" sz="3200" dirty="0" smtClean="0">
                <a:solidFill>
                  <a:prstClr val="white"/>
                </a:solidFill>
                <a:latin typeface="Arial" panose="020B0604020202020204" pitchFamily="34" charset="0"/>
                <a:cs typeface="Arial" panose="020B0604020202020204" pitchFamily="34" charset="0"/>
              </a:rPr>
              <a:t>Előkészítés - 1</a:t>
            </a:r>
          </a:p>
          <a:p>
            <a:pPr algn="ctr"/>
            <a:r>
              <a:rPr lang="hu-HU" sz="3200" dirty="0" smtClean="0">
                <a:solidFill>
                  <a:prstClr val="white"/>
                </a:solidFill>
                <a:latin typeface="Arial" panose="020B0604020202020204" pitchFamily="34" charset="0"/>
                <a:cs typeface="Arial" panose="020B0604020202020204" pitchFamily="34" charset="0"/>
              </a:rPr>
              <a:t>Kapcsolódó kérdés</a:t>
            </a:r>
            <a:endParaRPr lang="hu-HU" sz="3200" dirty="0">
              <a:solidFill>
                <a:prstClr val="white"/>
              </a:solidFill>
              <a:latin typeface="Arial" panose="020B0604020202020204" pitchFamily="34" charset="0"/>
              <a:cs typeface="Arial" panose="020B0604020202020204" pitchFamily="34" charset="0"/>
            </a:endParaRPr>
          </a:p>
        </p:txBody>
      </p:sp>
      <p:sp>
        <p:nvSpPr>
          <p:cNvPr id="6" name="Alcím 3"/>
          <p:cNvSpPr txBox="1">
            <a:spLocks/>
          </p:cNvSpPr>
          <p:nvPr/>
        </p:nvSpPr>
        <p:spPr>
          <a:xfrm>
            <a:off x="323528" y="4005064"/>
            <a:ext cx="8424936" cy="1872208"/>
          </a:xfrm>
          <a:prstGeom prst="rect">
            <a:avLst/>
          </a:prstGeom>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just">
              <a:buFont typeface="Arial" panose="020B0604020202020204" pitchFamily="34" charset="0"/>
              <a:buNone/>
            </a:pPr>
            <a:r>
              <a:rPr lang="hu-HU" sz="1800" dirty="0" smtClean="0">
                <a:solidFill>
                  <a:prstClr val="black"/>
                </a:solidFill>
                <a:latin typeface="Arial" panose="020B0604020202020204" pitchFamily="34" charset="0"/>
                <a:cs typeface="Arial" panose="020B0604020202020204" pitchFamily="34" charset="0"/>
              </a:rPr>
              <a:t>Kérdés</a:t>
            </a:r>
            <a:r>
              <a:rPr lang="hu-HU" sz="1800" dirty="0">
                <a:solidFill>
                  <a:prstClr val="black"/>
                </a:solidFill>
                <a:latin typeface="Arial" panose="020B0604020202020204" pitchFamily="34" charset="0"/>
                <a:cs typeface="Arial" panose="020B0604020202020204" pitchFamily="34" charset="0"/>
              </a:rPr>
              <a:t>: </a:t>
            </a:r>
            <a:r>
              <a:rPr lang="hu-HU" sz="1800" dirty="0" smtClean="0">
                <a:solidFill>
                  <a:prstClr val="black"/>
                </a:solidFill>
                <a:latin typeface="Arial" panose="020B0604020202020204" pitchFamily="34" charset="0"/>
                <a:cs typeface="Arial" panose="020B0604020202020204" pitchFamily="34" charset="0"/>
              </a:rPr>
              <a:t>Előkészítési </a:t>
            </a:r>
            <a:r>
              <a:rPr lang="hu-HU" sz="1800" dirty="0">
                <a:solidFill>
                  <a:prstClr val="black"/>
                </a:solidFill>
                <a:latin typeface="Arial" panose="020B0604020202020204" pitchFamily="34" charset="0"/>
                <a:cs typeface="Arial" panose="020B0604020202020204" pitchFamily="34" charset="0"/>
              </a:rPr>
              <a:t>költségekben szerepel: szükségletfelmérés, piackutatás, viszont a </a:t>
            </a:r>
            <a:r>
              <a:rPr lang="hu-HU" sz="1800" dirty="0" smtClean="0">
                <a:solidFill>
                  <a:prstClr val="black"/>
                </a:solidFill>
                <a:latin typeface="Arial" panose="020B0604020202020204" pitchFamily="34" charset="0"/>
                <a:cs typeface="Arial" panose="020B0604020202020204" pitchFamily="34" charset="0"/>
              </a:rPr>
              <a:t>választható tevékenységek pontban </a:t>
            </a:r>
            <a:r>
              <a:rPr lang="hu-HU" sz="1800" dirty="0">
                <a:solidFill>
                  <a:prstClr val="black"/>
                </a:solidFill>
                <a:latin typeface="Arial" panose="020B0604020202020204" pitchFamily="34" charset="0"/>
                <a:cs typeface="Arial" panose="020B0604020202020204" pitchFamily="34" charset="0"/>
              </a:rPr>
              <a:t>nem szerepel ez a 2 költség az előkészítési tevékenységeknél, ettől függetlenül ezek elszámolhatóak, mint előkészítési tevékenységek? </a:t>
            </a:r>
            <a:endParaRPr lang="hu-HU" sz="1800" dirty="0" smtClean="0">
              <a:solidFill>
                <a:prstClr val="black"/>
              </a:solidFill>
              <a:latin typeface="Arial" panose="020B0604020202020204" pitchFamily="34" charset="0"/>
              <a:cs typeface="Arial" panose="020B0604020202020204" pitchFamily="34" charset="0"/>
            </a:endParaRPr>
          </a:p>
          <a:p>
            <a:pPr marL="0" indent="0" algn="just">
              <a:buFont typeface="Arial" panose="020B0604020202020204" pitchFamily="34" charset="0"/>
              <a:buNone/>
            </a:pPr>
            <a:r>
              <a:rPr lang="hu-HU" sz="1800" dirty="0" smtClean="0">
                <a:solidFill>
                  <a:prstClr val="black"/>
                </a:solidFill>
                <a:latin typeface="Arial" panose="020B0604020202020204" pitchFamily="34" charset="0"/>
                <a:cs typeface="Arial" panose="020B0604020202020204" pitchFamily="34" charset="0"/>
              </a:rPr>
              <a:t>Igen, a szükségletfelmérés és a piackutatás elszámolható, </a:t>
            </a:r>
            <a:r>
              <a:rPr lang="hu-HU" sz="1800" i="1" dirty="0" smtClean="0">
                <a:solidFill>
                  <a:prstClr val="black"/>
                </a:solidFill>
                <a:latin typeface="Arial" panose="020B0604020202020204" pitchFamily="34" charset="0"/>
                <a:cs typeface="Arial" panose="020B0604020202020204" pitchFamily="34" charset="0"/>
              </a:rPr>
              <a:t>(az </a:t>
            </a:r>
            <a:r>
              <a:rPr lang="hu-HU" sz="1800" i="1" dirty="0">
                <a:solidFill>
                  <a:prstClr val="black"/>
                </a:solidFill>
                <a:latin typeface="Arial" panose="020B0604020202020204" pitchFamily="34" charset="0"/>
                <a:cs typeface="Arial" panose="020B0604020202020204" pitchFamily="34" charset="0"/>
              </a:rPr>
              <a:t>üzleti terv készítése nem </a:t>
            </a:r>
            <a:r>
              <a:rPr lang="hu-HU" sz="1800" i="1" dirty="0" smtClean="0">
                <a:solidFill>
                  <a:prstClr val="black"/>
                </a:solidFill>
                <a:latin typeface="Arial" panose="020B0604020202020204" pitchFamily="34" charset="0"/>
                <a:cs typeface="Arial" panose="020B0604020202020204" pitchFamily="34" charset="0"/>
              </a:rPr>
              <a:t>mert azt a </a:t>
            </a:r>
            <a:r>
              <a:rPr lang="hu-HU" sz="1800" i="1" dirty="0">
                <a:solidFill>
                  <a:prstClr val="black"/>
                </a:solidFill>
                <a:latin typeface="Arial" panose="020B0604020202020204" pitchFamily="34" charset="0"/>
                <a:cs typeface="Arial" panose="020B0604020202020204" pitchFamily="34" charset="0"/>
              </a:rPr>
              <a:t>kiemelt program kedvezményezettjének </a:t>
            </a:r>
            <a:r>
              <a:rPr lang="hu-HU" sz="1800" i="1" dirty="0" smtClean="0">
                <a:solidFill>
                  <a:prstClr val="black"/>
                </a:solidFill>
                <a:latin typeface="Arial" panose="020B0604020202020204" pitchFamily="34" charset="0"/>
                <a:cs typeface="Arial" panose="020B0604020202020204" pitchFamily="34" charset="0"/>
              </a:rPr>
              <a:t>támogatásával </a:t>
            </a:r>
            <a:r>
              <a:rPr lang="hu-HU" sz="1800" i="1" dirty="0">
                <a:solidFill>
                  <a:prstClr val="black"/>
                </a:solidFill>
                <a:latin typeface="Arial" panose="020B0604020202020204" pitchFamily="34" charset="0"/>
                <a:cs typeface="Arial" panose="020B0604020202020204" pitchFamily="34" charset="0"/>
              </a:rPr>
              <a:t>készíthetik </a:t>
            </a:r>
            <a:r>
              <a:rPr lang="hu-HU" sz="1800" i="1" dirty="0" smtClean="0">
                <a:solidFill>
                  <a:prstClr val="black"/>
                </a:solidFill>
                <a:latin typeface="Arial" panose="020B0604020202020204" pitchFamily="34" charset="0"/>
                <a:cs typeface="Arial" panose="020B0604020202020204" pitchFamily="34" charset="0"/>
              </a:rPr>
              <a:t>el a támogatást igénylők.)</a:t>
            </a:r>
          </a:p>
        </p:txBody>
      </p:sp>
      <p:sp>
        <p:nvSpPr>
          <p:cNvPr id="7" name="Téglalap 6"/>
          <p:cNvSpPr/>
          <p:nvPr/>
        </p:nvSpPr>
        <p:spPr>
          <a:xfrm>
            <a:off x="216237" y="131015"/>
            <a:ext cx="593432"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a:ln w="50800"/>
                <a:solidFill>
                  <a:prstClr val="white">
                    <a:shade val="50000"/>
                  </a:prstClr>
                </a:solidFill>
              </a:rPr>
              <a:t>V</a:t>
            </a:r>
          </a:p>
        </p:txBody>
      </p:sp>
    </p:spTree>
    <p:extLst>
      <p:ext uri="{BB962C8B-B14F-4D97-AF65-F5344CB8AC3E}">
        <p14:creationId xmlns:p14="http://schemas.microsoft.com/office/powerpoint/2010/main" val="328545969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églalap 3"/>
          <p:cNvSpPr/>
          <p:nvPr/>
        </p:nvSpPr>
        <p:spPr>
          <a:xfrm>
            <a:off x="2771800" y="332656"/>
            <a:ext cx="3599127" cy="523220"/>
          </a:xfrm>
          <a:prstGeom prst="rect">
            <a:avLst/>
          </a:prstGeom>
        </p:spPr>
        <p:txBody>
          <a:bodyPr anchor="ctr">
            <a:noAutofit/>
          </a:bodyPr>
          <a:lstStyle/>
          <a:p>
            <a:pPr algn="ctr"/>
            <a:endParaRPr lang="hu-HU" sz="3200" dirty="0">
              <a:solidFill>
                <a:srgbClr val="FFFFFF"/>
              </a:solidFill>
              <a:latin typeface="Arial" panose="020B0604020202020204" pitchFamily="34" charset="0"/>
              <a:cs typeface="Arial" pitchFamily="34" charset="0"/>
            </a:endParaRPr>
          </a:p>
        </p:txBody>
      </p:sp>
      <p:sp>
        <p:nvSpPr>
          <p:cNvPr id="2" name="Tartalom helye 1"/>
          <p:cNvSpPr>
            <a:spLocks noGrp="1"/>
          </p:cNvSpPr>
          <p:nvPr>
            <p:ph idx="1"/>
          </p:nvPr>
        </p:nvSpPr>
        <p:spPr>
          <a:xfrm>
            <a:off x="456563" y="1556792"/>
            <a:ext cx="8229600" cy="4032448"/>
          </a:xfrm>
        </p:spPr>
        <p:txBody>
          <a:bodyPr>
            <a:normAutofit fontScale="85000" lnSpcReduction="10000"/>
          </a:bodyPr>
          <a:lstStyle/>
          <a:p>
            <a:pPr marL="531813" indent="-354013" algn="ctr">
              <a:buNone/>
            </a:pPr>
            <a:r>
              <a:rPr lang="hu-HU" sz="2000" dirty="0">
                <a:latin typeface="Arial" panose="020B0604020202020204" pitchFamily="34" charset="0"/>
                <a:cs typeface="Arial" panose="020B0604020202020204" pitchFamily="34" charset="0"/>
              </a:rPr>
              <a:t> </a:t>
            </a:r>
            <a:r>
              <a:rPr lang="hu-HU" sz="2000" b="1" dirty="0">
                <a:latin typeface="Arial" panose="020B0604020202020204" pitchFamily="34" charset="0"/>
                <a:cs typeface="Arial" panose="020B0604020202020204" pitchFamily="34" charset="0"/>
              </a:rPr>
              <a:t>Projekt előkészítés költségei: </a:t>
            </a:r>
            <a:endParaRPr lang="hu-HU" sz="2000" b="1" dirty="0" smtClean="0">
              <a:latin typeface="Arial" panose="020B0604020202020204" pitchFamily="34" charset="0"/>
              <a:cs typeface="Arial" panose="020B0604020202020204" pitchFamily="34" charset="0"/>
            </a:endParaRPr>
          </a:p>
          <a:p>
            <a:pPr marL="531813" indent="-354013">
              <a:buNone/>
            </a:pPr>
            <a:endParaRPr lang="hu-HU" sz="2000" b="1" dirty="0">
              <a:latin typeface="Arial" panose="020B0604020202020204" pitchFamily="34" charset="0"/>
              <a:cs typeface="Arial" panose="020B0604020202020204" pitchFamily="34" charset="0"/>
            </a:endParaRPr>
          </a:p>
          <a:p>
            <a:pPr marL="531813" lvl="0" indent="-354013" algn="just">
              <a:buNone/>
            </a:pPr>
            <a:r>
              <a:rPr lang="hu-HU" sz="2000" b="1" dirty="0" smtClean="0">
                <a:latin typeface="Arial" panose="020B0604020202020204" pitchFamily="34" charset="0"/>
                <a:cs typeface="Arial" panose="020B0604020202020204" pitchFamily="34" charset="0"/>
              </a:rPr>
              <a:t>Közbeszerzés</a:t>
            </a:r>
            <a:r>
              <a:rPr lang="hu-HU" sz="2000" dirty="0" smtClean="0">
                <a:latin typeface="Arial" panose="020B0604020202020204" pitchFamily="34" charset="0"/>
                <a:cs typeface="Arial" panose="020B0604020202020204" pitchFamily="34" charset="0"/>
              </a:rPr>
              <a:t> </a:t>
            </a:r>
            <a:r>
              <a:rPr lang="hu-HU" sz="2000" dirty="0">
                <a:latin typeface="Arial" panose="020B0604020202020204" pitchFamily="34" charset="0"/>
                <a:cs typeface="Arial" panose="020B0604020202020204" pitchFamily="34" charset="0"/>
              </a:rPr>
              <a:t>költsége </a:t>
            </a:r>
            <a:endParaRPr lang="hu-HU" sz="2000" dirty="0" smtClean="0">
              <a:latin typeface="Arial" panose="020B0604020202020204" pitchFamily="34" charset="0"/>
              <a:cs typeface="Arial" panose="020B0604020202020204" pitchFamily="34" charset="0"/>
            </a:endParaRPr>
          </a:p>
          <a:p>
            <a:pPr marL="531813" lvl="0" indent="-354013" algn="just">
              <a:buNone/>
            </a:pPr>
            <a:endParaRPr lang="hu-HU" sz="2000" dirty="0">
              <a:latin typeface="Arial" panose="020B0604020202020204" pitchFamily="34" charset="0"/>
              <a:cs typeface="Arial" panose="020B0604020202020204" pitchFamily="34" charset="0"/>
            </a:endParaRPr>
          </a:p>
          <a:p>
            <a:pPr marL="531813" lvl="0" indent="-354013" algn="just"/>
            <a:r>
              <a:rPr lang="hu-HU" sz="2000" dirty="0">
                <a:latin typeface="Arial" panose="020B0604020202020204" pitchFamily="34" charset="0"/>
                <a:cs typeface="Arial" panose="020B0604020202020204" pitchFamily="34" charset="0"/>
              </a:rPr>
              <a:t>közbeszerzési eljárások lebonyolításával kapcsolatos tevékenységek, beleérte a közbeszerzési szakértő igénybevételét</a:t>
            </a:r>
            <a:r>
              <a:rPr lang="hu-HU" sz="2000" dirty="0" smtClean="0">
                <a:latin typeface="Arial" panose="020B0604020202020204" pitchFamily="34" charset="0"/>
                <a:cs typeface="Arial" panose="020B0604020202020204" pitchFamily="34" charset="0"/>
              </a:rPr>
              <a:t>.</a:t>
            </a:r>
          </a:p>
          <a:p>
            <a:pPr marL="531813" lvl="0" indent="-354013" algn="just"/>
            <a:endParaRPr lang="hu-HU" sz="2000" dirty="0">
              <a:latin typeface="Arial" panose="020B0604020202020204" pitchFamily="34" charset="0"/>
              <a:cs typeface="Arial" panose="020B0604020202020204" pitchFamily="34" charset="0"/>
            </a:endParaRPr>
          </a:p>
          <a:p>
            <a:pPr marL="531813" lvl="0" indent="-354013" algn="just">
              <a:buNone/>
            </a:pPr>
            <a:r>
              <a:rPr lang="hu-HU" sz="2000" b="1" dirty="0" smtClean="0">
                <a:latin typeface="Arial" panose="020B0604020202020204" pitchFamily="34" charset="0"/>
                <a:cs typeface="Arial" panose="020B0604020202020204" pitchFamily="34" charset="0"/>
              </a:rPr>
              <a:t>Előzetes</a:t>
            </a:r>
            <a:r>
              <a:rPr lang="hu-HU" sz="2000" dirty="0" smtClean="0">
                <a:latin typeface="Arial" panose="020B0604020202020204" pitchFamily="34" charset="0"/>
                <a:cs typeface="Arial" panose="020B0604020202020204" pitchFamily="34" charset="0"/>
              </a:rPr>
              <a:t> </a:t>
            </a:r>
            <a:r>
              <a:rPr lang="hu-HU" sz="2000" b="1" dirty="0">
                <a:latin typeface="Arial" panose="020B0604020202020204" pitchFamily="34" charset="0"/>
                <a:cs typeface="Arial" panose="020B0604020202020204" pitchFamily="34" charset="0"/>
              </a:rPr>
              <a:t>tanulmányok</a:t>
            </a:r>
            <a:r>
              <a:rPr lang="hu-HU" sz="2000" dirty="0">
                <a:latin typeface="Arial" panose="020B0604020202020204" pitchFamily="34" charset="0"/>
                <a:cs typeface="Arial" panose="020B0604020202020204" pitchFamily="34" charset="0"/>
              </a:rPr>
              <a:t>, engedélyezési dokumentumok </a:t>
            </a:r>
            <a:r>
              <a:rPr lang="hu-HU" sz="2000" dirty="0" smtClean="0">
                <a:latin typeface="Arial" panose="020B0604020202020204" pitchFamily="34" charset="0"/>
                <a:cs typeface="Arial" panose="020B0604020202020204" pitchFamily="34" charset="0"/>
              </a:rPr>
              <a:t>költsége</a:t>
            </a:r>
          </a:p>
          <a:p>
            <a:pPr marL="531813" lvl="0" indent="-354013" algn="just">
              <a:buNone/>
            </a:pPr>
            <a:endParaRPr lang="hu-HU" sz="2000" dirty="0">
              <a:latin typeface="Arial" panose="020B0604020202020204" pitchFamily="34" charset="0"/>
              <a:cs typeface="Arial" panose="020B0604020202020204" pitchFamily="34" charset="0"/>
            </a:endParaRPr>
          </a:p>
          <a:p>
            <a:pPr marL="531813" lvl="0" indent="-354013" algn="just"/>
            <a:r>
              <a:rPr lang="hu-HU" sz="2000" dirty="0">
                <a:latin typeface="Arial" panose="020B0604020202020204" pitchFamily="34" charset="0"/>
                <a:cs typeface="Arial" panose="020B0604020202020204" pitchFamily="34" charset="0"/>
              </a:rPr>
              <a:t>szükséges engedélyezési dokumentumok, műszaki tervek, kiviteli és tendertervek és ezek hatósági díjának (illeték, igazgatási szolgáltatási díj);</a:t>
            </a:r>
          </a:p>
          <a:p>
            <a:pPr marL="531813" lvl="0" indent="-354013" algn="just"/>
            <a:r>
              <a:rPr lang="hu-HU" sz="2000" dirty="0">
                <a:latin typeface="Arial" panose="020B0604020202020204" pitchFamily="34" charset="0"/>
                <a:cs typeface="Arial" panose="020B0604020202020204" pitchFamily="34" charset="0"/>
              </a:rPr>
              <a:t>szakhatósági engedélyek beszerzéséhez szükséges mérnöki tanácsadás;</a:t>
            </a:r>
          </a:p>
          <a:p>
            <a:pPr marL="531813" lvl="0" indent="-354013" algn="just"/>
            <a:r>
              <a:rPr lang="hu-HU" sz="2000" dirty="0" smtClean="0">
                <a:latin typeface="Arial" panose="020B0604020202020204" pitchFamily="34" charset="0"/>
                <a:cs typeface="Arial" panose="020B0604020202020204" pitchFamily="34" charset="0"/>
              </a:rPr>
              <a:t>szükségletfelmérés</a:t>
            </a:r>
            <a:r>
              <a:rPr lang="hu-HU" sz="2000" dirty="0">
                <a:latin typeface="Arial" panose="020B0604020202020204" pitchFamily="34" charset="0"/>
                <a:cs typeface="Arial" panose="020B0604020202020204" pitchFamily="34" charset="0"/>
              </a:rPr>
              <a:t>, piackutatás.</a:t>
            </a:r>
          </a:p>
        </p:txBody>
      </p:sp>
      <p:sp>
        <p:nvSpPr>
          <p:cNvPr id="5" name="Téglalap 4"/>
          <p:cNvSpPr/>
          <p:nvPr/>
        </p:nvSpPr>
        <p:spPr>
          <a:xfrm>
            <a:off x="971600" y="200834"/>
            <a:ext cx="7272808" cy="707886"/>
          </a:xfrm>
          <a:prstGeom prst="rect">
            <a:avLst/>
          </a:prstGeom>
        </p:spPr>
        <p:txBody>
          <a:bodyPr wrap="square">
            <a:spAutoFit/>
          </a:bodyPr>
          <a:lstStyle/>
          <a:p>
            <a:pPr algn="ctr"/>
            <a:r>
              <a:rPr lang="hu-HU" sz="4000" dirty="0" smtClean="0">
                <a:solidFill>
                  <a:prstClr val="white"/>
                </a:solidFill>
                <a:latin typeface="Arial" panose="020B0604020202020204" pitchFamily="34" charset="0"/>
                <a:cs typeface="Arial" panose="020B0604020202020204" pitchFamily="34" charset="0"/>
              </a:rPr>
              <a:t>Előkészítés - 2</a:t>
            </a:r>
            <a:endParaRPr lang="hu-HU" sz="4000" dirty="0">
              <a:solidFill>
                <a:prstClr val="white"/>
              </a:solidFill>
              <a:latin typeface="Arial" panose="020B0604020202020204" pitchFamily="34" charset="0"/>
              <a:cs typeface="Arial" panose="020B0604020202020204" pitchFamily="34" charset="0"/>
            </a:endParaRPr>
          </a:p>
        </p:txBody>
      </p:sp>
      <p:sp>
        <p:nvSpPr>
          <p:cNvPr id="6" name="Téglalap 5"/>
          <p:cNvSpPr/>
          <p:nvPr/>
        </p:nvSpPr>
        <p:spPr>
          <a:xfrm>
            <a:off x="216237" y="131015"/>
            <a:ext cx="593432"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a:ln w="50800"/>
                <a:solidFill>
                  <a:prstClr val="white">
                    <a:shade val="50000"/>
                  </a:prstClr>
                </a:solidFill>
              </a:rPr>
              <a:t>V</a:t>
            </a:r>
          </a:p>
        </p:txBody>
      </p:sp>
    </p:spTree>
    <p:extLst>
      <p:ext uri="{BB962C8B-B14F-4D97-AF65-F5344CB8AC3E}">
        <p14:creationId xmlns:p14="http://schemas.microsoft.com/office/powerpoint/2010/main" val="55739699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églalap 3"/>
          <p:cNvSpPr/>
          <p:nvPr/>
        </p:nvSpPr>
        <p:spPr>
          <a:xfrm>
            <a:off x="2771800" y="332656"/>
            <a:ext cx="3599127" cy="523220"/>
          </a:xfrm>
          <a:prstGeom prst="rect">
            <a:avLst/>
          </a:prstGeom>
        </p:spPr>
        <p:txBody>
          <a:bodyPr anchor="ctr">
            <a:noAutofit/>
          </a:bodyPr>
          <a:lstStyle/>
          <a:p>
            <a:pPr algn="ctr"/>
            <a:endParaRPr lang="hu-HU" sz="3200" dirty="0">
              <a:solidFill>
                <a:srgbClr val="FFFFFF"/>
              </a:solidFill>
              <a:latin typeface="Arial" panose="020B0604020202020204" pitchFamily="34" charset="0"/>
              <a:cs typeface="Arial" pitchFamily="34" charset="0"/>
            </a:endParaRPr>
          </a:p>
        </p:txBody>
      </p:sp>
      <p:sp>
        <p:nvSpPr>
          <p:cNvPr id="2" name="Tartalom helye 1"/>
          <p:cNvSpPr>
            <a:spLocks noGrp="1"/>
          </p:cNvSpPr>
          <p:nvPr>
            <p:ph idx="1"/>
          </p:nvPr>
        </p:nvSpPr>
        <p:spPr>
          <a:xfrm>
            <a:off x="456563" y="1268760"/>
            <a:ext cx="8229600" cy="4785395"/>
          </a:xfrm>
        </p:spPr>
        <p:txBody>
          <a:bodyPr>
            <a:normAutofit/>
          </a:bodyPr>
          <a:lstStyle/>
          <a:p>
            <a:pPr marL="177800" lvl="0" indent="0" algn="just" defTabSz="900113">
              <a:buNone/>
            </a:pPr>
            <a:endParaRPr lang="hu-HU" sz="2000" b="1" dirty="0">
              <a:latin typeface="Arial" panose="020B0604020202020204" pitchFamily="34" charset="0"/>
              <a:cs typeface="Arial" panose="020B0604020202020204" pitchFamily="34" charset="0"/>
            </a:endParaRPr>
          </a:p>
          <a:p>
            <a:pPr marL="177800" lvl="0" indent="0" algn="just" defTabSz="900113">
              <a:buNone/>
            </a:pPr>
            <a:endParaRPr lang="hu-HU" sz="2000" b="1" dirty="0" smtClean="0">
              <a:latin typeface="Arial" panose="020B0604020202020204" pitchFamily="34" charset="0"/>
              <a:cs typeface="Arial" panose="020B0604020202020204" pitchFamily="34" charset="0"/>
            </a:endParaRPr>
          </a:p>
          <a:p>
            <a:pPr marL="177800" lvl="0" indent="0" algn="just" defTabSz="900113">
              <a:buNone/>
            </a:pPr>
            <a:r>
              <a:rPr lang="hu-HU" sz="2000" b="1" dirty="0" smtClean="0">
                <a:latin typeface="Arial" panose="020B0604020202020204" pitchFamily="34" charset="0"/>
                <a:cs typeface="Arial" panose="020B0604020202020204" pitchFamily="34" charset="0"/>
              </a:rPr>
              <a:t>Célcsoport </a:t>
            </a:r>
            <a:r>
              <a:rPr lang="hu-HU" sz="2000" b="1" dirty="0">
                <a:latin typeface="Arial" panose="020B0604020202020204" pitchFamily="34" charset="0"/>
                <a:cs typeface="Arial" panose="020B0604020202020204" pitchFamily="34" charset="0"/>
              </a:rPr>
              <a:t>gazdasági szerepvállalásához </a:t>
            </a:r>
            <a:r>
              <a:rPr lang="hu-HU" sz="2000" b="1" dirty="0" smtClean="0">
                <a:latin typeface="Arial" panose="020B0604020202020204" pitchFamily="34" charset="0"/>
                <a:cs typeface="Arial" panose="020B0604020202020204" pitchFamily="34" charset="0"/>
              </a:rPr>
              <a:t>kötődő:</a:t>
            </a:r>
          </a:p>
          <a:p>
            <a:pPr marL="177800" lvl="0" indent="0" algn="just" defTabSz="900113">
              <a:buNone/>
            </a:pPr>
            <a:endParaRPr lang="hu-HU" sz="2000" b="1" dirty="0" smtClean="0">
              <a:latin typeface="Arial" panose="020B0604020202020204" pitchFamily="34" charset="0"/>
              <a:cs typeface="Arial" panose="020B0604020202020204" pitchFamily="34" charset="0"/>
            </a:endParaRPr>
          </a:p>
          <a:p>
            <a:pPr marL="520700" lvl="0" algn="just" defTabSz="900113">
              <a:buFontTx/>
              <a:buChar char="-"/>
            </a:pPr>
            <a:r>
              <a:rPr lang="hu-HU" sz="2000" b="1" dirty="0" smtClean="0">
                <a:latin typeface="Arial" panose="020B0604020202020204" pitchFamily="34" charset="0"/>
                <a:cs typeface="Arial" panose="020B0604020202020204" pitchFamily="34" charset="0"/>
              </a:rPr>
              <a:t>egyéni </a:t>
            </a:r>
            <a:r>
              <a:rPr lang="hu-HU" sz="2000" b="1" dirty="0">
                <a:latin typeface="Arial" panose="020B0604020202020204" pitchFamily="34" charset="0"/>
                <a:cs typeface="Arial" panose="020B0604020202020204" pitchFamily="34" charset="0"/>
              </a:rPr>
              <a:t>fejlesztő tevékenység, </a:t>
            </a:r>
            <a:endParaRPr lang="hu-HU" sz="2000" b="1" dirty="0" smtClean="0">
              <a:latin typeface="Arial" panose="020B0604020202020204" pitchFamily="34" charset="0"/>
              <a:cs typeface="Arial" panose="020B0604020202020204" pitchFamily="34" charset="0"/>
            </a:endParaRPr>
          </a:p>
          <a:p>
            <a:pPr marL="520700" lvl="0" algn="just" defTabSz="900113">
              <a:buFontTx/>
              <a:buChar char="-"/>
            </a:pPr>
            <a:r>
              <a:rPr lang="hu-HU" sz="2000" b="1" dirty="0" smtClean="0">
                <a:latin typeface="Arial" panose="020B0604020202020204" pitchFamily="34" charset="0"/>
                <a:cs typeface="Arial" panose="020B0604020202020204" pitchFamily="34" charset="0"/>
              </a:rPr>
              <a:t>munkaerő-piaci </a:t>
            </a:r>
            <a:r>
              <a:rPr lang="hu-HU" sz="2000" b="1" dirty="0">
                <a:latin typeface="Arial" panose="020B0604020202020204" pitchFamily="34" charset="0"/>
                <a:cs typeface="Arial" panose="020B0604020202020204" pitchFamily="34" charset="0"/>
              </a:rPr>
              <a:t>szolgáltatások, </a:t>
            </a:r>
            <a:endParaRPr lang="hu-HU" sz="2000" b="1" dirty="0" smtClean="0">
              <a:latin typeface="Arial" panose="020B0604020202020204" pitchFamily="34" charset="0"/>
              <a:cs typeface="Arial" panose="020B0604020202020204" pitchFamily="34" charset="0"/>
            </a:endParaRPr>
          </a:p>
          <a:p>
            <a:pPr marL="520700" lvl="0" algn="just" defTabSz="900113">
              <a:buFontTx/>
              <a:buChar char="-"/>
            </a:pPr>
            <a:r>
              <a:rPr lang="hu-HU" sz="2000" b="1" dirty="0" smtClean="0">
                <a:latin typeface="Arial" panose="020B0604020202020204" pitchFamily="34" charset="0"/>
                <a:cs typeface="Arial" panose="020B0604020202020204" pitchFamily="34" charset="0"/>
              </a:rPr>
              <a:t>tréningek </a:t>
            </a:r>
            <a:r>
              <a:rPr lang="hu-HU" sz="2000" b="1" dirty="0">
                <a:latin typeface="Arial" panose="020B0604020202020204" pitchFamily="34" charset="0"/>
                <a:cs typeface="Arial" panose="020B0604020202020204" pitchFamily="34" charset="0"/>
              </a:rPr>
              <a:t>a célcsoport felkészítésére, mobilizálására, </a:t>
            </a:r>
            <a:r>
              <a:rPr lang="hu-HU" sz="2000" b="1" dirty="0" smtClean="0">
                <a:latin typeface="Arial" panose="020B0604020202020204" pitchFamily="34" charset="0"/>
                <a:cs typeface="Arial" panose="020B0604020202020204" pitchFamily="34" charset="0"/>
              </a:rPr>
              <a:t>motiválására.</a:t>
            </a:r>
            <a:endParaRPr lang="hu-HU" sz="2000" dirty="0">
              <a:latin typeface="Arial" panose="020B0604020202020204" pitchFamily="34" charset="0"/>
              <a:cs typeface="Arial" panose="020B0604020202020204" pitchFamily="34" charset="0"/>
            </a:endParaRPr>
          </a:p>
          <a:p>
            <a:pPr marL="531813" indent="-354013" algn="just">
              <a:buNone/>
            </a:pPr>
            <a:r>
              <a:rPr lang="hu-HU" sz="2000" dirty="0">
                <a:latin typeface="Arial" panose="020B0604020202020204" pitchFamily="34" charset="0"/>
                <a:cs typeface="Arial" panose="020B0604020202020204" pitchFamily="34" charset="0"/>
              </a:rPr>
              <a:t> </a:t>
            </a:r>
            <a:endParaRPr lang="hu-HU" sz="2000" dirty="0" smtClean="0">
              <a:latin typeface="Arial" panose="020B0604020202020204" pitchFamily="34" charset="0"/>
              <a:cs typeface="Arial" panose="020B0604020202020204" pitchFamily="34" charset="0"/>
            </a:endParaRPr>
          </a:p>
          <a:p>
            <a:pPr marL="531813" indent="-354013" algn="just">
              <a:buNone/>
            </a:pPr>
            <a:r>
              <a:rPr lang="hu-HU" sz="2000" dirty="0" smtClean="0">
                <a:latin typeface="Arial" panose="020B0604020202020204" pitchFamily="34" charset="0"/>
                <a:cs typeface="Arial" panose="020B0604020202020204" pitchFamily="34" charset="0"/>
              </a:rPr>
              <a:t>- Egyéb </a:t>
            </a:r>
            <a:r>
              <a:rPr lang="hu-HU" sz="2000" dirty="0">
                <a:latin typeface="Arial" panose="020B0604020202020204" pitchFamily="34" charset="0"/>
                <a:cs typeface="Arial" panose="020B0604020202020204" pitchFamily="34" charset="0"/>
              </a:rPr>
              <a:t>szakértői szolgáltatás költségei </a:t>
            </a:r>
          </a:p>
        </p:txBody>
      </p:sp>
      <p:sp>
        <p:nvSpPr>
          <p:cNvPr id="5" name="Téglalap 4"/>
          <p:cNvSpPr/>
          <p:nvPr/>
        </p:nvSpPr>
        <p:spPr>
          <a:xfrm>
            <a:off x="971600" y="139279"/>
            <a:ext cx="7272808" cy="1077218"/>
          </a:xfrm>
          <a:prstGeom prst="rect">
            <a:avLst/>
          </a:prstGeom>
        </p:spPr>
        <p:txBody>
          <a:bodyPr wrap="square">
            <a:spAutoFit/>
          </a:bodyPr>
          <a:lstStyle/>
          <a:p>
            <a:pPr algn="ctr"/>
            <a:r>
              <a:rPr lang="hu-HU" sz="3200" dirty="0" smtClean="0">
                <a:solidFill>
                  <a:prstClr val="white"/>
                </a:solidFill>
                <a:latin typeface="Arial" panose="020B0604020202020204" pitchFamily="34" charset="0"/>
                <a:cs typeface="Arial" panose="020B0604020202020204" pitchFamily="34" charset="0"/>
              </a:rPr>
              <a:t>Célcsoport  felkészítése, szolgáltatások</a:t>
            </a:r>
            <a:endParaRPr lang="hu-HU" sz="3200" dirty="0">
              <a:solidFill>
                <a:prstClr val="white"/>
              </a:solidFill>
              <a:latin typeface="Arial" panose="020B0604020202020204" pitchFamily="34" charset="0"/>
              <a:cs typeface="Arial" panose="020B0604020202020204" pitchFamily="34" charset="0"/>
            </a:endParaRPr>
          </a:p>
        </p:txBody>
      </p:sp>
      <p:sp>
        <p:nvSpPr>
          <p:cNvPr id="6" name="Téglalap 5"/>
          <p:cNvSpPr/>
          <p:nvPr/>
        </p:nvSpPr>
        <p:spPr>
          <a:xfrm>
            <a:off x="216237" y="116632"/>
            <a:ext cx="593432"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a:ln w="50800"/>
                <a:solidFill>
                  <a:prstClr val="white">
                    <a:shade val="50000"/>
                  </a:prstClr>
                </a:solidFill>
              </a:rPr>
              <a:t>V</a:t>
            </a:r>
          </a:p>
        </p:txBody>
      </p:sp>
    </p:spTree>
    <p:extLst>
      <p:ext uri="{BB962C8B-B14F-4D97-AF65-F5344CB8AC3E}">
        <p14:creationId xmlns:p14="http://schemas.microsoft.com/office/powerpoint/2010/main" val="132332479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églalap 3"/>
          <p:cNvSpPr/>
          <p:nvPr/>
        </p:nvSpPr>
        <p:spPr>
          <a:xfrm>
            <a:off x="2771800" y="332656"/>
            <a:ext cx="3599127" cy="523220"/>
          </a:xfrm>
          <a:prstGeom prst="rect">
            <a:avLst/>
          </a:prstGeom>
        </p:spPr>
        <p:txBody>
          <a:bodyPr anchor="ctr">
            <a:noAutofit/>
          </a:bodyPr>
          <a:lstStyle/>
          <a:p>
            <a:pPr algn="ctr"/>
            <a:endParaRPr lang="hu-HU" sz="3200" dirty="0">
              <a:solidFill>
                <a:srgbClr val="FFFFFF"/>
              </a:solidFill>
              <a:latin typeface="Arial" panose="020B0604020202020204" pitchFamily="34" charset="0"/>
              <a:cs typeface="Arial" pitchFamily="34" charset="0"/>
            </a:endParaRPr>
          </a:p>
        </p:txBody>
      </p:sp>
      <p:sp>
        <p:nvSpPr>
          <p:cNvPr id="2" name="Tartalom helye 1"/>
          <p:cNvSpPr>
            <a:spLocks noGrp="1"/>
          </p:cNvSpPr>
          <p:nvPr>
            <p:ph idx="1"/>
          </p:nvPr>
        </p:nvSpPr>
        <p:spPr>
          <a:xfrm>
            <a:off x="456563" y="1268760"/>
            <a:ext cx="8229600" cy="4785395"/>
          </a:xfrm>
        </p:spPr>
        <p:txBody>
          <a:bodyPr>
            <a:normAutofit/>
          </a:bodyPr>
          <a:lstStyle/>
          <a:p>
            <a:pPr marL="177800" lvl="0" indent="0" algn="just">
              <a:buNone/>
            </a:pPr>
            <a:endParaRPr lang="hu-HU" sz="2000" b="1" dirty="0" smtClean="0">
              <a:latin typeface="Arial" panose="020B0604020202020204" pitchFamily="34" charset="0"/>
              <a:cs typeface="Arial" panose="020B0604020202020204" pitchFamily="34" charset="0"/>
            </a:endParaRPr>
          </a:p>
          <a:p>
            <a:pPr marL="177800" lvl="0" indent="0" algn="just">
              <a:buNone/>
            </a:pPr>
            <a:r>
              <a:rPr lang="hu-HU" sz="2000" b="1" dirty="0" smtClean="0">
                <a:latin typeface="Arial" panose="020B0604020202020204" pitchFamily="34" charset="0"/>
                <a:cs typeface="Arial" panose="020B0604020202020204" pitchFamily="34" charset="0"/>
              </a:rPr>
              <a:t>Szemléletformálást </a:t>
            </a:r>
            <a:r>
              <a:rPr lang="hu-HU" sz="2000" b="1" dirty="0">
                <a:latin typeface="Arial" panose="020B0604020202020204" pitchFamily="34" charset="0"/>
                <a:cs typeface="Arial" panose="020B0604020202020204" pitchFamily="34" charset="0"/>
              </a:rPr>
              <a:t>segítő helyi akciók a társadalmi felelősségvállalás keretein belül </a:t>
            </a:r>
            <a:endParaRPr lang="hu-HU" sz="2000" b="1" dirty="0" smtClean="0">
              <a:latin typeface="Arial" panose="020B0604020202020204" pitchFamily="34" charset="0"/>
              <a:cs typeface="Arial" panose="020B0604020202020204" pitchFamily="34" charset="0"/>
            </a:endParaRPr>
          </a:p>
          <a:p>
            <a:pPr marL="520700" algn="just"/>
            <a:r>
              <a:rPr lang="hu-HU" sz="2000" dirty="0" smtClean="0">
                <a:latin typeface="Arial" panose="020B0604020202020204" pitchFamily="34" charset="0"/>
                <a:cs typeface="Arial" panose="020B0604020202020204" pitchFamily="34" charset="0"/>
              </a:rPr>
              <a:t>az </a:t>
            </a:r>
            <a:r>
              <a:rPr lang="hu-HU" sz="2000" b="1" dirty="0">
                <a:latin typeface="Arial" panose="020B0604020202020204" pitchFamily="34" charset="0"/>
                <a:cs typeface="Arial" panose="020B0604020202020204" pitchFamily="34" charset="0"/>
              </a:rPr>
              <a:t>aktív </a:t>
            </a:r>
            <a:r>
              <a:rPr lang="hu-HU" sz="2000" b="1" dirty="0" smtClean="0">
                <a:latin typeface="Arial" panose="020B0604020202020204" pitchFamily="34" charset="0"/>
                <a:cs typeface="Arial" panose="020B0604020202020204" pitchFamily="34" charset="0"/>
              </a:rPr>
              <a:t>állampolgárság, </a:t>
            </a:r>
            <a:r>
              <a:rPr lang="hu-HU" sz="2000" dirty="0">
                <a:latin typeface="Arial" panose="020B0604020202020204" pitchFamily="34" charset="0"/>
                <a:cs typeface="Arial" panose="020B0604020202020204" pitchFamily="34" charset="0"/>
              </a:rPr>
              <a:t>társadalmi </a:t>
            </a:r>
            <a:r>
              <a:rPr lang="hu-HU" sz="2000" dirty="0" smtClean="0">
                <a:latin typeface="Arial" panose="020B0604020202020204" pitchFamily="34" charset="0"/>
                <a:cs typeface="Arial" panose="020B0604020202020204" pitchFamily="34" charset="0"/>
              </a:rPr>
              <a:t>felelősségvállalás megerősítése</a:t>
            </a:r>
            <a:endParaRPr lang="hu-HU" sz="2000" b="1" dirty="0" smtClean="0">
              <a:latin typeface="Arial" panose="020B0604020202020204" pitchFamily="34" charset="0"/>
              <a:cs typeface="Arial" panose="020B0604020202020204" pitchFamily="34" charset="0"/>
            </a:endParaRPr>
          </a:p>
          <a:p>
            <a:pPr marL="520700" algn="just"/>
            <a:r>
              <a:rPr lang="hu-HU" sz="2000" b="1" dirty="0" smtClean="0">
                <a:latin typeface="Arial" panose="020B0604020202020204" pitchFamily="34" charset="0"/>
                <a:cs typeface="Arial" panose="020B0604020202020204" pitchFamily="34" charset="0"/>
              </a:rPr>
              <a:t>társadalmi</a:t>
            </a:r>
            <a:r>
              <a:rPr lang="hu-HU" sz="2000" dirty="0" smtClean="0">
                <a:latin typeface="Arial" panose="020B0604020202020204" pitchFamily="34" charset="0"/>
                <a:cs typeface="Arial" panose="020B0604020202020204" pitchFamily="34" charset="0"/>
              </a:rPr>
              <a:t> </a:t>
            </a:r>
            <a:r>
              <a:rPr lang="hu-HU" sz="2000" dirty="0">
                <a:latin typeface="Arial" panose="020B0604020202020204" pitchFamily="34" charset="0"/>
                <a:cs typeface="Arial" panose="020B0604020202020204" pitchFamily="34" charset="0"/>
              </a:rPr>
              <a:t>vállalkozás projektben kitűzött céljaival és tevékenységeivel összefüggő társadalmi </a:t>
            </a:r>
            <a:r>
              <a:rPr lang="hu-HU" sz="2000" b="1" dirty="0">
                <a:latin typeface="Arial" panose="020B0604020202020204" pitchFamily="34" charset="0"/>
                <a:cs typeface="Arial" panose="020B0604020202020204" pitchFamily="34" charset="0"/>
              </a:rPr>
              <a:t>hatásmérés</a:t>
            </a:r>
            <a:r>
              <a:rPr lang="hu-HU" sz="2000" dirty="0">
                <a:latin typeface="Arial" panose="020B0604020202020204" pitchFamily="34" charset="0"/>
                <a:cs typeface="Arial" panose="020B0604020202020204" pitchFamily="34" charset="0"/>
              </a:rPr>
              <a:t>, </a:t>
            </a:r>
            <a:endParaRPr lang="hu-HU" sz="2000" dirty="0" smtClean="0">
              <a:latin typeface="Arial" panose="020B0604020202020204" pitchFamily="34" charset="0"/>
              <a:cs typeface="Arial" panose="020B0604020202020204" pitchFamily="34" charset="0"/>
            </a:endParaRPr>
          </a:p>
          <a:p>
            <a:pPr marL="520700" algn="just"/>
            <a:r>
              <a:rPr lang="hu-HU" sz="2000" dirty="0">
                <a:latin typeface="Arial" panose="020B0604020202020204" pitchFamily="34" charset="0"/>
                <a:cs typeface="Arial" panose="020B0604020202020204" pitchFamily="34" charset="0"/>
              </a:rPr>
              <a:t>erősítse a szervezet </a:t>
            </a:r>
            <a:r>
              <a:rPr lang="hu-HU" sz="2000" b="1" dirty="0">
                <a:latin typeface="Arial" panose="020B0604020202020204" pitchFamily="34" charset="0"/>
                <a:cs typeface="Arial" panose="020B0604020202020204" pitchFamily="34" charset="0"/>
              </a:rPr>
              <a:t>helyi </a:t>
            </a:r>
            <a:r>
              <a:rPr lang="hu-HU" sz="2000" b="1" dirty="0" smtClean="0">
                <a:latin typeface="Arial" panose="020B0604020202020204" pitchFamily="34" charset="0"/>
                <a:cs typeface="Arial" panose="020B0604020202020204" pitchFamily="34" charset="0"/>
              </a:rPr>
              <a:t>beágyazottság</a:t>
            </a:r>
            <a:r>
              <a:rPr lang="hu-HU" sz="2000" dirty="0" smtClean="0">
                <a:latin typeface="Arial" panose="020B0604020202020204" pitchFamily="34" charset="0"/>
                <a:cs typeface="Arial" panose="020B0604020202020204" pitchFamily="34" charset="0"/>
              </a:rPr>
              <a:t>át,</a:t>
            </a:r>
          </a:p>
          <a:p>
            <a:pPr marL="520700" algn="just"/>
            <a:r>
              <a:rPr lang="hu-HU" sz="2000" dirty="0">
                <a:latin typeface="Arial" panose="020B0604020202020204" pitchFamily="34" charset="0"/>
                <a:cs typeface="Arial" panose="020B0604020202020204" pitchFamily="34" charset="0"/>
              </a:rPr>
              <a:t>összes elszámolható költség maximum 5%-a, de legfeljebb 2.000.000,- Ft. </a:t>
            </a:r>
            <a:endParaRPr lang="hu-HU" sz="2000" dirty="0" smtClean="0">
              <a:latin typeface="Arial" panose="020B0604020202020204" pitchFamily="34" charset="0"/>
              <a:cs typeface="Arial" panose="020B0604020202020204" pitchFamily="34" charset="0"/>
            </a:endParaRPr>
          </a:p>
          <a:p>
            <a:pPr marL="177800" indent="0" algn="just">
              <a:buNone/>
            </a:pPr>
            <a:r>
              <a:rPr lang="hu-HU" sz="2000" dirty="0">
                <a:latin typeface="Arial" panose="020B0604020202020204" pitchFamily="34" charset="0"/>
                <a:cs typeface="Arial" panose="020B0604020202020204" pitchFamily="34" charset="0"/>
              </a:rPr>
              <a:t>Elszámolható költség:</a:t>
            </a:r>
          </a:p>
          <a:p>
            <a:pPr marL="463550" indent="-285750" algn="just"/>
            <a:r>
              <a:rPr lang="hu-HU" sz="2000" dirty="0">
                <a:latin typeface="Arial" panose="020B0604020202020204" pitchFamily="34" charset="0"/>
                <a:cs typeface="Arial" panose="020B0604020202020204" pitchFamily="34" charset="0"/>
              </a:rPr>
              <a:t>Egyéb szakértői szolgáltatás költségei </a:t>
            </a:r>
          </a:p>
          <a:p>
            <a:pPr marL="177800" indent="0" algn="just">
              <a:buNone/>
            </a:pPr>
            <a:endParaRPr lang="hu-HU" sz="2000" dirty="0">
              <a:latin typeface="Arial" panose="020B0604020202020204" pitchFamily="34" charset="0"/>
              <a:cs typeface="Arial" panose="020B0604020202020204" pitchFamily="34" charset="0"/>
            </a:endParaRPr>
          </a:p>
          <a:p>
            <a:pPr marL="520700" algn="just"/>
            <a:endParaRPr lang="hu-HU" sz="2000" dirty="0" smtClean="0">
              <a:latin typeface="Arial" panose="020B0604020202020204" pitchFamily="34" charset="0"/>
              <a:cs typeface="Arial" panose="020B0604020202020204" pitchFamily="34" charset="0"/>
            </a:endParaRPr>
          </a:p>
          <a:p>
            <a:pPr marL="520700" algn="just"/>
            <a:endParaRPr lang="hu-HU" sz="2000" dirty="0" smtClean="0">
              <a:latin typeface="Arial" panose="020B0604020202020204" pitchFamily="34" charset="0"/>
              <a:cs typeface="Arial" panose="020B0604020202020204" pitchFamily="34" charset="0"/>
            </a:endParaRPr>
          </a:p>
          <a:p>
            <a:pPr marL="520700" algn="just"/>
            <a:endParaRPr lang="hu-HU" sz="2000" dirty="0" smtClean="0">
              <a:latin typeface="Arial" panose="020B0604020202020204" pitchFamily="34" charset="0"/>
              <a:cs typeface="Arial" panose="020B0604020202020204" pitchFamily="34" charset="0"/>
            </a:endParaRPr>
          </a:p>
          <a:p>
            <a:pPr marL="520700" algn="just"/>
            <a:endParaRPr lang="hu-HU" sz="2000" dirty="0" smtClean="0">
              <a:latin typeface="Arial" panose="020B0604020202020204" pitchFamily="34" charset="0"/>
              <a:cs typeface="Arial" panose="020B0604020202020204" pitchFamily="34" charset="0"/>
            </a:endParaRPr>
          </a:p>
          <a:p>
            <a:pPr marL="520700" algn="just"/>
            <a:endParaRPr lang="hu-HU" sz="2000" dirty="0">
              <a:latin typeface="Arial" panose="020B0604020202020204" pitchFamily="34" charset="0"/>
              <a:cs typeface="Arial" panose="020B0604020202020204" pitchFamily="34" charset="0"/>
            </a:endParaRPr>
          </a:p>
          <a:p>
            <a:pPr marL="177800" indent="0" algn="just">
              <a:buNone/>
            </a:pPr>
            <a:endParaRPr lang="hu-HU" sz="1800" dirty="0">
              <a:latin typeface="Arial" pitchFamily="34" charset="0"/>
              <a:cs typeface="Arial" pitchFamily="34" charset="0"/>
            </a:endParaRPr>
          </a:p>
        </p:txBody>
      </p:sp>
      <p:sp>
        <p:nvSpPr>
          <p:cNvPr id="5" name="Téglalap 4"/>
          <p:cNvSpPr/>
          <p:nvPr/>
        </p:nvSpPr>
        <p:spPr>
          <a:xfrm>
            <a:off x="971600" y="211287"/>
            <a:ext cx="7272808" cy="707886"/>
          </a:xfrm>
          <a:prstGeom prst="rect">
            <a:avLst/>
          </a:prstGeom>
        </p:spPr>
        <p:txBody>
          <a:bodyPr wrap="square">
            <a:spAutoFit/>
          </a:bodyPr>
          <a:lstStyle/>
          <a:p>
            <a:pPr algn="ctr"/>
            <a:r>
              <a:rPr lang="hu-HU" sz="4000" dirty="0" smtClean="0">
                <a:solidFill>
                  <a:prstClr val="white"/>
                </a:solidFill>
                <a:latin typeface="Arial" panose="020B0604020202020204" pitchFamily="34" charset="0"/>
                <a:cs typeface="Arial" panose="020B0604020202020204" pitchFamily="34" charset="0"/>
              </a:rPr>
              <a:t>Szemléletformálás</a:t>
            </a:r>
            <a:endParaRPr lang="hu-HU" sz="4000" dirty="0">
              <a:solidFill>
                <a:prstClr val="white"/>
              </a:solidFill>
              <a:latin typeface="Arial" panose="020B0604020202020204" pitchFamily="34" charset="0"/>
              <a:cs typeface="Arial" panose="020B0604020202020204" pitchFamily="34" charset="0"/>
            </a:endParaRPr>
          </a:p>
        </p:txBody>
      </p:sp>
      <p:sp>
        <p:nvSpPr>
          <p:cNvPr id="6" name="Téglalap 5"/>
          <p:cNvSpPr/>
          <p:nvPr/>
        </p:nvSpPr>
        <p:spPr>
          <a:xfrm>
            <a:off x="216237" y="131015"/>
            <a:ext cx="593432"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a:ln w="50800"/>
                <a:solidFill>
                  <a:prstClr val="white">
                    <a:shade val="50000"/>
                  </a:prstClr>
                </a:solidFill>
              </a:rPr>
              <a:t>V</a:t>
            </a:r>
          </a:p>
        </p:txBody>
      </p:sp>
    </p:spTree>
    <p:extLst>
      <p:ext uri="{BB962C8B-B14F-4D97-AF65-F5344CB8AC3E}">
        <p14:creationId xmlns:p14="http://schemas.microsoft.com/office/powerpoint/2010/main" val="104949212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églalap 3"/>
          <p:cNvSpPr/>
          <p:nvPr/>
        </p:nvSpPr>
        <p:spPr>
          <a:xfrm>
            <a:off x="2771800" y="332656"/>
            <a:ext cx="3599127" cy="523220"/>
          </a:xfrm>
          <a:prstGeom prst="rect">
            <a:avLst/>
          </a:prstGeom>
        </p:spPr>
        <p:txBody>
          <a:bodyPr anchor="ctr">
            <a:noAutofit/>
          </a:bodyPr>
          <a:lstStyle/>
          <a:p>
            <a:pPr algn="ctr"/>
            <a:endParaRPr lang="hu-HU" sz="3200" dirty="0">
              <a:solidFill>
                <a:srgbClr val="FFFFFF"/>
              </a:solidFill>
              <a:latin typeface="Arial" panose="020B0604020202020204" pitchFamily="34" charset="0"/>
              <a:cs typeface="Arial" pitchFamily="34" charset="0"/>
            </a:endParaRPr>
          </a:p>
        </p:txBody>
      </p:sp>
      <p:sp>
        <p:nvSpPr>
          <p:cNvPr id="2" name="Tartalom helye 1"/>
          <p:cNvSpPr>
            <a:spLocks noGrp="1"/>
          </p:cNvSpPr>
          <p:nvPr>
            <p:ph idx="1"/>
          </p:nvPr>
        </p:nvSpPr>
        <p:spPr>
          <a:xfrm>
            <a:off x="456563" y="1268760"/>
            <a:ext cx="8229600" cy="4785395"/>
          </a:xfrm>
        </p:spPr>
        <p:txBody>
          <a:bodyPr>
            <a:normAutofit lnSpcReduction="10000"/>
          </a:bodyPr>
          <a:lstStyle/>
          <a:p>
            <a:pPr marL="531813" lvl="0" indent="-354013">
              <a:buNone/>
            </a:pPr>
            <a:r>
              <a:rPr lang="hu-HU" sz="2000" b="1" dirty="0" smtClean="0">
                <a:latin typeface="Arial" panose="020B0604020202020204" pitchFamily="34" charset="0"/>
                <a:cs typeface="Arial" panose="020B0604020202020204" pitchFamily="34" charset="0"/>
              </a:rPr>
              <a:t>Megváltozott </a:t>
            </a:r>
            <a:r>
              <a:rPr lang="hu-HU" sz="2000" b="1" dirty="0">
                <a:latin typeface="Arial" panose="020B0604020202020204" pitchFamily="34" charset="0"/>
                <a:cs typeface="Arial" panose="020B0604020202020204" pitchFamily="34" charset="0"/>
              </a:rPr>
              <a:t>munkaképességű </a:t>
            </a:r>
            <a:r>
              <a:rPr lang="hu-HU" sz="2000" b="1" dirty="0" smtClean="0">
                <a:latin typeface="Arial" panose="020B0604020202020204" pitchFamily="34" charset="0"/>
                <a:cs typeface="Arial" panose="020B0604020202020204" pitchFamily="34" charset="0"/>
              </a:rPr>
              <a:t>foglalkoztatása</a:t>
            </a:r>
            <a:endParaRPr lang="hu-HU" sz="2000" dirty="0">
              <a:latin typeface="Arial" panose="020B0604020202020204" pitchFamily="34" charset="0"/>
              <a:cs typeface="Arial" panose="020B0604020202020204" pitchFamily="34" charset="0"/>
            </a:endParaRPr>
          </a:p>
          <a:p>
            <a:pPr marL="531813" lvl="0" indent="-354013" algn="just"/>
            <a:r>
              <a:rPr lang="hu-HU" sz="2000" dirty="0">
                <a:latin typeface="Arial" panose="020B0604020202020204" pitchFamily="34" charset="0"/>
                <a:cs typeface="Arial" panose="020B0604020202020204" pitchFamily="34" charset="0"/>
              </a:rPr>
              <a:t>új munkavállalók </a:t>
            </a:r>
            <a:r>
              <a:rPr lang="hu-HU" sz="2000" b="1" dirty="0">
                <a:latin typeface="Arial" panose="020B0604020202020204" pitchFamily="34" charset="0"/>
                <a:cs typeface="Arial" panose="020B0604020202020204" pitchFamily="34" charset="0"/>
              </a:rPr>
              <a:t>foglalkoztatása</a:t>
            </a:r>
            <a:r>
              <a:rPr lang="hu-HU" sz="2000" dirty="0">
                <a:latin typeface="Arial" panose="020B0604020202020204" pitchFamily="34" charset="0"/>
                <a:cs typeface="Arial" panose="020B0604020202020204" pitchFamily="34" charset="0"/>
              </a:rPr>
              <a:t>,</a:t>
            </a:r>
          </a:p>
          <a:p>
            <a:pPr marL="531813" lvl="0" indent="-354013" algn="just"/>
            <a:r>
              <a:rPr lang="hu-HU" sz="2000" dirty="0">
                <a:latin typeface="Arial" panose="020B0604020202020204" pitchFamily="34" charset="0"/>
                <a:cs typeface="Arial" panose="020B0604020202020204" pitchFamily="34" charset="0"/>
              </a:rPr>
              <a:t>új munkavállalók felvételéhez kapcsolódó, a munkakör betöltéséhez szükséges munkavállalói </a:t>
            </a:r>
            <a:r>
              <a:rPr lang="hu-HU" sz="2000" b="1" dirty="0">
                <a:latin typeface="Arial" panose="020B0604020202020204" pitchFamily="34" charset="0"/>
                <a:cs typeface="Arial" panose="020B0604020202020204" pitchFamily="34" charset="0"/>
              </a:rPr>
              <a:t>képzések</a:t>
            </a:r>
            <a:r>
              <a:rPr lang="hu-HU" sz="2000" dirty="0">
                <a:latin typeface="Arial" panose="020B0604020202020204" pitchFamily="34" charset="0"/>
                <a:cs typeface="Arial" panose="020B0604020202020204" pitchFamily="34" charset="0"/>
              </a:rPr>
              <a:t>,</a:t>
            </a:r>
          </a:p>
          <a:p>
            <a:pPr marL="531813" lvl="0" indent="-354013" algn="just"/>
            <a:r>
              <a:rPr lang="hu-HU" sz="2000" dirty="0">
                <a:latin typeface="Arial" panose="020B0604020202020204" pitchFamily="34" charset="0"/>
                <a:cs typeface="Arial" panose="020B0604020202020204" pitchFamily="34" charset="0"/>
              </a:rPr>
              <a:t>megváltozott munkaképességű munkavállaló esetében az </a:t>
            </a:r>
            <a:r>
              <a:rPr lang="hu-HU" sz="2000" b="1" dirty="0">
                <a:latin typeface="Arial" panose="020B0604020202020204" pitchFamily="34" charset="0"/>
                <a:cs typeface="Arial" panose="020B0604020202020204" pitchFamily="34" charset="0"/>
              </a:rPr>
              <a:t>átalakított</a:t>
            </a:r>
            <a:r>
              <a:rPr lang="hu-HU" sz="2000" dirty="0">
                <a:latin typeface="Arial" panose="020B0604020202020204" pitchFamily="34" charset="0"/>
                <a:cs typeface="Arial" panose="020B0604020202020204" pitchFamily="34" charset="0"/>
              </a:rPr>
              <a:t> vagy segítség nyújtására alkalmas </a:t>
            </a:r>
            <a:r>
              <a:rPr lang="hu-HU" sz="2000" b="1" dirty="0">
                <a:latin typeface="Arial" panose="020B0604020202020204" pitchFamily="34" charset="0"/>
                <a:cs typeface="Arial" panose="020B0604020202020204" pitchFamily="34" charset="0"/>
              </a:rPr>
              <a:t>technológiai</a:t>
            </a:r>
            <a:r>
              <a:rPr lang="hu-HU" sz="2000" dirty="0">
                <a:latin typeface="Arial" panose="020B0604020202020204" pitchFamily="34" charset="0"/>
                <a:cs typeface="Arial" panose="020B0604020202020204" pitchFamily="34" charset="0"/>
              </a:rPr>
              <a:t> </a:t>
            </a:r>
            <a:r>
              <a:rPr lang="hu-HU" sz="2000" b="1" dirty="0">
                <a:latin typeface="Arial" panose="020B0604020202020204" pitchFamily="34" charset="0"/>
                <a:cs typeface="Arial" panose="020B0604020202020204" pitchFamily="34" charset="0"/>
              </a:rPr>
              <a:t>felszerelések</a:t>
            </a:r>
            <a:r>
              <a:rPr lang="hu-HU" sz="2000" dirty="0">
                <a:latin typeface="Arial" panose="020B0604020202020204" pitchFamily="34" charset="0"/>
                <a:cs typeface="Arial" panose="020B0604020202020204" pitchFamily="34" charset="0"/>
              </a:rPr>
              <a:t> beszerzése,</a:t>
            </a:r>
          </a:p>
          <a:p>
            <a:pPr marL="531813" lvl="0" indent="-354013" algn="just"/>
            <a:r>
              <a:rPr lang="hu-HU" sz="2000" dirty="0">
                <a:latin typeface="Arial" panose="020B0604020202020204" pitchFamily="34" charset="0"/>
                <a:cs typeface="Arial" panose="020B0604020202020204" pitchFamily="34" charset="0"/>
              </a:rPr>
              <a:t>a megváltozott munkaképességű munkavállaló általi </a:t>
            </a:r>
            <a:r>
              <a:rPr lang="hu-HU" sz="2000" b="1" dirty="0">
                <a:latin typeface="Arial" panose="020B0604020202020204" pitchFamily="34" charset="0"/>
                <a:cs typeface="Arial" panose="020B0604020202020204" pitchFamily="34" charset="0"/>
              </a:rPr>
              <a:t>használatra</a:t>
            </a:r>
            <a:r>
              <a:rPr lang="hu-HU" sz="2000" dirty="0">
                <a:latin typeface="Arial" panose="020B0604020202020204" pitchFamily="34" charset="0"/>
                <a:cs typeface="Arial" panose="020B0604020202020204" pitchFamily="34" charset="0"/>
              </a:rPr>
              <a:t> </a:t>
            </a:r>
            <a:r>
              <a:rPr lang="hu-HU" sz="2000" b="1" dirty="0">
                <a:latin typeface="Arial" panose="020B0604020202020204" pitchFamily="34" charset="0"/>
                <a:cs typeface="Arial" panose="020B0604020202020204" pitchFamily="34" charset="0"/>
              </a:rPr>
              <a:t>alkalmassá</a:t>
            </a:r>
            <a:r>
              <a:rPr lang="hu-HU" sz="2000" dirty="0">
                <a:latin typeface="Arial" panose="020B0604020202020204" pitchFamily="34" charset="0"/>
                <a:cs typeface="Arial" panose="020B0604020202020204" pitchFamily="34" charset="0"/>
              </a:rPr>
              <a:t> tétel érdekében, vagy a munkahely akadálymentesítéséhez </a:t>
            </a:r>
            <a:r>
              <a:rPr lang="hu-HU" sz="2000" b="1" dirty="0" smtClean="0">
                <a:latin typeface="Arial" panose="020B0604020202020204" pitchFamily="34" charset="0"/>
                <a:cs typeface="Arial" panose="020B0604020202020204" pitchFamily="34" charset="0"/>
              </a:rPr>
              <a:t>infrastrukturális</a:t>
            </a:r>
            <a:r>
              <a:rPr lang="hu-HU" sz="2000" dirty="0" smtClean="0">
                <a:latin typeface="Arial" panose="020B0604020202020204" pitchFamily="34" charset="0"/>
                <a:cs typeface="Arial" panose="020B0604020202020204" pitchFamily="34" charset="0"/>
              </a:rPr>
              <a:t> </a:t>
            </a:r>
            <a:r>
              <a:rPr lang="hu-HU" sz="2000" dirty="0">
                <a:latin typeface="Arial" panose="020B0604020202020204" pitchFamily="34" charset="0"/>
                <a:cs typeface="Arial" panose="020B0604020202020204" pitchFamily="34" charset="0"/>
              </a:rPr>
              <a:t>és </a:t>
            </a:r>
            <a:r>
              <a:rPr lang="hu-HU" sz="2000" b="1" dirty="0">
                <a:latin typeface="Arial" panose="020B0604020202020204" pitchFamily="34" charset="0"/>
                <a:cs typeface="Arial" panose="020B0604020202020204" pitchFamily="34" charset="0"/>
              </a:rPr>
              <a:t>ingatlan</a:t>
            </a:r>
            <a:r>
              <a:rPr lang="hu-HU" sz="2000" dirty="0">
                <a:latin typeface="Arial" panose="020B0604020202020204" pitchFamily="34" charset="0"/>
                <a:cs typeface="Arial" panose="020B0604020202020204" pitchFamily="34" charset="0"/>
              </a:rPr>
              <a:t> beruházás, </a:t>
            </a:r>
          </a:p>
          <a:p>
            <a:pPr marL="531813" lvl="0" indent="-354013" algn="just"/>
            <a:r>
              <a:rPr lang="hu-HU" sz="2000" dirty="0">
                <a:latin typeface="Arial" panose="020B0604020202020204" pitchFamily="34" charset="0"/>
                <a:cs typeface="Arial" panose="020B0604020202020204" pitchFamily="34" charset="0"/>
              </a:rPr>
              <a:t>rehabilitációs </a:t>
            </a:r>
            <a:r>
              <a:rPr lang="hu-HU" sz="2000" b="1" dirty="0">
                <a:latin typeface="Arial" panose="020B0604020202020204" pitchFamily="34" charset="0"/>
                <a:cs typeface="Arial" panose="020B0604020202020204" pitchFamily="34" charset="0"/>
              </a:rPr>
              <a:t>szakmérnöki</a:t>
            </a:r>
            <a:r>
              <a:rPr lang="hu-HU" sz="2000" dirty="0">
                <a:latin typeface="Arial" panose="020B0604020202020204" pitchFamily="34" charset="0"/>
                <a:cs typeface="Arial" panose="020B0604020202020204" pitchFamily="34" charset="0"/>
              </a:rPr>
              <a:t> tanácsadás,</a:t>
            </a:r>
          </a:p>
          <a:p>
            <a:pPr marL="531813" lvl="0" indent="-354013" algn="just"/>
            <a:r>
              <a:rPr lang="hu-HU" sz="2000" dirty="0">
                <a:latin typeface="Arial" panose="020B0604020202020204" pitchFamily="34" charset="0"/>
                <a:cs typeface="Arial" panose="020B0604020202020204" pitchFamily="34" charset="0"/>
              </a:rPr>
              <a:t>megváltozott munkaképességű munkavállaló foglalkoztatása esetében </a:t>
            </a:r>
            <a:r>
              <a:rPr lang="hu-HU" sz="2000" dirty="0" smtClean="0">
                <a:latin typeface="Arial" panose="020B0604020202020204" pitchFamily="34" charset="0"/>
                <a:cs typeface="Arial" panose="020B0604020202020204" pitchFamily="34" charset="0"/>
              </a:rPr>
              <a:t>a </a:t>
            </a:r>
            <a:r>
              <a:rPr lang="hu-HU" sz="2000" dirty="0">
                <a:latin typeface="Arial" panose="020B0604020202020204" pitchFamily="34" charset="0"/>
                <a:cs typeface="Arial" panose="020B0604020202020204" pitchFamily="34" charset="0"/>
              </a:rPr>
              <a:t>munkába járás vagy a </a:t>
            </a:r>
            <a:r>
              <a:rPr lang="hu-HU" sz="2000" b="1" dirty="0">
                <a:latin typeface="Arial" panose="020B0604020202020204" pitchFamily="34" charset="0"/>
                <a:cs typeface="Arial" panose="020B0604020202020204" pitchFamily="34" charset="0"/>
              </a:rPr>
              <a:t>munkavégzés</a:t>
            </a:r>
            <a:r>
              <a:rPr lang="hu-HU" sz="2000" dirty="0">
                <a:latin typeface="Arial" panose="020B0604020202020204" pitchFamily="34" charset="0"/>
                <a:cs typeface="Arial" panose="020B0604020202020204" pitchFamily="34" charset="0"/>
              </a:rPr>
              <a:t> </a:t>
            </a:r>
            <a:r>
              <a:rPr lang="hu-HU" sz="2000" b="1" dirty="0">
                <a:latin typeface="Arial" panose="020B0604020202020204" pitchFamily="34" charset="0"/>
                <a:cs typeface="Arial" panose="020B0604020202020204" pitchFamily="34" charset="0"/>
              </a:rPr>
              <a:t>segítésével</a:t>
            </a:r>
            <a:r>
              <a:rPr lang="hu-HU" sz="2000" dirty="0">
                <a:latin typeface="Arial" panose="020B0604020202020204" pitchFamily="34" charset="0"/>
                <a:cs typeface="Arial" panose="020B0604020202020204" pitchFamily="34" charset="0"/>
              </a:rPr>
              <a:t> </a:t>
            </a:r>
            <a:r>
              <a:rPr lang="hu-HU" sz="2000" b="1" dirty="0">
                <a:latin typeface="Arial" panose="020B0604020202020204" pitchFamily="34" charset="0"/>
                <a:cs typeface="Arial" panose="020B0604020202020204" pitchFamily="34" charset="0"/>
              </a:rPr>
              <a:t>foglalkozó</a:t>
            </a:r>
            <a:r>
              <a:rPr lang="hu-HU" sz="2000" dirty="0">
                <a:latin typeface="Arial" panose="020B0604020202020204" pitchFamily="34" charset="0"/>
                <a:cs typeface="Arial" panose="020B0604020202020204" pitchFamily="34" charset="0"/>
              </a:rPr>
              <a:t> </a:t>
            </a:r>
            <a:r>
              <a:rPr lang="hu-HU" sz="2000" b="1" dirty="0">
                <a:latin typeface="Arial" panose="020B0604020202020204" pitchFamily="34" charset="0"/>
                <a:cs typeface="Arial" panose="020B0604020202020204" pitchFamily="34" charset="0"/>
              </a:rPr>
              <a:t>személy</a:t>
            </a:r>
            <a:r>
              <a:rPr lang="hu-HU" sz="2000" dirty="0">
                <a:latin typeface="Arial" panose="020B0604020202020204" pitchFamily="34" charset="0"/>
                <a:cs typeface="Arial" panose="020B0604020202020204" pitchFamily="34" charset="0"/>
              </a:rPr>
              <a:t> foglalkoztatása kizárólag a dokumentált segítés ideje alatt</a:t>
            </a:r>
            <a:r>
              <a:rPr lang="hu-HU" sz="2000" dirty="0" smtClean="0">
                <a:latin typeface="Arial" panose="020B0604020202020204" pitchFamily="34" charset="0"/>
                <a:cs typeface="Arial" panose="020B0604020202020204" pitchFamily="34" charset="0"/>
              </a:rPr>
              <a:t>.</a:t>
            </a:r>
            <a:endParaRPr lang="hu-HU" sz="2000" dirty="0">
              <a:latin typeface="Arial" panose="020B0604020202020204" pitchFamily="34" charset="0"/>
              <a:cs typeface="Arial" panose="020B0604020202020204" pitchFamily="34" charset="0"/>
            </a:endParaRPr>
          </a:p>
        </p:txBody>
      </p:sp>
      <p:sp>
        <p:nvSpPr>
          <p:cNvPr id="5" name="Téglalap 4"/>
          <p:cNvSpPr/>
          <p:nvPr/>
        </p:nvSpPr>
        <p:spPr>
          <a:xfrm>
            <a:off x="899592" y="44624"/>
            <a:ext cx="7272808" cy="1077218"/>
          </a:xfrm>
          <a:prstGeom prst="rect">
            <a:avLst/>
          </a:prstGeom>
        </p:spPr>
        <p:txBody>
          <a:bodyPr wrap="square">
            <a:spAutoFit/>
          </a:bodyPr>
          <a:lstStyle/>
          <a:p>
            <a:pPr algn="ctr"/>
            <a:r>
              <a:rPr lang="hu-HU" sz="3200" dirty="0">
                <a:solidFill>
                  <a:prstClr val="white"/>
                </a:solidFill>
                <a:latin typeface="Arial" panose="020B0604020202020204" pitchFamily="34" charset="0"/>
                <a:cs typeface="Arial" panose="020B0604020202020204" pitchFamily="34" charset="0"/>
              </a:rPr>
              <a:t>Megváltozott munkaképességű foglalkozatása</a:t>
            </a:r>
          </a:p>
        </p:txBody>
      </p:sp>
      <p:sp>
        <p:nvSpPr>
          <p:cNvPr id="6" name="Téglalap 5"/>
          <p:cNvSpPr/>
          <p:nvPr/>
        </p:nvSpPr>
        <p:spPr>
          <a:xfrm>
            <a:off x="216237" y="131015"/>
            <a:ext cx="593432"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a:ln w="50800"/>
                <a:solidFill>
                  <a:prstClr val="white">
                    <a:shade val="50000"/>
                  </a:prstClr>
                </a:solidFill>
              </a:rPr>
              <a:t>V</a:t>
            </a:r>
          </a:p>
        </p:txBody>
      </p:sp>
    </p:spTree>
    <p:extLst>
      <p:ext uri="{BB962C8B-B14F-4D97-AF65-F5344CB8AC3E}">
        <p14:creationId xmlns:p14="http://schemas.microsoft.com/office/powerpoint/2010/main" val="60777659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églalap 3"/>
          <p:cNvSpPr/>
          <p:nvPr/>
        </p:nvSpPr>
        <p:spPr>
          <a:xfrm>
            <a:off x="2771800" y="332656"/>
            <a:ext cx="3599127" cy="523220"/>
          </a:xfrm>
          <a:prstGeom prst="rect">
            <a:avLst/>
          </a:prstGeom>
        </p:spPr>
        <p:txBody>
          <a:bodyPr anchor="ctr">
            <a:noAutofit/>
          </a:bodyPr>
          <a:lstStyle/>
          <a:p>
            <a:pPr algn="ctr"/>
            <a:endParaRPr lang="hu-HU" sz="3200" dirty="0">
              <a:solidFill>
                <a:srgbClr val="FFFFFF"/>
              </a:solidFill>
              <a:latin typeface="Arial" panose="020B0604020202020204" pitchFamily="34" charset="0"/>
              <a:cs typeface="Arial" pitchFamily="34" charset="0"/>
            </a:endParaRPr>
          </a:p>
        </p:txBody>
      </p:sp>
      <p:sp>
        <p:nvSpPr>
          <p:cNvPr id="2" name="Tartalom helye 1"/>
          <p:cNvSpPr>
            <a:spLocks noGrp="1"/>
          </p:cNvSpPr>
          <p:nvPr>
            <p:ph idx="1"/>
          </p:nvPr>
        </p:nvSpPr>
        <p:spPr>
          <a:xfrm>
            <a:off x="456563" y="1268760"/>
            <a:ext cx="8229600" cy="4785395"/>
          </a:xfrm>
        </p:spPr>
        <p:txBody>
          <a:bodyPr>
            <a:normAutofit/>
          </a:bodyPr>
          <a:lstStyle/>
          <a:p>
            <a:pPr marL="531813" indent="-354013" algn="just">
              <a:buNone/>
            </a:pPr>
            <a:r>
              <a:rPr lang="hu-HU" sz="2000" b="1" dirty="0" err="1" smtClean="0">
                <a:latin typeface="Arial" panose="020B0604020202020204" pitchFamily="34" charset="0"/>
                <a:cs typeface="Arial" panose="020B0604020202020204" pitchFamily="34" charset="0"/>
              </a:rPr>
              <a:t>Honlapfejlesztés</a:t>
            </a:r>
            <a:endParaRPr lang="hu-HU" sz="2000" dirty="0">
              <a:latin typeface="Arial" panose="020B0604020202020204" pitchFamily="34" charset="0"/>
              <a:cs typeface="Arial" panose="020B0604020202020204" pitchFamily="34" charset="0"/>
            </a:endParaRPr>
          </a:p>
          <a:p>
            <a:pPr marL="531813" lvl="0" indent="-354013" algn="just"/>
            <a:r>
              <a:rPr lang="hu-HU" sz="2000" b="1" dirty="0" err="1">
                <a:latin typeface="Arial" panose="020B0604020202020204" pitchFamily="34" charset="0"/>
                <a:cs typeface="Arial" panose="020B0604020202020204" pitchFamily="34" charset="0"/>
              </a:rPr>
              <a:t>domain</a:t>
            </a:r>
            <a:r>
              <a:rPr lang="hu-HU" sz="2000" b="1" dirty="0">
                <a:latin typeface="Arial" panose="020B0604020202020204" pitchFamily="34" charset="0"/>
                <a:cs typeface="Arial" panose="020B0604020202020204" pitchFamily="34" charset="0"/>
              </a:rPr>
              <a:t> név regisztráció</a:t>
            </a:r>
            <a:r>
              <a:rPr lang="hu-HU" sz="2000" dirty="0">
                <a:latin typeface="Arial" panose="020B0604020202020204" pitchFamily="34" charset="0"/>
                <a:cs typeface="Arial" panose="020B0604020202020204" pitchFamily="34" charset="0"/>
              </a:rPr>
              <a:t>, a hozzá tartozó </a:t>
            </a:r>
            <a:r>
              <a:rPr lang="hu-HU" sz="2000" b="1" dirty="0" err="1">
                <a:latin typeface="Arial" panose="020B0604020202020204" pitchFamily="34" charset="0"/>
                <a:cs typeface="Arial" panose="020B0604020202020204" pitchFamily="34" charset="0"/>
              </a:rPr>
              <a:t>webtárhely</a:t>
            </a:r>
            <a:r>
              <a:rPr lang="hu-HU" sz="2000" b="1" dirty="0">
                <a:latin typeface="Arial" panose="020B0604020202020204" pitchFamily="34" charset="0"/>
                <a:cs typeface="Arial" panose="020B0604020202020204" pitchFamily="34" charset="0"/>
              </a:rPr>
              <a:t> egyszeri díja és </a:t>
            </a:r>
            <a:r>
              <a:rPr lang="hu-HU" sz="2000" b="1" dirty="0" err="1">
                <a:latin typeface="Arial" panose="020B0604020202020204" pitchFamily="34" charset="0"/>
                <a:cs typeface="Arial" panose="020B0604020202020204" pitchFamily="34" charset="0"/>
              </a:rPr>
              <a:t>honlapkészítés</a:t>
            </a:r>
            <a:r>
              <a:rPr lang="hu-HU" sz="2000" dirty="0">
                <a:latin typeface="Arial" panose="020B0604020202020204" pitchFamily="34" charset="0"/>
                <a:cs typeface="Arial" panose="020B0604020202020204" pitchFamily="34" charset="0"/>
              </a:rPr>
              <a:t> (a tevékenységek kizárólag együtt támogathatóak) honlappal még nem rendelkező támogatást igénylő esetében,</a:t>
            </a:r>
          </a:p>
          <a:p>
            <a:pPr marL="531813" lvl="0" indent="-354013" algn="just"/>
            <a:r>
              <a:rPr lang="hu-HU" sz="2000" b="1" dirty="0">
                <a:latin typeface="Arial" panose="020B0604020202020204" pitchFamily="34" charset="0"/>
                <a:cs typeface="Arial" panose="020B0604020202020204" pitchFamily="34" charset="0"/>
              </a:rPr>
              <a:t>honlap fejlesztése </a:t>
            </a:r>
            <a:r>
              <a:rPr lang="hu-HU" sz="2000" dirty="0">
                <a:latin typeface="Arial" panose="020B0604020202020204" pitchFamily="34" charset="0"/>
                <a:cs typeface="Arial" panose="020B0604020202020204" pitchFamily="34" charset="0"/>
              </a:rPr>
              <a:t>honlappal rendelkező támogatást igénylő esetében</a:t>
            </a:r>
            <a:r>
              <a:rPr lang="hu-HU" sz="2000" dirty="0" smtClean="0">
                <a:latin typeface="Arial" panose="020B0604020202020204" pitchFamily="34" charset="0"/>
                <a:cs typeface="Arial" panose="020B0604020202020204" pitchFamily="34" charset="0"/>
              </a:rPr>
              <a:t>.</a:t>
            </a:r>
          </a:p>
          <a:p>
            <a:pPr marL="177800" lvl="0" indent="0">
              <a:buNone/>
            </a:pPr>
            <a:endParaRPr lang="hu-HU" sz="1800" dirty="0" smtClean="0">
              <a:latin typeface="Arial" panose="020B0604020202020204" pitchFamily="34" charset="0"/>
              <a:cs typeface="Arial" panose="020B0604020202020204" pitchFamily="34" charset="0"/>
            </a:endParaRPr>
          </a:p>
          <a:p>
            <a:pPr marL="177800" lvl="0" indent="0">
              <a:buNone/>
            </a:pPr>
            <a:r>
              <a:rPr lang="hu-HU" sz="2000" dirty="0" smtClean="0">
                <a:latin typeface="Arial" panose="020B0604020202020204" pitchFamily="34" charset="0"/>
                <a:cs typeface="Arial" panose="020B0604020202020204" pitchFamily="34" charset="0"/>
              </a:rPr>
              <a:t>Elszámolható költségek: </a:t>
            </a:r>
          </a:p>
          <a:p>
            <a:pPr marL="463550" indent="-285750"/>
            <a:r>
              <a:rPr lang="hu-HU" sz="2000" dirty="0" err="1">
                <a:latin typeface="Arial" panose="020B0604020202020204" pitchFamily="34" charset="0"/>
                <a:cs typeface="Arial" panose="020B0604020202020204" pitchFamily="34" charset="0"/>
              </a:rPr>
              <a:t>domain</a:t>
            </a:r>
            <a:r>
              <a:rPr lang="hu-HU" sz="2000" dirty="0">
                <a:latin typeface="Arial" panose="020B0604020202020204" pitchFamily="34" charset="0"/>
                <a:cs typeface="Arial" panose="020B0604020202020204" pitchFamily="34" charset="0"/>
              </a:rPr>
              <a:t> név regisztráció és a hozzá tartozó </a:t>
            </a:r>
            <a:r>
              <a:rPr lang="hu-HU" sz="2000" dirty="0" err="1">
                <a:latin typeface="Arial" panose="020B0604020202020204" pitchFamily="34" charset="0"/>
                <a:cs typeface="Arial" panose="020B0604020202020204" pitchFamily="34" charset="0"/>
              </a:rPr>
              <a:t>webtárhely</a:t>
            </a:r>
            <a:r>
              <a:rPr lang="hu-HU" sz="2000" dirty="0">
                <a:latin typeface="Arial" panose="020B0604020202020204" pitchFamily="34" charset="0"/>
                <a:cs typeface="Arial" panose="020B0604020202020204" pitchFamily="34" charset="0"/>
              </a:rPr>
              <a:t> díja (maximum bruttó 40 000 Ft); </a:t>
            </a:r>
          </a:p>
          <a:p>
            <a:pPr marL="463550" indent="-285750"/>
            <a:r>
              <a:rPr lang="hu-HU" sz="2000" dirty="0" err="1" smtClean="0">
                <a:latin typeface="Arial" panose="020B0604020202020204" pitchFamily="34" charset="0"/>
                <a:cs typeface="Arial" panose="020B0604020202020204" pitchFamily="34" charset="0"/>
              </a:rPr>
              <a:t>domain</a:t>
            </a:r>
            <a:r>
              <a:rPr lang="hu-HU" sz="2000" dirty="0" smtClean="0">
                <a:latin typeface="Arial" panose="020B0604020202020204" pitchFamily="34" charset="0"/>
                <a:cs typeface="Arial" panose="020B0604020202020204" pitchFamily="34" charset="0"/>
              </a:rPr>
              <a:t> </a:t>
            </a:r>
            <a:r>
              <a:rPr lang="hu-HU" sz="2000" dirty="0">
                <a:latin typeface="Arial" panose="020B0604020202020204" pitchFamily="34" charset="0"/>
                <a:cs typeface="Arial" panose="020B0604020202020204" pitchFamily="34" charset="0"/>
              </a:rPr>
              <a:t>név regisztrációhoz kapcsolódódó </a:t>
            </a:r>
            <a:r>
              <a:rPr lang="hu-HU" sz="2000" dirty="0" smtClean="0">
                <a:latin typeface="Arial" panose="020B0604020202020204" pitchFamily="34" charset="0"/>
                <a:cs typeface="Arial" panose="020B0604020202020204" pitchFamily="34" charset="0"/>
              </a:rPr>
              <a:t>honlap készítés </a:t>
            </a:r>
            <a:r>
              <a:rPr lang="hu-HU" sz="2000" dirty="0">
                <a:latin typeface="Arial" panose="020B0604020202020204" pitchFamily="34" charset="0"/>
                <a:cs typeface="Arial" panose="020B0604020202020204" pitchFamily="34" charset="0"/>
              </a:rPr>
              <a:t>(kötelező, amennyiben a </a:t>
            </a:r>
            <a:r>
              <a:rPr lang="hu-HU" sz="2000" dirty="0" err="1">
                <a:latin typeface="Arial" panose="020B0604020202020204" pitchFamily="34" charset="0"/>
                <a:cs typeface="Arial" panose="020B0604020202020204" pitchFamily="34" charset="0"/>
              </a:rPr>
              <a:t>domain</a:t>
            </a:r>
            <a:r>
              <a:rPr lang="hu-HU" sz="2000" dirty="0">
                <a:latin typeface="Arial" panose="020B0604020202020204" pitchFamily="34" charset="0"/>
                <a:cs typeface="Arial" panose="020B0604020202020204" pitchFamily="34" charset="0"/>
              </a:rPr>
              <a:t> regisztrációra is igényel támogatást) (maximum bruttó 200.000 Ft).</a:t>
            </a:r>
          </a:p>
        </p:txBody>
      </p:sp>
      <p:sp>
        <p:nvSpPr>
          <p:cNvPr id="5" name="Téglalap 4"/>
          <p:cNvSpPr/>
          <p:nvPr/>
        </p:nvSpPr>
        <p:spPr>
          <a:xfrm>
            <a:off x="971600" y="272842"/>
            <a:ext cx="7272808" cy="707886"/>
          </a:xfrm>
          <a:prstGeom prst="rect">
            <a:avLst/>
          </a:prstGeom>
        </p:spPr>
        <p:txBody>
          <a:bodyPr wrap="square">
            <a:spAutoFit/>
          </a:bodyPr>
          <a:lstStyle/>
          <a:p>
            <a:pPr algn="ctr"/>
            <a:r>
              <a:rPr lang="hu-HU" sz="4000" dirty="0" smtClean="0">
                <a:solidFill>
                  <a:prstClr val="white"/>
                </a:solidFill>
                <a:latin typeface="Arial" panose="020B0604020202020204" pitchFamily="34" charset="0"/>
                <a:cs typeface="Arial" panose="020B0604020202020204" pitchFamily="34" charset="0"/>
              </a:rPr>
              <a:t>Honlap fejlesztés</a:t>
            </a:r>
            <a:endParaRPr lang="hu-HU" sz="4000" dirty="0">
              <a:solidFill>
                <a:prstClr val="white"/>
              </a:solidFill>
              <a:latin typeface="Arial" panose="020B0604020202020204" pitchFamily="34" charset="0"/>
              <a:cs typeface="Arial" panose="020B0604020202020204" pitchFamily="34" charset="0"/>
            </a:endParaRPr>
          </a:p>
        </p:txBody>
      </p:sp>
      <p:sp>
        <p:nvSpPr>
          <p:cNvPr id="6" name="Téglalap 5"/>
          <p:cNvSpPr/>
          <p:nvPr/>
        </p:nvSpPr>
        <p:spPr>
          <a:xfrm>
            <a:off x="216237" y="131015"/>
            <a:ext cx="593432" cy="923330"/>
          </a:xfrm>
          <a:prstGeom prst="rect">
            <a:avLst/>
          </a:prstGeom>
          <a:noFill/>
        </p:spPr>
        <p:txBody>
          <a:bodyPr wrap="none" lIns="91440" tIns="45720" rIns="91440" bIns="45720">
            <a:spAutoFit/>
            <a:scene3d>
              <a:camera prst="orthographicFront"/>
              <a:lightRig rig="balanced" dir="t">
                <a:rot lat="0" lon="0" rev="2100000"/>
              </a:lightRig>
            </a:scene3d>
            <a:sp3d extrusionH="57150" prstMaterial="metal">
              <a:bevelT w="38100" h="25400"/>
              <a:contourClr>
                <a:schemeClr val="bg2"/>
              </a:contourClr>
            </a:sp3d>
          </a:bodyPr>
          <a:lstStyle/>
          <a:p>
            <a:pPr algn="ctr"/>
            <a:r>
              <a:rPr lang="hu-HU" sz="5400" b="1" dirty="0">
                <a:ln w="50800"/>
                <a:solidFill>
                  <a:prstClr val="white">
                    <a:shade val="50000"/>
                  </a:prstClr>
                </a:solidFill>
              </a:rPr>
              <a:t>V</a:t>
            </a:r>
          </a:p>
        </p:txBody>
      </p:sp>
    </p:spTree>
    <p:extLst>
      <p:ext uri="{BB962C8B-B14F-4D97-AF65-F5344CB8AC3E}">
        <p14:creationId xmlns:p14="http://schemas.microsoft.com/office/powerpoint/2010/main" val="398276923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églalap 3"/>
          <p:cNvSpPr/>
          <p:nvPr/>
        </p:nvSpPr>
        <p:spPr>
          <a:xfrm>
            <a:off x="2771800" y="332656"/>
            <a:ext cx="3599127" cy="523220"/>
          </a:xfrm>
          <a:prstGeom prst="rect">
            <a:avLst/>
          </a:prstGeom>
        </p:spPr>
        <p:txBody>
          <a:bodyPr anchor="ctr">
            <a:noAutofit/>
          </a:bodyPr>
          <a:lstStyle/>
          <a:p>
            <a:pPr algn="ctr"/>
            <a:endParaRPr lang="hu-HU" sz="3200" dirty="0">
              <a:solidFill>
                <a:srgbClr val="FFFFFF"/>
              </a:solidFill>
              <a:latin typeface="Arial" panose="020B0604020202020204" pitchFamily="34" charset="0"/>
              <a:cs typeface="Arial" pitchFamily="34" charset="0"/>
            </a:endParaRPr>
          </a:p>
        </p:txBody>
      </p:sp>
      <p:sp>
        <p:nvSpPr>
          <p:cNvPr id="2" name="Tartalom helye 1"/>
          <p:cNvSpPr>
            <a:spLocks noGrp="1"/>
          </p:cNvSpPr>
          <p:nvPr>
            <p:ph idx="1"/>
          </p:nvPr>
        </p:nvSpPr>
        <p:spPr>
          <a:xfrm>
            <a:off x="456563" y="1268760"/>
            <a:ext cx="8229600" cy="4785395"/>
          </a:xfrm>
        </p:spPr>
        <p:txBody>
          <a:bodyPr>
            <a:normAutofit/>
          </a:bodyPr>
          <a:lstStyle/>
          <a:p>
            <a:pPr marL="177800" indent="0" algn="just">
              <a:buNone/>
            </a:pPr>
            <a:r>
              <a:rPr lang="hu-HU" sz="2000" dirty="0" smtClean="0">
                <a:latin typeface="Arial" panose="020B0604020202020204" pitchFamily="34" charset="0"/>
                <a:cs typeface="Arial" panose="020B0604020202020204" pitchFamily="34" charset="0"/>
              </a:rPr>
              <a:t>Általános </a:t>
            </a:r>
            <a:r>
              <a:rPr lang="hu-HU" sz="2000" dirty="0">
                <a:latin typeface="Arial" panose="020B0604020202020204" pitchFamily="34" charset="0"/>
                <a:cs typeface="Arial" panose="020B0604020202020204" pitchFamily="34" charset="0"/>
              </a:rPr>
              <a:t>(rezsi) </a:t>
            </a:r>
            <a:r>
              <a:rPr lang="hu-HU" sz="2000" dirty="0" smtClean="0">
                <a:latin typeface="Arial" panose="020B0604020202020204" pitchFamily="34" charset="0"/>
                <a:cs typeface="Arial" panose="020B0604020202020204" pitchFamily="34" charset="0"/>
              </a:rPr>
              <a:t>költségek </a:t>
            </a:r>
            <a:r>
              <a:rPr lang="hu-HU" sz="2000" dirty="0">
                <a:latin typeface="Arial" panose="020B0604020202020204" pitchFamily="34" charset="0"/>
                <a:cs typeface="Arial" panose="020B0604020202020204" pitchFamily="34" charset="0"/>
              </a:rPr>
              <a:t>és a </a:t>
            </a:r>
            <a:r>
              <a:rPr lang="hu-HU" sz="2000" dirty="0" smtClean="0">
                <a:latin typeface="Arial" panose="020B0604020202020204" pitchFamily="34" charset="0"/>
                <a:cs typeface="Arial" panose="020B0604020202020204" pitchFamily="34" charset="0"/>
              </a:rPr>
              <a:t>Kötelező </a:t>
            </a:r>
            <a:r>
              <a:rPr lang="hu-HU" sz="2000" dirty="0">
                <a:latin typeface="Arial" panose="020B0604020202020204" pitchFamily="34" charset="0"/>
                <a:cs typeface="Arial" panose="020B0604020202020204" pitchFamily="34" charset="0"/>
              </a:rPr>
              <a:t>nyilvánosság biztosításának </a:t>
            </a:r>
            <a:r>
              <a:rPr lang="hu-HU" sz="2000" dirty="0" smtClean="0">
                <a:latin typeface="Arial" panose="020B0604020202020204" pitchFamily="34" charset="0"/>
                <a:cs typeface="Arial" panose="020B0604020202020204" pitchFamily="34" charset="0"/>
              </a:rPr>
              <a:t>költségek </a:t>
            </a:r>
            <a:r>
              <a:rPr lang="hu-HU" sz="2000" dirty="0">
                <a:latin typeface="Arial" panose="020B0604020202020204" pitchFamily="34" charset="0"/>
                <a:cs typeface="Arial" panose="020B0604020202020204" pitchFamily="34" charset="0"/>
              </a:rPr>
              <a:t>csak átalány alapú elszámolásként nyújthatóak be </a:t>
            </a:r>
            <a:r>
              <a:rPr lang="hu-HU" sz="2000" dirty="0" smtClean="0">
                <a:latin typeface="Arial" panose="020B0604020202020204" pitchFamily="34" charset="0"/>
                <a:cs typeface="Arial" panose="020B0604020202020204" pitchFamily="34" charset="0"/>
              </a:rPr>
              <a:t>a </a:t>
            </a:r>
            <a:r>
              <a:rPr lang="hu-HU" sz="2000" dirty="0">
                <a:latin typeface="Arial" panose="020B0604020202020204" pitchFamily="34" charset="0"/>
                <a:cs typeface="Arial" panose="020B0604020202020204" pitchFamily="34" charset="0"/>
              </a:rPr>
              <a:t>szakmai megvalósításában közvetlenül közreműködő munkatársak személyi jellegű ráfordításainak </a:t>
            </a:r>
            <a:r>
              <a:rPr lang="hu-HU" sz="2000" dirty="0" smtClean="0">
                <a:latin typeface="Arial" panose="020B0604020202020204" pitchFamily="34" charset="0"/>
                <a:cs typeface="Arial" panose="020B0604020202020204" pitchFamily="34" charset="0"/>
              </a:rPr>
              <a:t>15</a:t>
            </a:r>
            <a:r>
              <a:rPr lang="hu-HU" sz="2000" dirty="0">
                <a:latin typeface="Arial" panose="020B0604020202020204" pitchFamily="34" charset="0"/>
                <a:cs typeface="Arial" panose="020B0604020202020204" pitchFamily="34" charset="0"/>
              </a:rPr>
              <a:t>%-a erejéig. </a:t>
            </a:r>
            <a:endParaRPr lang="hu-HU" sz="2000" dirty="0" smtClean="0">
              <a:latin typeface="Arial" panose="020B0604020202020204" pitchFamily="34" charset="0"/>
              <a:cs typeface="Arial" panose="020B0604020202020204" pitchFamily="34" charset="0"/>
            </a:endParaRPr>
          </a:p>
          <a:p>
            <a:pPr marL="177800" indent="0" algn="just">
              <a:buNone/>
            </a:pPr>
            <a:endParaRPr lang="hu-HU" sz="2000" dirty="0">
              <a:latin typeface="Arial" panose="020B0604020202020204" pitchFamily="34" charset="0"/>
              <a:cs typeface="Arial" panose="020B0604020202020204" pitchFamily="34" charset="0"/>
            </a:endParaRPr>
          </a:p>
        </p:txBody>
      </p:sp>
      <p:sp>
        <p:nvSpPr>
          <p:cNvPr id="5" name="Téglalap 4"/>
          <p:cNvSpPr/>
          <p:nvPr/>
        </p:nvSpPr>
        <p:spPr>
          <a:xfrm>
            <a:off x="971600" y="200834"/>
            <a:ext cx="7272808" cy="707886"/>
          </a:xfrm>
          <a:prstGeom prst="rect">
            <a:avLst/>
          </a:prstGeom>
        </p:spPr>
        <p:txBody>
          <a:bodyPr wrap="square">
            <a:spAutoFit/>
          </a:bodyPr>
          <a:lstStyle/>
          <a:p>
            <a:pPr algn="ctr"/>
            <a:r>
              <a:rPr lang="hu-HU" sz="4000" dirty="0" smtClean="0">
                <a:solidFill>
                  <a:prstClr val="white"/>
                </a:solidFill>
                <a:latin typeface="Arial" panose="020B0604020202020204" pitchFamily="34" charset="0"/>
                <a:cs typeface="Arial" panose="020B0604020202020204" pitchFamily="34" charset="0"/>
              </a:rPr>
              <a:t>Átalány alapú elszámolás</a:t>
            </a:r>
            <a:endParaRPr lang="hu-HU" sz="4000" dirty="0">
              <a:solidFill>
                <a:prstClr val="white"/>
              </a:solidFill>
              <a:latin typeface="Arial" panose="020B0604020202020204" pitchFamily="34" charset="0"/>
              <a:cs typeface="Arial" panose="020B0604020202020204" pitchFamily="34" charset="0"/>
            </a:endParaRPr>
          </a:p>
        </p:txBody>
      </p:sp>
      <p:sp>
        <p:nvSpPr>
          <p:cNvPr id="6" name="Alcím 3"/>
          <p:cNvSpPr txBox="1">
            <a:spLocks/>
          </p:cNvSpPr>
          <p:nvPr/>
        </p:nvSpPr>
        <p:spPr>
          <a:xfrm>
            <a:off x="323528" y="3068960"/>
            <a:ext cx="8424936" cy="2592288"/>
          </a:xfrm>
          <a:prstGeom prst="rect">
            <a:avLst/>
          </a:prstGeom>
        </p:spPr>
        <p:style>
          <a:lnRef idx="2">
            <a:schemeClr val="accent1"/>
          </a:lnRef>
          <a:fillRef idx="1">
            <a:schemeClr val="lt1"/>
          </a:fillRef>
          <a:effectRef idx="0">
            <a:schemeClr val="accent1"/>
          </a:effectRef>
          <a:fontRef idx="minor">
            <a:schemeClr val="dk1"/>
          </a:fontRef>
        </p:style>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just">
              <a:buFont typeface="Arial" panose="020B0604020202020204" pitchFamily="34" charset="0"/>
              <a:buNone/>
            </a:pPr>
            <a:r>
              <a:rPr lang="hu-HU" sz="1800" dirty="0" smtClean="0">
                <a:solidFill>
                  <a:prstClr val="black"/>
                </a:solidFill>
                <a:latin typeface="Arial" panose="020B0604020202020204" pitchFamily="34" charset="0"/>
                <a:cs typeface="Arial" panose="020B0604020202020204" pitchFamily="34" charset="0"/>
              </a:rPr>
              <a:t>Kérdés: Van-e szükség 3 árajánlatra az rezsi költségek kapcsán?</a:t>
            </a:r>
          </a:p>
          <a:p>
            <a:pPr marL="0" indent="0" algn="just">
              <a:buFont typeface="Arial" panose="020B0604020202020204" pitchFamily="34" charset="0"/>
              <a:buNone/>
            </a:pPr>
            <a:r>
              <a:rPr lang="hu-HU" sz="1800" dirty="0" smtClean="0">
                <a:solidFill>
                  <a:prstClr val="black"/>
                </a:solidFill>
                <a:latin typeface="Arial" panose="020B0604020202020204" pitchFamily="34" charset="0"/>
                <a:cs typeface="Arial" panose="020B0604020202020204" pitchFamily="34" charset="0"/>
              </a:rPr>
              <a:t>Nincs, mert átalány alapú elszámolás vonatkozik rájuk, így nem kell </a:t>
            </a:r>
            <a:r>
              <a:rPr lang="hu-HU" sz="1800" dirty="0">
                <a:solidFill>
                  <a:prstClr val="black"/>
                </a:solidFill>
                <a:latin typeface="Arial" panose="020B0604020202020204" pitchFamily="34" charset="0"/>
                <a:cs typeface="Arial" panose="020B0604020202020204" pitchFamily="34" charset="0"/>
              </a:rPr>
              <a:t>költségek felmerülését a kedvezményezettnek </a:t>
            </a:r>
            <a:r>
              <a:rPr lang="hu-HU" sz="1800" dirty="0" smtClean="0">
                <a:solidFill>
                  <a:prstClr val="black"/>
                </a:solidFill>
                <a:latin typeface="Arial" panose="020B0604020202020204" pitchFamily="34" charset="0"/>
                <a:cs typeface="Arial" panose="020B0604020202020204" pitchFamily="34" charset="0"/>
              </a:rPr>
              <a:t>alátámasztania </a:t>
            </a:r>
            <a:r>
              <a:rPr lang="hu-HU" sz="1800" dirty="0">
                <a:solidFill>
                  <a:prstClr val="black"/>
                </a:solidFill>
                <a:latin typeface="Arial" panose="020B0604020202020204" pitchFamily="34" charset="0"/>
                <a:cs typeface="Arial" panose="020B0604020202020204" pitchFamily="34" charset="0"/>
              </a:rPr>
              <a:t>háttérdokumentumokkal </a:t>
            </a:r>
            <a:r>
              <a:rPr lang="hu-HU" sz="1800" dirty="0" smtClean="0">
                <a:solidFill>
                  <a:prstClr val="black"/>
                </a:solidFill>
                <a:latin typeface="Arial" panose="020B0604020202020204" pitchFamily="34" charset="0"/>
                <a:cs typeface="Arial" panose="020B0604020202020204" pitchFamily="34" charset="0"/>
              </a:rPr>
              <a:t>és </a:t>
            </a:r>
            <a:r>
              <a:rPr lang="hu-HU" sz="1800" dirty="0">
                <a:solidFill>
                  <a:prstClr val="black"/>
                </a:solidFill>
                <a:latin typeface="Arial" panose="020B0604020202020204" pitchFamily="34" charset="0"/>
                <a:cs typeface="Arial" panose="020B0604020202020204" pitchFamily="34" charset="0"/>
              </a:rPr>
              <a:t>a piaci áraknak való megfelelést sem kell vizsgálni. </a:t>
            </a:r>
            <a:endParaRPr lang="hu-HU" sz="1800" dirty="0" smtClean="0">
              <a:solidFill>
                <a:prstClr val="black"/>
              </a:solidFill>
              <a:latin typeface="Arial" panose="020B0604020202020204" pitchFamily="34" charset="0"/>
              <a:cs typeface="Arial" panose="020B0604020202020204" pitchFamily="34" charset="0"/>
            </a:endParaRPr>
          </a:p>
          <a:p>
            <a:pPr marL="0" indent="0" algn="just">
              <a:buFont typeface="Arial" panose="020B0604020202020204" pitchFamily="34" charset="0"/>
              <a:buNone/>
            </a:pPr>
            <a:r>
              <a:rPr lang="hu-HU" sz="1800" dirty="0">
                <a:solidFill>
                  <a:prstClr val="black"/>
                </a:solidFill>
                <a:latin typeface="Arial" panose="020B0604020202020204" pitchFamily="34" charset="0"/>
                <a:cs typeface="Arial" panose="020B0604020202020204" pitchFamily="34" charset="0"/>
              </a:rPr>
              <a:t>Kérdés: Ha nem vesznek fel </a:t>
            </a:r>
            <a:r>
              <a:rPr lang="hu-HU" sz="1800" dirty="0" smtClean="0">
                <a:solidFill>
                  <a:prstClr val="black"/>
                </a:solidFill>
                <a:latin typeface="Arial" panose="020B0604020202020204" pitchFamily="34" charset="0"/>
                <a:cs typeface="Arial" panose="020B0604020202020204" pitchFamily="34" charset="0"/>
              </a:rPr>
              <a:t>szakmai megvalósítót, </a:t>
            </a:r>
            <a:r>
              <a:rPr lang="hu-HU" sz="1800" dirty="0">
                <a:solidFill>
                  <a:prstClr val="black"/>
                </a:solidFill>
                <a:latin typeface="Arial" panose="020B0604020202020204" pitchFamily="34" charset="0"/>
                <a:cs typeface="Arial" panose="020B0604020202020204" pitchFamily="34" charset="0"/>
              </a:rPr>
              <a:t>akkor mihez tudják viszonyítani a 15 %-ot</a:t>
            </a:r>
            <a:r>
              <a:rPr lang="hu-HU" sz="1800" dirty="0" smtClean="0">
                <a:solidFill>
                  <a:prstClr val="black"/>
                </a:solidFill>
                <a:latin typeface="Arial" panose="020B0604020202020204" pitchFamily="34" charset="0"/>
                <a:cs typeface="Arial" panose="020B0604020202020204" pitchFamily="34" charset="0"/>
              </a:rPr>
              <a:t>?</a:t>
            </a:r>
          </a:p>
          <a:p>
            <a:pPr marL="0" indent="0" algn="just">
              <a:buFont typeface="Arial" panose="020B0604020202020204" pitchFamily="34" charset="0"/>
              <a:buNone/>
            </a:pPr>
            <a:r>
              <a:rPr lang="hu-HU" sz="1800" dirty="0">
                <a:solidFill>
                  <a:prstClr val="black"/>
                </a:solidFill>
                <a:latin typeface="Arial" panose="020B0604020202020204" pitchFamily="34" charset="0"/>
                <a:cs typeface="Arial" panose="020B0604020202020204" pitchFamily="34" charset="0"/>
              </a:rPr>
              <a:t>Ebben az esetben nem tud általános rezsi és </a:t>
            </a:r>
            <a:r>
              <a:rPr lang="hu-HU" sz="1800" dirty="0" smtClean="0">
                <a:solidFill>
                  <a:prstClr val="black"/>
                </a:solidFill>
                <a:latin typeface="Arial" panose="020B0604020202020204" pitchFamily="34" charset="0"/>
                <a:cs typeface="Arial" panose="020B0604020202020204" pitchFamily="34" charset="0"/>
              </a:rPr>
              <a:t>kötelező </a:t>
            </a:r>
            <a:r>
              <a:rPr lang="hu-HU" sz="1800" dirty="0">
                <a:solidFill>
                  <a:prstClr val="black"/>
                </a:solidFill>
                <a:latin typeface="Arial" panose="020B0604020202020204" pitchFamily="34" charset="0"/>
                <a:cs typeface="Arial" panose="020B0604020202020204" pitchFamily="34" charset="0"/>
              </a:rPr>
              <a:t>nyilvánosság tekintetében költséget </a:t>
            </a:r>
            <a:r>
              <a:rPr lang="hu-HU" sz="1800" dirty="0" smtClean="0">
                <a:solidFill>
                  <a:prstClr val="black"/>
                </a:solidFill>
                <a:latin typeface="Arial" panose="020B0604020202020204" pitchFamily="34" charset="0"/>
                <a:cs typeface="Arial" panose="020B0604020202020204" pitchFamily="34" charset="0"/>
              </a:rPr>
              <a:t>elszámolni a támogatást igénylő.</a:t>
            </a:r>
          </a:p>
        </p:txBody>
      </p:sp>
    </p:spTree>
    <p:extLst>
      <p:ext uri="{BB962C8B-B14F-4D97-AF65-F5344CB8AC3E}">
        <p14:creationId xmlns:p14="http://schemas.microsoft.com/office/powerpoint/2010/main" val="186681440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46856" y="-27384"/>
            <a:ext cx="8229600" cy="1143000"/>
          </a:xfrm>
        </p:spPr>
        <p:txBody>
          <a:bodyPr>
            <a:normAutofit/>
          </a:bodyPr>
          <a:lstStyle/>
          <a:p>
            <a:r>
              <a:rPr lang="hu-HU" sz="4000" dirty="0" smtClean="0">
                <a:solidFill>
                  <a:schemeClr val="bg1"/>
                </a:solidFill>
                <a:latin typeface="Arial" panose="020B0604020202020204" pitchFamily="34" charset="0"/>
                <a:cs typeface="Arial" panose="020B0604020202020204" pitchFamily="34" charset="0"/>
              </a:rPr>
              <a:t>Támogatás jogcíme - 1</a:t>
            </a:r>
            <a:endParaRPr lang="hu-HU" sz="3200" dirty="0">
              <a:solidFill>
                <a:schemeClr val="bg1"/>
              </a:solidFill>
              <a:latin typeface="Arial" panose="020B0604020202020204" pitchFamily="34" charset="0"/>
              <a:cs typeface="Arial" panose="020B0604020202020204" pitchFamily="34" charset="0"/>
            </a:endParaRPr>
          </a:p>
        </p:txBody>
      </p:sp>
      <p:sp>
        <p:nvSpPr>
          <p:cNvPr id="5" name="Alcím 3"/>
          <p:cNvSpPr txBox="1">
            <a:spLocks noGrp="1"/>
          </p:cNvSpPr>
          <p:nvPr>
            <p:ph idx="1"/>
          </p:nvPr>
        </p:nvSpPr>
        <p:spPr>
          <a:xfrm>
            <a:off x="467544" y="1412776"/>
            <a:ext cx="8229600" cy="4349080"/>
          </a:xfrm>
          <a:prstGeom prst="rect">
            <a:avLst/>
          </a:prstGeom>
        </p:spPr>
        <p:style>
          <a:lnRef idx="2">
            <a:schemeClr val="accent1"/>
          </a:lnRef>
          <a:fillRef idx="1">
            <a:schemeClr val="lt1"/>
          </a:fillRef>
          <a:effectRef idx="0">
            <a:schemeClr val="accent1"/>
          </a:effectRef>
          <a:fontRef idx="minor">
            <a:schemeClr val="dk1"/>
          </a:fontRef>
        </p:style>
        <p:txBody>
          <a:bodyPr>
            <a:normAutofit fontScale="92500" lnSpcReduction="10000"/>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just">
              <a:buNone/>
            </a:pPr>
            <a:r>
              <a:rPr lang="hu-HU" sz="1800" dirty="0" smtClean="0">
                <a:solidFill>
                  <a:schemeClr val="tx1"/>
                </a:solidFill>
                <a:latin typeface="Arial" panose="020B0604020202020204" pitchFamily="34" charset="0"/>
                <a:cs typeface="Arial" panose="020B0604020202020204" pitchFamily="34" charset="0"/>
              </a:rPr>
              <a:t>Kérdés</a:t>
            </a:r>
            <a:r>
              <a:rPr lang="hu-HU" sz="1800" dirty="0">
                <a:solidFill>
                  <a:schemeClr val="tx1"/>
                </a:solidFill>
                <a:latin typeface="Arial" panose="020B0604020202020204" pitchFamily="34" charset="0"/>
                <a:cs typeface="Arial" panose="020B0604020202020204" pitchFamily="34" charset="0"/>
              </a:rPr>
              <a:t>: Ha még nem merítették ki a de </a:t>
            </a:r>
            <a:r>
              <a:rPr lang="hu-HU" sz="1800" dirty="0" err="1">
                <a:solidFill>
                  <a:schemeClr val="tx1"/>
                </a:solidFill>
                <a:latin typeface="Arial" panose="020B0604020202020204" pitchFamily="34" charset="0"/>
                <a:cs typeface="Arial" panose="020B0604020202020204" pitchFamily="34" charset="0"/>
              </a:rPr>
              <a:t>minimis</a:t>
            </a:r>
            <a:r>
              <a:rPr lang="hu-HU" sz="1800" dirty="0">
                <a:solidFill>
                  <a:schemeClr val="tx1"/>
                </a:solidFill>
                <a:latin typeface="Arial" panose="020B0604020202020204" pitchFamily="34" charset="0"/>
                <a:cs typeface="Arial" panose="020B0604020202020204" pitchFamily="34" charset="0"/>
              </a:rPr>
              <a:t> keretüket, akkor </a:t>
            </a:r>
            <a:r>
              <a:rPr lang="hu-HU" sz="1800" dirty="0" smtClean="0">
                <a:solidFill>
                  <a:schemeClr val="tx1"/>
                </a:solidFill>
                <a:latin typeface="Arial" panose="020B0604020202020204" pitchFamily="34" charset="0"/>
                <a:cs typeface="Arial" panose="020B0604020202020204" pitchFamily="34" charset="0"/>
              </a:rPr>
              <a:t>náluk 100%-os a támogatás?</a:t>
            </a:r>
          </a:p>
          <a:p>
            <a:pPr marL="0" indent="0" algn="just">
              <a:buNone/>
            </a:pPr>
            <a:endParaRPr lang="hu-HU" sz="1800" dirty="0" smtClean="0">
              <a:solidFill>
                <a:schemeClr val="tx1"/>
              </a:solidFill>
              <a:latin typeface="Arial" panose="020B0604020202020204" pitchFamily="34" charset="0"/>
              <a:cs typeface="Arial" panose="020B0604020202020204" pitchFamily="34" charset="0"/>
            </a:endParaRPr>
          </a:p>
          <a:p>
            <a:pPr marL="0" indent="0" algn="just">
              <a:buNone/>
            </a:pPr>
            <a:r>
              <a:rPr lang="hu-HU" sz="1800" dirty="0" smtClean="0">
                <a:solidFill>
                  <a:schemeClr val="tx1"/>
                </a:solidFill>
                <a:latin typeface="Arial" panose="020B0604020202020204" pitchFamily="34" charset="0"/>
                <a:cs typeface="Arial" panose="020B0604020202020204" pitchFamily="34" charset="0"/>
              </a:rPr>
              <a:t>Igen, kivéve beruházás esetén 90% </a:t>
            </a:r>
            <a:r>
              <a:rPr lang="hu-HU" sz="1800" i="1" dirty="0" smtClean="0">
                <a:solidFill>
                  <a:schemeClr val="tx1"/>
                </a:solidFill>
                <a:latin typeface="Arial" panose="020B0604020202020204" pitchFamily="34" charset="0"/>
                <a:cs typeface="Arial" panose="020B0604020202020204" pitchFamily="34" charset="0"/>
              </a:rPr>
              <a:t>(eszközbeszerzés, információs </a:t>
            </a:r>
            <a:r>
              <a:rPr lang="hu-HU" sz="1800" i="1" dirty="0" err="1" smtClean="0">
                <a:solidFill>
                  <a:schemeClr val="tx1"/>
                </a:solidFill>
                <a:latin typeface="Arial" panose="020B0604020202020204" pitchFamily="34" charset="0"/>
                <a:cs typeface="Arial" panose="020B0604020202020204" pitchFamily="34" charset="0"/>
              </a:rPr>
              <a:t>tech-fejlesztés</a:t>
            </a:r>
            <a:r>
              <a:rPr lang="hu-HU" sz="1800" i="1" dirty="0" smtClean="0">
                <a:solidFill>
                  <a:schemeClr val="tx1"/>
                </a:solidFill>
                <a:latin typeface="Arial" panose="020B0604020202020204" pitchFamily="34" charset="0"/>
                <a:cs typeface="Arial" panose="020B0604020202020204" pitchFamily="34" charset="0"/>
              </a:rPr>
              <a:t>, infrastrukturális és ingatlan beruházás).</a:t>
            </a:r>
          </a:p>
          <a:p>
            <a:pPr marL="0" indent="0" algn="just">
              <a:buNone/>
            </a:pPr>
            <a:endParaRPr lang="hu-HU" sz="1800" i="1" dirty="0" smtClean="0">
              <a:solidFill>
                <a:schemeClr val="tx1"/>
              </a:solidFill>
              <a:latin typeface="Arial" panose="020B0604020202020204" pitchFamily="34" charset="0"/>
              <a:cs typeface="Arial" panose="020B0604020202020204" pitchFamily="34" charset="0"/>
            </a:endParaRPr>
          </a:p>
          <a:p>
            <a:pPr marL="0" indent="0" algn="just">
              <a:buNone/>
            </a:pPr>
            <a:r>
              <a:rPr lang="hu-HU" sz="1800" dirty="0" smtClean="0">
                <a:solidFill>
                  <a:schemeClr val="tx1"/>
                </a:solidFill>
                <a:latin typeface="Arial" panose="020B0604020202020204" pitchFamily="34" charset="0"/>
                <a:cs typeface="Arial" panose="020B0604020202020204" pitchFamily="34" charset="0"/>
              </a:rPr>
              <a:t>Kérdés</a:t>
            </a:r>
            <a:r>
              <a:rPr lang="hu-HU" sz="1800" dirty="0">
                <a:solidFill>
                  <a:schemeClr val="tx1"/>
                </a:solidFill>
                <a:latin typeface="Arial" panose="020B0604020202020204" pitchFamily="34" charset="0"/>
                <a:cs typeface="Arial" panose="020B0604020202020204" pitchFamily="34" charset="0"/>
              </a:rPr>
              <a:t>: </a:t>
            </a:r>
            <a:r>
              <a:rPr lang="hu-HU" sz="1800" dirty="0" smtClean="0">
                <a:solidFill>
                  <a:schemeClr val="tx1"/>
                </a:solidFill>
                <a:latin typeface="Arial" panose="020B0604020202020204" pitchFamily="34" charset="0"/>
                <a:cs typeface="Arial" panose="020B0604020202020204" pitchFamily="34" charset="0"/>
              </a:rPr>
              <a:t>Az </a:t>
            </a:r>
            <a:r>
              <a:rPr lang="hu-HU" sz="1800" dirty="0">
                <a:solidFill>
                  <a:schemeClr val="tx1"/>
                </a:solidFill>
                <a:latin typeface="Arial" panose="020B0604020202020204" pitchFamily="34" charset="0"/>
                <a:cs typeface="Arial" panose="020B0604020202020204" pitchFamily="34" charset="0"/>
              </a:rPr>
              <a:t>alapítványokra vonatkozik a de </a:t>
            </a:r>
            <a:r>
              <a:rPr lang="hu-HU" sz="1800" dirty="0" err="1">
                <a:solidFill>
                  <a:schemeClr val="tx1"/>
                </a:solidFill>
                <a:latin typeface="Arial" panose="020B0604020202020204" pitchFamily="34" charset="0"/>
                <a:cs typeface="Arial" panose="020B0604020202020204" pitchFamily="34" charset="0"/>
              </a:rPr>
              <a:t>minimis</a:t>
            </a:r>
            <a:r>
              <a:rPr lang="hu-HU" sz="1800" dirty="0">
                <a:solidFill>
                  <a:schemeClr val="tx1"/>
                </a:solidFill>
                <a:latin typeface="Arial" panose="020B0604020202020204" pitchFamily="34" charset="0"/>
                <a:cs typeface="Arial" panose="020B0604020202020204" pitchFamily="34" charset="0"/>
              </a:rPr>
              <a:t> </a:t>
            </a:r>
            <a:r>
              <a:rPr lang="hu-HU" sz="1800" dirty="0" smtClean="0">
                <a:solidFill>
                  <a:schemeClr val="tx1"/>
                </a:solidFill>
                <a:latin typeface="Arial" panose="020B0604020202020204" pitchFamily="34" charset="0"/>
                <a:cs typeface="Arial" panose="020B0604020202020204" pitchFamily="34" charset="0"/>
              </a:rPr>
              <a:t>értékhatár?</a:t>
            </a:r>
          </a:p>
          <a:p>
            <a:pPr marL="0" indent="0" algn="just">
              <a:buNone/>
            </a:pPr>
            <a:endParaRPr lang="hu-HU" sz="1800" dirty="0" smtClean="0">
              <a:solidFill>
                <a:schemeClr val="tx1"/>
              </a:solidFill>
              <a:latin typeface="Arial" panose="020B0604020202020204" pitchFamily="34" charset="0"/>
              <a:cs typeface="Arial" panose="020B0604020202020204" pitchFamily="34" charset="0"/>
            </a:endParaRPr>
          </a:p>
          <a:p>
            <a:pPr marL="0" indent="0" algn="just">
              <a:buNone/>
            </a:pPr>
            <a:r>
              <a:rPr lang="hu-HU" sz="1800" dirty="0" smtClean="0">
                <a:solidFill>
                  <a:schemeClr val="tx1"/>
                </a:solidFill>
                <a:latin typeface="Arial" panose="020B0604020202020204" pitchFamily="34" charset="0"/>
                <a:cs typeface="Arial" panose="020B0604020202020204" pitchFamily="34" charset="0"/>
              </a:rPr>
              <a:t>651/2014/EU rendelet I</a:t>
            </a:r>
            <a:r>
              <a:rPr lang="hu-HU" sz="1800" dirty="0">
                <a:solidFill>
                  <a:schemeClr val="tx1"/>
                </a:solidFill>
                <a:latin typeface="Arial" panose="020B0604020202020204" pitchFamily="34" charset="0"/>
                <a:cs typeface="Arial" panose="020B0604020202020204" pitchFamily="34" charset="0"/>
              </a:rPr>
              <a:t>. melléklet 1. cikk értelmében "Egy vállalkozás – jogi formájától függetlenül – gazdasági tevékenységet folytató egységnek tekintendő</a:t>
            </a:r>
            <a:r>
              <a:rPr lang="hu-HU" sz="1800" dirty="0" smtClean="0">
                <a:solidFill>
                  <a:schemeClr val="tx1"/>
                </a:solidFill>
                <a:latin typeface="Arial" panose="020B0604020202020204" pitchFamily="34" charset="0"/>
                <a:cs typeface="Arial" panose="020B0604020202020204" pitchFamily="34" charset="0"/>
              </a:rPr>
              <a:t>." Ezek </a:t>
            </a:r>
            <a:r>
              <a:rPr lang="hu-HU" sz="1800" dirty="0">
                <a:solidFill>
                  <a:schemeClr val="tx1"/>
                </a:solidFill>
                <a:latin typeface="Arial" panose="020B0604020202020204" pitchFamily="34" charset="0"/>
                <a:cs typeface="Arial" panose="020B0604020202020204" pitchFamily="34" charset="0"/>
              </a:rPr>
              <a:t>alapján az alapítvány tekintetében is a </a:t>
            </a:r>
            <a:r>
              <a:rPr lang="hu-HU" sz="1800" dirty="0" smtClean="0">
                <a:solidFill>
                  <a:schemeClr val="tx1"/>
                </a:solidFill>
                <a:latin typeface="Arial" panose="020B0604020202020204" pitchFamily="34" charset="0"/>
                <a:cs typeface="Arial" panose="020B0604020202020204" pitchFamily="34" charset="0"/>
              </a:rPr>
              <a:t>rendelet </a:t>
            </a:r>
            <a:r>
              <a:rPr lang="hu-HU" sz="1800" dirty="0">
                <a:solidFill>
                  <a:schemeClr val="tx1"/>
                </a:solidFill>
                <a:latin typeface="Arial" panose="020B0604020202020204" pitchFamily="34" charset="0"/>
                <a:cs typeface="Arial" panose="020B0604020202020204" pitchFamily="34" charset="0"/>
              </a:rPr>
              <a:t>keretében nyújtott támogatási jogcímek előírásai </a:t>
            </a:r>
            <a:r>
              <a:rPr lang="hu-HU" sz="1800" dirty="0" smtClean="0">
                <a:solidFill>
                  <a:schemeClr val="tx1"/>
                </a:solidFill>
                <a:latin typeface="Arial" panose="020B0604020202020204" pitchFamily="34" charset="0"/>
                <a:cs typeface="Arial" panose="020B0604020202020204" pitchFamily="34" charset="0"/>
              </a:rPr>
              <a:t>értelmezhetőek.</a:t>
            </a:r>
          </a:p>
          <a:p>
            <a:pPr marL="0" indent="0" algn="just">
              <a:buNone/>
            </a:pPr>
            <a:endParaRPr lang="hu-HU" sz="1800" dirty="0" smtClean="0">
              <a:solidFill>
                <a:schemeClr val="tx1"/>
              </a:solidFill>
              <a:latin typeface="Arial" panose="020B0604020202020204" pitchFamily="34" charset="0"/>
              <a:cs typeface="Arial" panose="020B0604020202020204" pitchFamily="34" charset="0"/>
            </a:endParaRPr>
          </a:p>
          <a:p>
            <a:pPr marL="0" indent="0" algn="just">
              <a:buNone/>
            </a:pPr>
            <a:r>
              <a:rPr lang="hu-HU" sz="1800" dirty="0" smtClean="0">
                <a:solidFill>
                  <a:schemeClr val="tx1"/>
                </a:solidFill>
                <a:latin typeface="Arial" panose="020B0604020202020204" pitchFamily="34" charset="0"/>
                <a:cs typeface="Arial" panose="020B0604020202020204" pitchFamily="34" charset="0"/>
              </a:rPr>
              <a:t>Kérdés: Ha kimerült, vagy nem áll rendelkezésre a teljes de </a:t>
            </a:r>
            <a:r>
              <a:rPr lang="hu-HU" sz="1800" dirty="0" err="1" smtClean="0">
                <a:solidFill>
                  <a:schemeClr val="tx1"/>
                </a:solidFill>
                <a:latin typeface="Arial" panose="020B0604020202020204" pitchFamily="34" charset="0"/>
                <a:cs typeface="Arial" panose="020B0604020202020204" pitchFamily="34" charset="0"/>
              </a:rPr>
              <a:t>minimis</a:t>
            </a:r>
            <a:r>
              <a:rPr lang="hu-HU" sz="1800" dirty="0" smtClean="0">
                <a:solidFill>
                  <a:schemeClr val="tx1"/>
                </a:solidFill>
                <a:latin typeface="Arial" panose="020B0604020202020204" pitchFamily="34" charset="0"/>
                <a:cs typeface="Arial" panose="020B0604020202020204" pitchFamily="34" charset="0"/>
              </a:rPr>
              <a:t> keret, akkor, hogy szükséges értelmezni a </a:t>
            </a:r>
            <a:r>
              <a:rPr lang="hu-HU" sz="1800" b="1" dirty="0" smtClean="0">
                <a:solidFill>
                  <a:schemeClr val="tx1"/>
                </a:solidFill>
                <a:latin typeface="Arial" panose="020B0604020202020204" pitchFamily="34" charset="0"/>
                <a:cs typeface="Arial" panose="020B0604020202020204" pitchFamily="34" charset="0"/>
              </a:rPr>
              <a:t>Felhívás 5.3 pontban szereplő táblázatát</a:t>
            </a:r>
            <a:r>
              <a:rPr lang="hu-HU" sz="1800" dirty="0" smtClean="0">
                <a:solidFill>
                  <a:schemeClr val="tx1"/>
                </a:solidFill>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420000207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46856" y="-27384"/>
            <a:ext cx="8229600" cy="1143000"/>
          </a:xfrm>
        </p:spPr>
        <p:txBody>
          <a:bodyPr>
            <a:normAutofit/>
          </a:bodyPr>
          <a:lstStyle/>
          <a:p>
            <a:r>
              <a:rPr lang="hu-HU" sz="4000" dirty="0" smtClean="0">
                <a:solidFill>
                  <a:schemeClr val="bg1"/>
                </a:solidFill>
                <a:latin typeface="Arial" panose="020B0604020202020204" pitchFamily="34" charset="0"/>
                <a:cs typeface="Arial" panose="020B0604020202020204" pitchFamily="34" charset="0"/>
              </a:rPr>
              <a:t>Támogatás jogcíme - 2</a:t>
            </a:r>
            <a:endParaRPr lang="hu-HU" sz="3200" dirty="0">
              <a:solidFill>
                <a:schemeClr val="bg1"/>
              </a:solidFill>
              <a:latin typeface="Arial" panose="020B0604020202020204" pitchFamily="34" charset="0"/>
              <a:cs typeface="Arial" panose="020B0604020202020204" pitchFamily="34" charset="0"/>
            </a:endParaRPr>
          </a:p>
        </p:txBody>
      </p:sp>
      <p:graphicFrame>
        <p:nvGraphicFramePr>
          <p:cNvPr id="4" name="Tartalom helye 3"/>
          <p:cNvGraphicFramePr>
            <a:graphicFrameLocks noGrp="1"/>
          </p:cNvGraphicFramePr>
          <p:nvPr>
            <p:ph idx="1"/>
            <p:extLst>
              <p:ext uri="{D42A27DB-BD31-4B8C-83A1-F6EECF244321}">
                <p14:modId xmlns:p14="http://schemas.microsoft.com/office/powerpoint/2010/main" val="3285546119"/>
              </p:ext>
            </p:extLst>
          </p:nvPr>
        </p:nvGraphicFramePr>
        <p:xfrm>
          <a:off x="467544" y="1268760"/>
          <a:ext cx="8424936" cy="4618454"/>
        </p:xfrm>
        <a:graphic>
          <a:graphicData uri="http://schemas.openxmlformats.org/drawingml/2006/table">
            <a:tbl>
              <a:tblPr firstRow="1" bandRow="1">
                <a:tableStyleId>{5C22544A-7EE6-4342-B048-85BDC9FD1C3A}</a:tableStyleId>
              </a:tblPr>
              <a:tblGrid>
                <a:gridCol w="4176464"/>
                <a:gridCol w="4248472"/>
              </a:tblGrid>
              <a:tr h="419804">
                <a:tc>
                  <a:txBody>
                    <a:bodyPr/>
                    <a:lstStyle/>
                    <a:p>
                      <a:r>
                        <a:rPr lang="hu-HU" sz="1400" dirty="0" smtClean="0">
                          <a:solidFill>
                            <a:schemeClr val="tx1"/>
                          </a:solidFill>
                          <a:latin typeface="Arial" panose="020B0604020202020204" pitchFamily="34" charset="0"/>
                          <a:cs typeface="Arial" panose="020B0604020202020204" pitchFamily="34" charset="0"/>
                        </a:rPr>
                        <a:t>Támogatás jogcíme, támogatás mértéke</a:t>
                      </a:r>
                      <a:endParaRPr lang="hu-HU" sz="1400" dirty="0">
                        <a:solidFill>
                          <a:schemeClr val="tx1"/>
                        </a:solidFill>
                        <a:latin typeface="Arial" panose="020B0604020202020204" pitchFamily="34" charset="0"/>
                        <a:cs typeface="Arial" panose="020B0604020202020204" pitchFamily="34" charset="0"/>
                      </a:endParaRPr>
                    </a:p>
                  </a:txBody>
                  <a:tcPr/>
                </a:tc>
                <a:tc>
                  <a:txBody>
                    <a:bodyPr/>
                    <a:lstStyle/>
                    <a:p>
                      <a:r>
                        <a:rPr lang="hu-HU" sz="1400" dirty="0" smtClean="0">
                          <a:solidFill>
                            <a:schemeClr val="tx1"/>
                          </a:solidFill>
                          <a:latin typeface="Arial" panose="020B0604020202020204" pitchFamily="34" charset="0"/>
                          <a:cs typeface="Arial" panose="020B0604020202020204" pitchFamily="34" charset="0"/>
                        </a:rPr>
                        <a:t>Támogatható tevékenység</a:t>
                      </a:r>
                      <a:endParaRPr lang="hu-HU" sz="1400" dirty="0">
                        <a:solidFill>
                          <a:schemeClr val="tx1"/>
                        </a:solidFill>
                        <a:latin typeface="Arial" panose="020B0604020202020204" pitchFamily="34" charset="0"/>
                        <a:cs typeface="Arial" panose="020B0604020202020204" pitchFamily="34" charset="0"/>
                      </a:endParaRPr>
                    </a:p>
                  </a:txBody>
                  <a:tcPr/>
                </a:tc>
              </a:tr>
              <a:tr h="508219">
                <a:tc>
                  <a:txBody>
                    <a:bodyPr/>
                    <a:lstStyle/>
                    <a:p>
                      <a:r>
                        <a:rPr lang="hu-HU" sz="1400" dirty="0" smtClean="0">
                          <a:solidFill>
                            <a:schemeClr val="tx1"/>
                          </a:solidFill>
                          <a:latin typeface="Arial" pitchFamily="34" charset="0"/>
                          <a:cs typeface="Arial" pitchFamily="34" charset="0"/>
                        </a:rPr>
                        <a:t>Csekély összegű támogatás (100 %)</a:t>
                      </a:r>
                      <a:endParaRPr lang="hu-HU" sz="1400" dirty="0">
                        <a:solidFill>
                          <a:schemeClr val="tx1"/>
                        </a:solidFill>
                        <a:latin typeface="Arial" pitchFamily="34" charset="0"/>
                        <a:cs typeface="Arial" pitchFamily="34" charset="0"/>
                      </a:endParaRPr>
                    </a:p>
                  </a:txBody>
                  <a:tcPr/>
                </a:tc>
                <a:tc>
                  <a:txBody>
                    <a:bodyPr/>
                    <a:lstStyle/>
                    <a:p>
                      <a:r>
                        <a:rPr lang="hu-HU" sz="1400" dirty="0" smtClean="0">
                          <a:solidFill>
                            <a:schemeClr val="tx1"/>
                          </a:solidFill>
                          <a:latin typeface="Arial" pitchFamily="34" charset="0"/>
                          <a:cs typeface="Arial" pitchFamily="34" charset="0"/>
                        </a:rPr>
                        <a:t>Minden tevékenység </a:t>
                      </a:r>
                      <a:r>
                        <a:rPr lang="hu-HU" sz="1400" b="1" dirty="0" smtClean="0">
                          <a:solidFill>
                            <a:schemeClr val="tx1"/>
                          </a:solidFill>
                          <a:latin typeface="Arial" pitchFamily="34" charset="0"/>
                          <a:cs typeface="Arial" pitchFamily="34" charset="0"/>
                        </a:rPr>
                        <a:t>(kivéve</a:t>
                      </a:r>
                      <a:r>
                        <a:rPr lang="hu-HU" sz="1400" b="1" baseline="0" dirty="0" smtClean="0">
                          <a:solidFill>
                            <a:schemeClr val="tx1"/>
                          </a:solidFill>
                          <a:latin typeface="Arial" pitchFamily="34" charset="0"/>
                          <a:cs typeface="Arial" pitchFamily="34" charset="0"/>
                        </a:rPr>
                        <a:t> 3.1.2.2. </a:t>
                      </a:r>
                      <a:r>
                        <a:rPr lang="hu-HU" sz="1400" b="1" baseline="0" dirty="0" err="1" smtClean="0">
                          <a:solidFill>
                            <a:schemeClr val="tx1"/>
                          </a:solidFill>
                          <a:latin typeface="Arial" pitchFamily="34" charset="0"/>
                          <a:cs typeface="Arial" pitchFamily="34" charset="0"/>
                        </a:rPr>
                        <a:t>bc</a:t>
                      </a:r>
                      <a:r>
                        <a:rPr lang="hu-HU" sz="1400" b="1" baseline="0" dirty="0" smtClean="0">
                          <a:solidFill>
                            <a:schemeClr val="tx1"/>
                          </a:solidFill>
                          <a:latin typeface="Arial" pitchFamily="34" charset="0"/>
                          <a:cs typeface="Arial" pitchFamily="34" charset="0"/>
                        </a:rPr>
                        <a:t>), </a:t>
                      </a:r>
                      <a:r>
                        <a:rPr lang="hu-HU" sz="1400" b="1" baseline="0" dirty="0" err="1" smtClean="0">
                          <a:solidFill>
                            <a:schemeClr val="tx1"/>
                          </a:solidFill>
                          <a:latin typeface="Arial" pitchFamily="34" charset="0"/>
                          <a:cs typeface="Arial" pitchFamily="34" charset="0"/>
                        </a:rPr>
                        <a:t>bd</a:t>
                      </a:r>
                      <a:r>
                        <a:rPr lang="hu-HU" sz="1400" b="1" baseline="0" dirty="0" smtClean="0">
                          <a:solidFill>
                            <a:schemeClr val="tx1"/>
                          </a:solidFill>
                          <a:latin typeface="Arial" pitchFamily="34" charset="0"/>
                          <a:cs typeface="Arial" pitchFamily="34" charset="0"/>
                        </a:rPr>
                        <a:t>), c), ahol 90%)</a:t>
                      </a:r>
                      <a:endParaRPr lang="hu-HU" sz="1400" b="1" dirty="0">
                        <a:solidFill>
                          <a:schemeClr val="tx1"/>
                        </a:solidFill>
                        <a:latin typeface="Arial" pitchFamily="34" charset="0"/>
                        <a:cs typeface="Arial" pitchFamily="34" charset="0"/>
                      </a:endParaRPr>
                    </a:p>
                  </a:txBody>
                  <a:tcPr/>
                </a:tc>
              </a:tr>
              <a:tr h="828107">
                <a:tc>
                  <a:txBody>
                    <a:bodyPr/>
                    <a:lstStyle/>
                    <a:p>
                      <a:r>
                        <a:rPr lang="hu-HU" sz="1400" dirty="0" smtClean="0">
                          <a:solidFill>
                            <a:schemeClr val="tx1"/>
                          </a:solidFill>
                          <a:latin typeface="Arial" pitchFamily="34" charset="0"/>
                          <a:cs typeface="Arial" pitchFamily="34" charset="0"/>
                        </a:rPr>
                        <a:t>Hátrányos helyzetű munkavállaló  felvételéhez bértámogatás formájában nyújtott támogatás (50</a:t>
                      </a:r>
                      <a:r>
                        <a:rPr lang="hu-HU" sz="1400" baseline="0" dirty="0" smtClean="0">
                          <a:solidFill>
                            <a:schemeClr val="tx1"/>
                          </a:solidFill>
                          <a:latin typeface="Arial" pitchFamily="34" charset="0"/>
                          <a:cs typeface="Arial" pitchFamily="34" charset="0"/>
                        </a:rPr>
                        <a:t> %)</a:t>
                      </a:r>
                      <a:endParaRPr lang="hu-HU" sz="1400" dirty="0">
                        <a:solidFill>
                          <a:schemeClr val="tx1"/>
                        </a:solidFill>
                        <a:latin typeface="Arial" pitchFamily="34" charset="0"/>
                        <a:cs typeface="Arial" pitchFamily="34" charset="0"/>
                      </a:endParaRPr>
                    </a:p>
                  </a:txBody>
                  <a:tcPr/>
                </a:tc>
                <a:tc>
                  <a:txBody>
                    <a:bodyPr/>
                    <a:lstStyle/>
                    <a:p>
                      <a:r>
                        <a:rPr lang="hu-HU" sz="1400" dirty="0" smtClean="0">
                          <a:solidFill>
                            <a:schemeClr val="tx1"/>
                          </a:solidFill>
                          <a:latin typeface="Arial" pitchFamily="34" charset="0"/>
                          <a:cs typeface="Arial" pitchFamily="34" charset="0"/>
                        </a:rPr>
                        <a:t>Célcsoporttag-</a:t>
                      </a:r>
                      <a:r>
                        <a:rPr lang="hu-HU" sz="1400" baseline="0" dirty="0" smtClean="0">
                          <a:solidFill>
                            <a:schemeClr val="tx1"/>
                          </a:solidFill>
                          <a:latin typeface="Arial" pitchFamily="34" charset="0"/>
                          <a:cs typeface="Arial" pitchFamily="34" charset="0"/>
                        </a:rPr>
                        <a:t> új munkavállaló foglalkoztatása</a:t>
                      </a:r>
                      <a:endParaRPr lang="hu-HU" sz="1400" dirty="0">
                        <a:solidFill>
                          <a:schemeClr val="tx1"/>
                        </a:solidFill>
                        <a:latin typeface="Arial" pitchFamily="34" charset="0"/>
                        <a:cs typeface="Arial" pitchFamily="34" charset="0"/>
                      </a:endParaRPr>
                    </a:p>
                  </a:txBody>
                  <a:tcPr/>
                </a:tc>
              </a:tr>
              <a:tr h="495972">
                <a:tc>
                  <a:txBody>
                    <a:bodyPr/>
                    <a:lstStyle/>
                    <a:p>
                      <a:r>
                        <a:rPr lang="hu-HU" sz="1400" dirty="0" smtClean="0">
                          <a:solidFill>
                            <a:schemeClr val="tx1"/>
                          </a:solidFill>
                          <a:latin typeface="Arial" pitchFamily="34" charset="0"/>
                          <a:cs typeface="Arial" pitchFamily="34" charset="0"/>
                        </a:rPr>
                        <a:t>Képzési támogatás (50-70 %)</a:t>
                      </a:r>
                      <a:endParaRPr lang="hu-HU" sz="1400" dirty="0">
                        <a:solidFill>
                          <a:schemeClr val="tx1"/>
                        </a:solidFill>
                        <a:latin typeface="Arial" pitchFamily="34" charset="0"/>
                        <a:cs typeface="Arial" pitchFamily="34" charset="0"/>
                      </a:endParaRPr>
                    </a:p>
                  </a:txBody>
                  <a:tcPr/>
                </a:tc>
                <a:tc>
                  <a:txBody>
                    <a:bodyPr/>
                    <a:lstStyle/>
                    <a:p>
                      <a:r>
                        <a:rPr lang="hu-HU" sz="1400" smtClean="0">
                          <a:solidFill>
                            <a:schemeClr val="tx1"/>
                          </a:solidFill>
                          <a:latin typeface="Arial" pitchFamily="34" charset="0"/>
                          <a:cs typeface="Arial" pitchFamily="34" charset="0"/>
                        </a:rPr>
                        <a:t>Célcsoporttag</a:t>
                      </a:r>
                      <a:r>
                        <a:rPr lang="hu-HU" sz="1400" baseline="0" smtClean="0">
                          <a:solidFill>
                            <a:schemeClr val="tx1"/>
                          </a:solidFill>
                          <a:latin typeface="Arial" pitchFamily="34" charset="0"/>
                          <a:cs typeface="Arial" pitchFamily="34" charset="0"/>
                        </a:rPr>
                        <a:t> vagy szakmai megvalósító képzése</a:t>
                      </a:r>
                      <a:endParaRPr lang="hu-HU" sz="1400" dirty="0">
                        <a:solidFill>
                          <a:schemeClr val="tx1"/>
                        </a:solidFill>
                        <a:latin typeface="Arial" pitchFamily="34" charset="0"/>
                        <a:cs typeface="Arial" pitchFamily="34" charset="0"/>
                      </a:endParaRPr>
                    </a:p>
                  </a:txBody>
                  <a:tcPr/>
                </a:tc>
              </a:tr>
              <a:tr h="828107">
                <a:tc>
                  <a:txBody>
                    <a:bodyPr/>
                    <a:lstStyle/>
                    <a:p>
                      <a:r>
                        <a:rPr lang="hu-HU" sz="1400" kern="1200" dirty="0" smtClean="0">
                          <a:solidFill>
                            <a:schemeClr val="tx1"/>
                          </a:solidFill>
                          <a:effectLst/>
                          <a:latin typeface="Arial" pitchFamily="34" charset="0"/>
                          <a:ea typeface="+mn-ea"/>
                          <a:cs typeface="Arial" pitchFamily="34" charset="0"/>
                        </a:rPr>
                        <a:t>Megváltozott munkaképességű munkavállaló foglalkoztatásához bértámogatás formájában nyújtott támogatás  (75 %)</a:t>
                      </a:r>
                      <a:endParaRPr lang="hu-HU" sz="1400" dirty="0">
                        <a:solidFill>
                          <a:schemeClr val="tx1"/>
                        </a:solidFill>
                        <a:latin typeface="Arial" pitchFamily="34" charset="0"/>
                        <a:cs typeface="Arial" pitchFamily="34" charset="0"/>
                      </a:endParaRPr>
                    </a:p>
                  </a:txBody>
                  <a:tcPr/>
                </a:tc>
                <a:tc>
                  <a:txBody>
                    <a:bodyPr/>
                    <a:lstStyle/>
                    <a:p>
                      <a:r>
                        <a:rPr lang="hu-HU" sz="1400" dirty="0" smtClean="0">
                          <a:solidFill>
                            <a:schemeClr val="tx1"/>
                          </a:solidFill>
                          <a:latin typeface="Arial" pitchFamily="34" charset="0"/>
                          <a:cs typeface="Arial" pitchFamily="34" charset="0"/>
                        </a:rPr>
                        <a:t>Célcsoporttag- új munkavállaló foglalkoztatása, ha megváltozott</a:t>
                      </a:r>
                      <a:r>
                        <a:rPr lang="hu-HU" sz="1400" baseline="0" dirty="0" smtClean="0">
                          <a:solidFill>
                            <a:schemeClr val="tx1"/>
                          </a:solidFill>
                          <a:latin typeface="Arial" pitchFamily="34" charset="0"/>
                          <a:cs typeface="Arial" pitchFamily="34" charset="0"/>
                        </a:rPr>
                        <a:t> munkaképességű</a:t>
                      </a:r>
                      <a:endParaRPr lang="hu-HU" sz="1400" dirty="0" smtClean="0">
                        <a:solidFill>
                          <a:schemeClr val="tx1"/>
                        </a:solidFill>
                        <a:latin typeface="Arial" pitchFamily="34" charset="0"/>
                        <a:cs typeface="Arial" pitchFamily="34" charset="0"/>
                      </a:endParaRPr>
                    </a:p>
                    <a:p>
                      <a:endParaRPr lang="hu-HU" sz="1400" dirty="0">
                        <a:solidFill>
                          <a:schemeClr val="tx1"/>
                        </a:solidFill>
                        <a:latin typeface="Arial" pitchFamily="34" charset="0"/>
                        <a:cs typeface="Arial" pitchFamily="34" charset="0"/>
                      </a:endParaRPr>
                    </a:p>
                  </a:txBody>
                  <a:tcPr/>
                </a:tc>
              </a:tr>
              <a:tr h="828107">
                <a:tc>
                  <a:txBody>
                    <a:bodyPr/>
                    <a:lstStyle/>
                    <a:p>
                      <a:r>
                        <a:rPr lang="hu-HU" sz="1400" kern="1200" dirty="0" smtClean="0">
                          <a:solidFill>
                            <a:schemeClr val="tx1"/>
                          </a:solidFill>
                          <a:effectLst/>
                          <a:latin typeface="Arial" pitchFamily="34" charset="0"/>
                          <a:ea typeface="+mn-ea"/>
                          <a:cs typeface="Arial" pitchFamily="34" charset="0"/>
                        </a:rPr>
                        <a:t>Megváltozott munkaképességű munkavállaló foglalkoztatásával járó többletköltség ellentételezéséhez nyújtott támogatás (100 %)</a:t>
                      </a:r>
                      <a:endParaRPr lang="hu-HU" sz="1400" dirty="0">
                        <a:solidFill>
                          <a:schemeClr val="tx1"/>
                        </a:solidFill>
                        <a:latin typeface="Arial" pitchFamily="34" charset="0"/>
                        <a:cs typeface="Arial" pitchFamily="34" charset="0"/>
                      </a:endParaRPr>
                    </a:p>
                  </a:txBody>
                  <a:tcPr/>
                </a:tc>
                <a:tc>
                  <a:txBody>
                    <a:bodyPr/>
                    <a:lstStyle/>
                    <a:p>
                      <a:r>
                        <a:rPr lang="hu-HU" sz="1400" dirty="0" smtClean="0">
                          <a:solidFill>
                            <a:schemeClr val="tx1"/>
                          </a:solidFill>
                          <a:latin typeface="Arial" pitchFamily="34" charset="0"/>
                          <a:cs typeface="Arial" pitchFamily="34" charset="0"/>
                        </a:rPr>
                        <a:t>Eszközbeszerzés, infrastrukturális és ingatlan beruházás, ha megváltozott munkaképességű</a:t>
                      </a:r>
                      <a:endParaRPr lang="hu-HU" sz="1400" dirty="0">
                        <a:solidFill>
                          <a:schemeClr val="tx1"/>
                        </a:solidFill>
                        <a:latin typeface="Arial" pitchFamily="34" charset="0"/>
                        <a:cs typeface="Arial" pitchFamily="34" charset="0"/>
                      </a:endParaRPr>
                    </a:p>
                  </a:txBody>
                  <a:tcPr/>
                </a:tc>
              </a:tr>
              <a:tr h="700197">
                <a:tc>
                  <a:txBody>
                    <a:bodyPr/>
                    <a:lstStyle/>
                    <a:p>
                      <a:r>
                        <a:rPr lang="hu-HU" sz="1400" kern="1200" dirty="0" smtClean="0">
                          <a:solidFill>
                            <a:schemeClr val="tx1"/>
                          </a:solidFill>
                          <a:effectLst/>
                          <a:latin typeface="Arial" panose="020B0604020202020204" pitchFamily="34" charset="0"/>
                          <a:ea typeface="+mn-ea"/>
                          <a:cs typeface="Arial" panose="020B0604020202020204" pitchFamily="34" charset="0"/>
                        </a:rPr>
                        <a:t>Regionális beruházási támogatás (25-70%)</a:t>
                      </a:r>
                      <a:endParaRPr lang="hu-HU" sz="1400" dirty="0">
                        <a:solidFill>
                          <a:schemeClr val="tx1"/>
                        </a:solidFill>
                        <a:latin typeface="Arial" pitchFamily="34" charset="0"/>
                        <a:cs typeface="Arial" pitchFamily="34" charset="0"/>
                      </a:endParaRPr>
                    </a:p>
                  </a:txBody>
                  <a:tcPr/>
                </a:tc>
                <a:tc>
                  <a:txBody>
                    <a:bodyPr/>
                    <a:lstStyle/>
                    <a:p>
                      <a:r>
                        <a:rPr lang="hu-HU" sz="1400" kern="1200" dirty="0" smtClean="0">
                          <a:solidFill>
                            <a:schemeClr val="tx1"/>
                          </a:solidFill>
                          <a:effectLst/>
                          <a:latin typeface="Arial" panose="020B0604020202020204" pitchFamily="34" charset="0"/>
                          <a:ea typeface="+mn-ea"/>
                          <a:cs typeface="Arial" panose="020B0604020202020204" pitchFamily="34" charset="0"/>
                        </a:rPr>
                        <a:t>A munkahely(</a:t>
                      </a:r>
                      <a:r>
                        <a:rPr lang="hu-HU" sz="1400" kern="1200" dirty="0" err="1" smtClean="0">
                          <a:solidFill>
                            <a:schemeClr val="tx1"/>
                          </a:solidFill>
                          <a:effectLst/>
                          <a:latin typeface="Arial" panose="020B0604020202020204" pitchFamily="34" charset="0"/>
                          <a:ea typeface="+mn-ea"/>
                          <a:cs typeface="Arial" panose="020B0604020202020204" pitchFamily="34" charset="0"/>
                        </a:rPr>
                        <a:t>ek</a:t>
                      </a:r>
                      <a:r>
                        <a:rPr lang="hu-HU" sz="1400" kern="1200" dirty="0" smtClean="0">
                          <a:solidFill>
                            <a:schemeClr val="tx1"/>
                          </a:solidFill>
                          <a:effectLst/>
                          <a:latin typeface="Arial" panose="020B0604020202020204" pitchFamily="34" charset="0"/>
                          <a:ea typeface="+mn-ea"/>
                          <a:cs typeface="Arial" panose="020B0604020202020204" pitchFamily="34" charset="0"/>
                        </a:rPr>
                        <a:t>) kialakításához, a munkavégzés ellátásához infrastrukturális és ingatlan beruházás</a:t>
                      </a:r>
                      <a:endParaRPr lang="hu-HU" sz="1400" dirty="0">
                        <a:solidFill>
                          <a:schemeClr val="tx1"/>
                        </a:solidFill>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39028415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395536" y="188640"/>
            <a:ext cx="8229600" cy="796950"/>
          </a:xfrm>
        </p:spPr>
        <p:txBody>
          <a:bodyPr>
            <a:normAutofit fontScale="90000"/>
          </a:bodyPr>
          <a:lstStyle/>
          <a:p>
            <a:r>
              <a:rPr lang="hu-HU" sz="2400" dirty="0" smtClean="0">
                <a:solidFill>
                  <a:schemeClr val="bg1"/>
                </a:solidFill>
                <a:ea typeface="Verdana" pitchFamily="34" charset="0"/>
                <a:cs typeface="Verdana" pitchFamily="34" charset="0"/>
              </a:rPr>
              <a:t>2014-20-as időszakban a GINOP–</a:t>
            </a:r>
            <a:r>
              <a:rPr lang="hu-HU" sz="2400" dirty="0" err="1" smtClean="0">
                <a:solidFill>
                  <a:schemeClr val="bg1"/>
                </a:solidFill>
                <a:ea typeface="Verdana" pitchFamily="34" charset="0"/>
                <a:cs typeface="Verdana" pitchFamily="34" charset="0"/>
              </a:rPr>
              <a:t>ban</a:t>
            </a:r>
            <a:r>
              <a:rPr lang="hu-HU" sz="2400" dirty="0" smtClean="0">
                <a:solidFill>
                  <a:schemeClr val="bg1"/>
                </a:solidFill>
                <a:ea typeface="Verdana" pitchFamily="34" charset="0"/>
                <a:cs typeface="Verdana" pitchFamily="34" charset="0"/>
              </a:rPr>
              <a:t> rendelkezésre </a:t>
            </a:r>
            <a:r>
              <a:rPr lang="hu-HU" sz="2400" dirty="0">
                <a:solidFill>
                  <a:schemeClr val="bg1"/>
                </a:solidFill>
                <a:ea typeface="Verdana" pitchFamily="34" charset="0"/>
                <a:cs typeface="Verdana" pitchFamily="34" charset="0"/>
              </a:rPr>
              <a:t>álló </a:t>
            </a:r>
            <a:r>
              <a:rPr lang="hu-HU" sz="2400" dirty="0" smtClean="0">
                <a:solidFill>
                  <a:schemeClr val="bg1"/>
                </a:solidFill>
                <a:ea typeface="Verdana" pitchFamily="34" charset="0"/>
                <a:cs typeface="Verdana" pitchFamily="34" charset="0"/>
              </a:rPr>
              <a:t>teljes keret</a:t>
            </a:r>
            <a:r>
              <a:rPr lang="hu-HU" sz="2400" dirty="0">
                <a:solidFill>
                  <a:schemeClr val="bg1"/>
                </a:solidFill>
                <a:ea typeface="Verdana" pitchFamily="34" charset="0"/>
                <a:cs typeface="Verdana" pitchFamily="34" charset="0"/>
              </a:rPr>
              <a:t>: </a:t>
            </a:r>
            <a:r>
              <a:rPr lang="hu-HU" sz="2400" dirty="0" smtClean="0">
                <a:solidFill>
                  <a:schemeClr val="bg1"/>
                </a:solidFill>
                <a:ea typeface="Verdana" pitchFamily="34" charset="0"/>
                <a:cs typeface="Verdana" pitchFamily="34" charset="0"/>
              </a:rPr>
              <a:t>8815 millió euró, azaz 2750 </a:t>
            </a:r>
            <a:r>
              <a:rPr lang="hu-HU" sz="2400" dirty="0">
                <a:solidFill>
                  <a:schemeClr val="bg1"/>
                </a:solidFill>
                <a:ea typeface="Verdana" pitchFamily="34" charset="0"/>
                <a:cs typeface="Verdana" pitchFamily="34" charset="0"/>
              </a:rPr>
              <a:t>M</a:t>
            </a:r>
            <a:r>
              <a:rPr lang="hu-HU" sz="2400" dirty="0" smtClean="0">
                <a:solidFill>
                  <a:schemeClr val="bg1"/>
                </a:solidFill>
                <a:ea typeface="Verdana" pitchFamily="34" charset="0"/>
                <a:cs typeface="Verdana" pitchFamily="34" charset="0"/>
              </a:rPr>
              <a:t>rd Ft</a:t>
            </a:r>
            <a:endParaRPr lang="hu-HU" sz="2400" dirty="0">
              <a:solidFill>
                <a:schemeClr val="bg1"/>
              </a:solidFill>
              <a:ea typeface="Verdana" pitchFamily="34" charset="0"/>
              <a:cs typeface="Verdana" pitchFamily="34" charset="0"/>
            </a:endParaRPr>
          </a:p>
        </p:txBody>
      </p:sp>
      <p:pic>
        <p:nvPicPr>
          <p:cNvPr id="4" name="Kép 3"/>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1340768"/>
            <a:ext cx="8496944" cy="4464496"/>
          </a:xfrm>
          <a:prstGeom prst="rect">
            <a:avLst/>
          </a:prstGeom>
          <a:noFill/>
        </p:spPr>
      </p:pic>
    </p:spTree>
    <p:extLst>
      <p:ext uri="{BB962C8B-B14F-4D97-AF65-F5344CB8AC3E}">
        <p14:creationId xmlns:p14="http://schemas.microsoft.com/office/powerpoint/2010/main" val="179516924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46856" y="130622"/>
            <a:ext cx="8229600" cy="778098"/>
          </a:xfrm>
        </p:spPr>
        <p:txBody>
          <a:bodyPr>
            <a:normAutofit/>
          </a:bodyPr>
          <a:lstStyle/>
          <a:p>
            <a:r>
              <a:rPr lang="hu-HU" sz="4000" dirty="0" smtClean="0">
                <a:solidFill>
                  <a:schemeClr val="bg1"/>
                </a:solidFill>
                <a:latin typeface="Arial" panose="020B0604020202020204" pitchFamily="34" charset="0"/>
                <a:cs typeface="Arial" panose="020B0604020202020204" pitchFamily="34" charset="0"/>
              </a:rPr>
              <a:t>Kötelező vállalások - 1</a:t>
            </a:r>
            <a:endParaRPr lang="hu-HU" sz="4000" dirty="0">
              <a:solidFill>
                <a:schemeClr val="bg1"/>
              </a:solidFill>
              <a:latin typeface="Arial" panose="020B0604020202020204" pitchFamily="34" charset="0"/>
              <a:cs typeface="Arial" panose="020B0604020202020204" pitchFamily="34" charset="0"/>
            </a:endParaRPr>
          </a:p>
        </p:txBody>
      </p:sp>
      <p:graphicFrame>
        <p:nvGraphicFramePr>
          <p:cNvPr id="7" name="Tartalom helye 6"/>
          <p:cNvGraphicFramePr>
            <a:graphicFrameLocks noGrp="1"/>
          </p:cNvGraphicFramePr>
          <p:nvPr>
            <p:ph idx="1"/>
            <p:extLst>
              <p:ext uri="{D42A27DB-BD31-4B8C-83A1-F6EECF244321}">
                <p14:modId xmlns:p14="http://schemas.microsoft.com/office/powerpoint/2010/main" val="2507520679"/>
              </p:ext>
            </p:extLst>
          </p:nvPr>
        </p:nvGraphicFramePr>
        <p:xfrm>
          <a:off x="179512" y="1196752"/>
          <a:ext cx="8784975" cy="4724400"/>
        </p:xfrm>
        <a:graphic>
          <a:graphicData uri="http://schemas.openxmlformats.org/drawingml/2006/table">
            <a:tbl>
              <a:tblPr firstRow="1" firstCol="1" bandRow="1" bandCol="1">
                <a:tableStyleId>{5C22544A-7EE6-4342-B048-85BDC9FD1C3A}</a:tableStyleId>
              </a:tblPr>
              <a:tblGrid>
                <a:gridCol w="3212664"/>
                <a:gridCol w="1508556"/>
                <a:gridCol w="1824506"/>
                <a:gridCol w="2239249"/>
              </a:tblGrid>
              <a:tr h="354436">
                <a:tc>
                  <a:txBody>
                    <a:bodyPr/>
                    <a:lstStyle/>
                    <a:p>
                      <a:pPr algn="ctr"/>
                      <a:r>
                        <a:rPr lang="hu-HU" sz="1200" dirty="0">
                          <a:effectLst/>
                          <a:latin typeface="Arial" panose="020B0604020202020204" pitchFamily="34" charset="0"/>
                          <a:cs typeface="Arial" panose="020B0604020202020204" pitchFamily="34" charset="0"/>
                        </a:rPr>
                        <a:t>Vállalás</a:t>
                      </a:r>
                    </a:p>
                  </a:txBody>
                  <a:tcPr marL="63555" marR="63555" marT="0" marB="0" anchor="ctr"/>
                </a:tc>
                <a:tc>
                  <a:txBody>
                    <a:bodyPr/>
                    <a:lstStyle/>
                    <a:p>
                      <a:pPr algn="ctr"/>
                      <a:r>
                        <a:rPr lang="hu-HU" sz="1200">
                          <a:effectLst/>
                          <a:latin typeface="Arial" panose="020B0604020202020204" pitchFamily="34" charset="0"/>
                          <a:cs typeface="Arial" panose="020B0604020202020204" pitchFamily="34" charset="0"/>
                        </a:rPr>
                        <a:t>Célérték</a:t>
                      </a:r>
                    </a:p>
                  </a:txBody>
                  <a:tcPr marL="63555" marR="63555" marT="0" marB="0" anchor="ctr"/>
                </a:tc>
                <a:tc>
                  <a:txBody>
                    <a:bodyPr/>
                    <a:lstStyle/>
                    <a:p>
                      <a:pPr algn="ctr"/>
                      <a:r>
                        <a:rPr lang="hu-HU" sz="1200">
                          <a:effectLst/>
                          <a:latin typeface="Arial" panose="020B0604020202020204" pitchFamily="34" charset="0"/>
                          <a:cs typeface="Arial" panose="020B0604020202020204" pitchFamily="34" charset="0"/>
                        </a:rPr>
                        <a:t>Célérték elérés időpontja</a:t>
                      </a:r>
                    </a:p>
                  </a:txBody>
                  <a:tcPr marL="63555" marR="63555" marT="0" marB="0" anchor="ctr"/>
                </a:tc>
                <a:tc>
                  <a:txBody>
                    <a:bodyPr/>
                    <a:lstStyle/>
                    <a:p>
                      <a:pPr algn="ctr"/>
                      <a:r>
                        <a:rPr lang="hu-HU" sz="1200">
                          <a:effectLst/>
                          <a:latin typeface="Arial" panose="020B0604020202020204" pitchFamily="34" charset="0"/>
                          <a:cs typeface="Arial" panose="020B0604020202020204" pitchFamily="34" charset="0"/>
                        </a:rPr>
                        <a:t>Igazolás módja</a:t>
                      </a:r>
                    </a:p>
                  </a:txBody>
                  <a:tcPr marL="63555" marR="63555" marT="0" marB="0" anchor="ctr"/>
                </a:tc>
              </a:tr>
              <a:tr h="1839519">
                <a:tc>
                  <a:txBody>
                    <a:bodyPr/>
                    <a:lstStyle/>
                    <a:p>
                      <a:r>
                        <a:rPr lang="hu-HU" sz="1200" dirty="0">
                          <a:effectLst/>
                          <a:latin typeface="Arial" panose="020B0604020202020204" pitchFamily="34" charset="0"/>
                          <a:cs typeface="Arial" panose="020B0604020202020204" pitchFamily="34" charset="0"/>
                        </a:rPr>
                        <a:t>Átlagos statisztikai állományi létszám megbontva az alábbiak szerint:</a:t>
                      </a:r>
                    </a:p>
                    <a:p>
                      <a:r>
                        <a:rPr lang="hu-HU" sz="1200" dirty="0">
                          <a:effectLst/>
                          <a:latin typeface="Arial" panose="020B0604020202020204" pitchFamily="34" charset="0"/>
                          <a:cs typeface="Arial" panose="020B0604020202020204" pitchFamily="34" charset="0"/>
                        </a:rPr>
                        <a:t>a) Átlagos statisztikai állományi létszám – nő</a:t>
                      </a:r>
                    </a:p>
                    <a:p>
                      <a:r>
                        <a:rPr lang="hu-HU" sz="1200" dirty="0">
                          <a:effectLst/>
                          <a:latin typeface="Arial" panose="020B0604020202020204" pitchFamily="34" charset="0"/>
                          <a:cs typeface="Arial" panose="020B0604020202020204" pitchFamily="34" charset="0"/>
                        </a:rPr>
                        <a:t>b) Átlagos statisztikai állományi létszám – férfi</a:t>
                      </a:r>
                    </a:p>
                  </a:txBody>
                  <a:tcPr marL="63555" marR="63555" marT="0" marB="0" anchor="ctr"/>
                </a:tc>
                <a:tc>
                  <a:txBody>
                    <a:bodyPr/>
                    <a:lstStyle/>
                    <a:p>
                      <a:r>
                        <a:rPr lang="hu-HU" sz="1200" dirty="0">
                          <a:effectLst/>
                          <a:latin typeface="Arial" panose="020B0604020202020204" pitchFamily="34" charset="0"/>
                          <a:cs typeface="Arial" panose="020B0604020202020204" pitchFamily="34" charset="0"/>
                        </a:rPr>
                        <a:t>benyújtást megelőző 4 hónap átlagos statisztikai állományi létszámának értéke </a:t>
                      </a:r>
                      <a:r>
                        <a:rPr lang="hu-HU" sz="1400" b="1" dirty="0">
                          <a:effectLst/>
                          <a:latin typeface="Arial" panose="020B0604020202020204" pitchFamily="34" charset="0"/>
                          <a:cs typeface="Arial" panose="020B0604020202020204" pitchFamily="34" charset="0"/>
                        </a:rPr>
                        <a:t>+ teremtett (amely minimum 1 fő) munkahelyek száma </a:t>
                      </a:r>
                    </a:p>
                  </a:txBody>
                  <a:tcPr marL="63555" marR="63555" marT="0" marB="0" anchor="ctr"/>
                </a:tc>
                <a:tc>
                  <a:txBody>
                    <a:bodyPr/>
                    <a:lstStyle/>
                    <a:p>
                      <a:pPr marL="26035" algn="l">
                        <a:lnSpc>
                          <a:spcPct val="115000"/>
                        </a:lnSpc>
                      </a:pPr>
                      <a:r>
                        <a:rPr lang="hu-HU" sz="1200">
                          <a:effectLst/>
                          <a:latin typeface="Arial" panose="020B0604020202020204" pitchFamily="34" charset="0"/>
                          <a:cs typeface="Arial" panose="020B0604020202020204" pitchFamily="34" charset="0"/>
                        </a:rPr>
                        <a:t>a projekt fizikai befejezése</a:t>
                      </a:r>
                    </a:p>
                  </a:txBody>
                  <a:tcPr marL="63555" marR="63555" marT="0" marB="0" anchor="ctr"/>
                </a:tc>
                <a:tc>
                  <a:txBody>
                    <a:bodyPr/>
                    <a:lstStyle/>
                    <a:p>
                      <a:pPr indent="-15240" algn="l">
                        <a:lnSpc>
                          <a:spcPct val="115000"/>
                        </a:lnSpc>
                      </a:pPr>
                      <a:r>
                        <a:rPr lang="hu-HU" sz="1200">
                          <a:effectLst/>
                          <a:latin typeface="Arial" panose="020B0604020202020204" pitchFamily="34" charset="0"/>
                          <a:cs typeface="Arial" panose="020B0604020202020204" pitchFamily="34" charset="0"/>
                        </a:rPr>
                        <a:t>NAV bevallás</a:t>
                      </a:r>
                    </a:p>
                  </a:txBody>
                  <a:tcPr marL="63555" marR="63555" marT="0" marB="0" anchor="ctr"/>
                </a:tc>
              </a:tr>
              <a:tr h="1073052">
                <a:tc>
                  <a:txBody>
                    <a:bodyPr/>
                    <a:lstStyle/>
                    <a:p>
                      <a:r>
                        <a:rPr lang="hu-HU" sz="1200" dirty="0">
                          <a:effectLst/>
                          <a:latin typeface="Arial" panose="020B0604020202020204" pitchFamily="34" charset="0"/>
                          <a:cs typeface="Arial" panose="020B0604020202020204" pitchFamily="34" charset="0"/>
                        </a:rPr>
                        <a:t>Éves átlagos statisztikai állományi létszám megbontva az alábbiak szerint:</a:t>
                      </a:r>
                    </a:p>
                    <a:p>
                      <a:r>
                        <a:rPr lang="hu-HU" sz="1200" dirty="0">
                          <a:effectLst/>
                          <a:latin typeface="Arial" panose="020B0604020202020204" pitchFamily="34" charset="0"/>
                          <a:cs typeface="Arial" panose="020B0604020202020204" pitchFamily="34" charset="0"/>
                        </a:rPr>
                        <a:t>a) Éves átlagos statisztikai állományi létszám – nő</a:t>
                      </a:r>
                    </a:p>
                    <a:p>
                      <a:r>
                        <a:rPr lang="hu-HU" sz="1200" dirty="0">
                          <a:effectLst/>
                          <a:latin typeface="Arial" panose="020B0604020202020204" pitchFamily="34" charset="0"/>
                          <a:cs typeface="Arial" panose="020B0604020202020204" pitchFamily="34" charset="0"/>
                        </a:rPr>
                        <a:t>b) Éves átlagos statisztikai állományi létszám – férfi</a:t>
                      </a:r>
                    </a:p>
                  </a:txBody>
                  <a:tcPr marL="63555" marR="63555" marT="0" marB="0" anchor="ctr"/>
                </a:tc>
                <a:tc>
                  <a:txBody>
                    <a:bodyPr/>
                    <a:lstStyle/>
                    <a:p>
                      <a:r>
                        <a:rPr lang="hu-HU" sz="1200">
                          <a:effectLst/>
                          <a:latin typeface="Arial" panose="020B0604020202020204" pitchFamily="34" charset="0"/>
                          <a:cs typeface="Arial" panose="020B0604020202020204" pitchFamily="34" charset="0"/>
                        </a:rPr>
                        <a:t>tájékoztatási adat</a:t>
                      </a:r>
                    </a:p>
                  </a:txBody>
                  <a:tcPr marL="63555" marR="63555" marT="0" marB="0" anchor="ctr"/>
                </a:tc>
                <a:tc>
                  <a:txBody>
                    <a:bodyPr/>
                    <a:lstStyle/>
                    <a:p>
                      <a:pPr marL="26035" algn="l">
                        <a:lnSpc>
                          <a:spcPct val="115000"/>
                        </a:lnSpc>
                      </a:pPr>
                      <a:r>
                        <a:rPr lang="hu-HU" sz="1200">
                          <a:effectLst/>
                          <a:latin typeface="Arial" panose="020B0604020202020204" pitchFamily="34" charset="0"/>
                          <a:cs typeface="Arial" panose="020B0604020202020204" pitchFamily="34" charset="0"/>
                        </a:rPr>
                        <a:t>a projekt fizikai befejezését követő év vége</a:t>
                      </a:r>
                    </a:p>
                  </a:txBody>
                  <a:tcPr marL="63555" marR="63555" marT="0" marB="0" anchor="ctr"/>
                </a:tc>
                <a:tc>
                  <a:txBody>
                    <a:bodyPr/>
                    <a:lstStyle/>
                    <a:p>
                      <a:pPr indent="-15240" algn="l">
                        <a:lnSpc>
                          <a:spcPct val="115000"/>
                        </a:lnSpc>
                      </a:pPr>
                      <a:r>
                        <a:rPr lang="hu-HU" sz="1200">
                          <a:effectLst/>
                          <a:latin typeface="Arial" panose="020B0604020202020204" pitchFamily="34" charset="0"/>
                          <a:cs typeface="Arial" panose="020B0604020202020204" pitchFamily="34" charset="0"/>
                        </a:rPr>
                        <a:t>KSH adatszolgáltatás</a:t>
                      </a:r>
                    </a:p>
                  </a:txBody>
                  <a:tcPr marL="63555" marR="63555" marT="0" marB="0" anchor="ctr"/>
                </a:tc>
              </a:tr>
              <a:tr h="1240525">
                <a:tc>
                  <a:txBody>
                    <a:bodyPr/>
                    <a:lstStyle/>
                    <a:p>
                      <a:pPr>
                        <a:spcBef>
                          <a:spcPts val="300"/>
                        </a:spcBef>
                      </a:pPr>
                      <a:r>
                        <a:rPr lang="hu-HU" sz="1200">
                          <a:effectLst/>
                          <a:latin typeface="Arial" panose="020B0604020202020204" pitchFamily="34" charset="0"/>
                          <a:cs typeface="Arial" panose="020B0604020202020204" pitchFamily="34" charset="0"/>
                        </a:rPr>
                        <a:t>Újonnan felvett célcsoporttagok közül a felhívás 6. lábjegyzetében meghatározott hátrányos helyzetűek és/vagy megváltozott munkaképességű munkavállalók aránya (legalább két fő esetén)</a:t>
                      </a:r>
                    </a:p>
                    <a:p>
                      <a:r>
                        <a:rPr lang="hu-HU" sz="1200">
                          <a:effectLst/>
                          <a:latin typeface="Arial" panose="020B0604020202020204" pitchFamily="34" charset="0"/>
                          <a:cs typeface="Arial" panose="020B0604020202020204" pitchFamily="34" charset="0"/>
                        </a:rPr>
                        <a:t> </a:t>
                      </a:r>
                    </a:p>
                  </a:txBody>
                  <a:tcPr marL="63555" marR="63555" marT="0" marB="0" anchor="ctr"/>
                </a:tc>
                <a:tc>
                  <a:txBody>
                    <a:bodyPr/>
                    <a:lstStyle/>
                    <a:p>
                      <a:r>
                        <a:rPr lang="hu-HU" sz="1200" dirty="0">
                          <a:effectLst/>
                          <a:latin typeface="Arial" panose="020B0604020202020204" pitchFamily="34" charset="0"/>
                          <a:cs typeface="Arial" panose="020B0604020202020204" pitchFamily="34" charset="0"/>
                        </a:rPr>
                        <a:t>minimum az újonnan felvett célcsoporttagok 50 %-a)</a:t>
                      </a:r>
                    </a:p>
                    <a:p>
                      <a:r>
                        <a:rPr lang="hu-HU" sz="1200" dirty="0">
                          <a:effectLst/>
                          <a:latin typeface="Arial" panose="020B0604020202020204" pitchFamily="34" charset="0"/>
                          <a:cs typeface="Arial" panose="020B0604020202020204" pitchFamily="34" charset="0"/>
                        </a:rPr>
                        <a:t> </a:t>
                      </a:r>
                    </a:p>
                  </a:txBody>
                  <a:tcPr marL="63555" marR="63555" marT="0" marB="0" anchor="ctr"/>
                </a:tc>
                <a:tc>
                  <a:txBody>
                    <a:bodyPr/>
                    <a:lstStyle/>
                    <a:p>
                      <a:pPr marL="26035" algn="l">
                        <a:lnSpc>
                          <a:spcPct val="115000"/>
                        </a:lnSpc>
                      </a:pPr>
                      <a:r>
                        <a:rPr lang="hu-HU" sz="1200">
                          <a:effectLst/>
                          <a:latin typeface="Arial" panose="020B0604020202020204" pitchFamily="34" charset="0"/>
                          <a:cs typeface="Arial" panose="020B0604020202020204" pitchFamily="34" charset="0"/>
                        </a:rPr>
                        <a:t>a projekt fizikai befejezése</a:t>
                      </a:r>
                    </a:p>
                  </a:txBody>
                  <a:tcPr marL="63555" marR="63555" marT="0" marB="0" anchor="ctr"/>
                </a:tc>
                <a:tc>
                  <a:txBody>
                    <a:bodyPr/>
                    <a:lstStyle/>
                    <a:p>
                      <a:pPr indent="-15240" algn="l">
                        <a:lnSpc>
                          <a:spcPct val="115000"/>
                        </a:lnSpc>
                      </a:pPr>
                      <a:r>
                        <a:rPr lang="hu-HU" sz="1200" dirty="0">
                          <a:effectLst/>
                          <a:latin typeface="Arial" panose="020B0604020202020204" pitchFamily="34" charset="0"/>
                          <a:cs typeface="Arial" panose="020B0604020202020204" pitchFamily="34" charset="0"/>
                        </a:rPr>
                        <a:t>nyilatkozat</a:t>
                      </a:r>
                    </a:p>
                  </a:txBody>
                  <a:tcPr marL="63555" marR="63555" marT="0" marB="0" anchor="ctr"/>
                </a:tc>
              </a:tr>
            </a:tbl>
          </a:graphicData>
        </a:graphic>
      </p:graphicFrame>
    </p:spTree>
    <p:extLst>
      <p:ext uri="{BB962C8B-B14F-4D97-AF65-F5344CB8AC3E}">
        <p14:creationId xmlns:p14="http://schemas.microsoft.com/office/powerpoint/2010/main" val="1553235208"/>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46856" y="130622"/>
            <a:ext cx="8229600" cy="778098"/>
          </a:xfrm>
        </p:spPr>
        <p:txBody>
          <a:bodyPr>
            <a:normAutofit/>
          </a:bodyPr>
          <a:lstStyle/>
          <a:p>
            <a:r>
              <a:rPr lang="hu-HU" sz="4000" dirty="0" smtClean="0">
                <a:solidFill>
                  <a:schemeClr val="bg1"/>
                </a:solidFill>
                <a:latin typeface="Arial" panose="020B0604020202020204" pitchFamily="34" charset="0"/>
                <a:cs typeface="Arial" panose="020B0604020202020204" pitchFamily="34" charset="0"/>
              </a:rPr>
              <a:t>Kötelező vállalások - 2 </a:t>
            </a:r>
            <a:endParaRPr lang="hu-HU" sz="4000" dirty="0">
              <a:solidFill>
                <a:schemeClr val="bg1"/>
              </a:solidFill>
              <a:latin typeface="Arial" panose="020B0604020202020204" pitchFamily="34" charset="0"/>
              <a:cs typeface="Arial" panose="020B0604020202020204" pitchFamily="34" charset="0"/>
            </a:endParaRPr>
          </a:p>
        </p:txBody>
      </p:sp>
      <p:graphicFrame>
        <p:nvGraphicFramePr>
          <p:cNvPr id="4" name="Tartalom helye 3"/>
          <p:cNvGraphicFramePr>
            <a:graphicFrameLocks noGrp="1"/>
          </p:cNvGraphicFramePr>
          <p:nvPr>
            <p:ph idx="1"/>
            <p:extLst>
              <p:ext uri="{D42A27DB-BD31-4B8C-83A1-F6EECF244321}">
                <p14:modId xmlns:p14="http://schemas.microsoft.com/office/powerpoint/2010/main" val="2124656738"/>
              </p:ext>
            </p:extLst>
          </p:nvPr>
        </p:nvGraphicFramePr>
        <p:xfrm>
          <a:off x="179512" y="1268761"/>
          <a:ext cx="8784976" cy="4645856"/>
        </p:xfrm>
        <a:graphic>
          <a:graphicData uri="http://schemas.openxmlformats.org/drawingml/2006/table">
            <a:tbl>
              <a:tblPr firstRow="1" firstCol="1" bandRow="1" bandCol="1">
                <a:tableStyleId>{5C22544A-7EE6-4342-B048-85BDC9FD1C3A}</a:tableStyleId>
              </a:tblPr>
              <a:tblGrid>
                <a:gridCol w="2592288"/>
                <a:gridCol w="2448272"/>
                <a:gridCol w="1448716"/>
                <a:gridCol w="2295700"/>
              </a:tblGrid>
              <a:tr h="357461">
                <a:tc>
                  <a:txBody>
                    <a:bodyPr/>
                    <a:lstStyle/>
                    <a:p>
                      <a:pPr algn="ctr"/>
                      <a:r>
                        <a:rPr lang="hu-HU" sz="1200" dirty="0">
                          <a:effectLst/>
                          <a:latin typeface="Arial" panose="020B0604020202020204" pitchFamily="34" charset="0"/>
                          <a:cs typeface="Arial" panose="020B0604020202020204" pitchFamily="34" charset="0"/>
                        </a:rPr>
                        <a:t>Vállalás</a:t>
                      </a:r>
                    </a:p>
                  </a:txBody>
                  <a:tcPr marL="47314" marR="47314" marT="0" marB="0" anchor="ctr"/>
                </a:tc>
                <a:tc>
                  <a:txBody>
                    <a:bodyPr/>
                    <a:lstStyle/>
                    <a:p>
                      <a:pPr algn="ctr"/>
                      <a:r>
                        <a:rPr lang="hu-HU" sz="1200">
                          <a:effectLst/>
                          <a:latin typeface="Arial" panose="020B0604020202020204" pitchFamily="34" charset="0"/>
                          <a:cs typeface="Arial" panose="020B0604020202020204" pitchFamily="34" charset="0"/>
                        </a:rPr>
                        <a:t>Célérték</a:t>
                      </a:r>
                    </a:p>
                  </a:txBody>
                  <a:tcPr marL="47314" marR="47314" marT="0" marB="0" anchor="ctr"/>
                </a:tc>
                <a:tc>
                  <a:txBody>
                    <a:bodyPr/>
                    <a:lstStyle/>
                    <a:p>
                      <a:pPr algn="ctr"/>
                      <a:r>
                        <a:rPr lang="hu-HU" sz="1200">
                          <a:effectLst/>
                          <a:latin typeface="Arial" panose="020B0604020202020204" pitchFamily="34" charset="0"/>
                          <a:cs typeface="Arial" panose="020B0604020202020204" pitchFamily="34" charset="0"/>
                        </a:rPr>
                        <a:t>Célérték elérés időpontja</a:t>
                      </a:r>
                    </a:p>
                  </a:txBody>
                  <a:tcPr marL="47314" marR="47314" marT="0" marB="0" anchor="ctr"/>
                </a:tc>
                <a:tc>
                  <a:txBody>
                    <a:bodyPr/>
                    <a:lstStyle/>
                    <a:p>
                      <a:pPr algn="ctr"/>
                      <a:r>
                        <a:rPr lang="hu-HU" sz="1200">
                          <a:effectLst/>
                          <a:latin typeface="Arial" panose="020B0604020202020204" pitchFamily="34" charset="0"/>
                          <a:cs typeface="Arial" panose="020B0604020202020204" pitchFamily="34" charset="0"/>
                        </a:rPr>
                        <a:t>Igazolás módja</a:t>
                      </a:r>
                    </a:p>
                  </a:txBody>
                  <a:tcPr marL="47314" marR="47314" marT="0" marB="0" anchor="ctr"/>
                </a:tc>
              </a:tr>
              <a:tr h="1251114">
                <a:tc>
                  <a:txBody>
                    <a:bodyPr/>
                    <a:lstStyle/>
                    <a:p>
                      <a:r>
                        <a:rPr lang="hu-HU" sz="1200" dirty="0">
                          <a:effectLst/>
                          <a:latin typeface="Arial" panose="020B0604020202020204" pitchFamily="34" charset="0"/>
                          <a:cs typeface="Arial" panose="020B0604020202020204" pitchFamily="34" charset="0"/>
                        </a:rPr>
                        <a:t>Képzést eredményesen elvégzettek száma képzés esetén megbontva az alábbiak szerint:</a:t>
                      </a:r>
                    </a:p>
                    <a:p>
                      <a:r>
                        <a:rPr lang="hu-HU" sz="1200" dirty="0">
                          <a:effectLst/>
                          <a:latin typeface="Arial" panose="020B0604020202020204" pitchFamily="34" charset="0"/>
                          <a:cs typeface="Arial" panose="020B0604020202020204" pitchFamily="34" charset="0"/>
                        </a:rPr>
                        <a:t>a) Képzést eredményesen elvégzettek száma – nő</a:t>
                      </a:r>
                    </a:p>
                    <a:p>
                      <a:r>
                        <a:rPr lang="hu-HU" sz="1200" dirty="0">
                          <a:effectLst/>
                          <a:latin typeface="Arial" panose="020B0604020202020204" pitchFamily="34" charset="0"/>
                          <a:cs typeface="Arial" panose="020B0604020202020204" pitchFamily="34" charset="0"/>
                        </a:rPr>
                        <a:t>b) Képzést eredményesen elvégzettek száma – férfi</a:t>
                      </a:r>
                    </a:p>
                  </a:txBody>
                  <a:tcPr marL="47314" marR="47314" marT="0" marB="0" anchor="ctr"/>
                </a:tc>
                <a:tc>
                  <a:txBody>
                    <a:bodyPr/>
                    <a:lstStyle/>
                    <a:p>
                      <a:r>
                        <a:rPr lang="hu-HU" sz="1200">
                          <a:effectLst/>
                          <a:latin typeface="Arial" panose="020B0604020202020204" pitchFamily="34" charset="0"/>
                          <a:cs typeface="Arial" panose="020B0604020202020204" pitchFamily="34" charset="0"/>
                        </a:rPr>
                        <a:t>tájékoztatási adat</a:t>
                      </a:r>
                    </a:p>
                  </a:txBody>
                  <a:tcPr marL="47314" marR="47314" marT="0" marB="0" anchor="ctr"/>
                </a:tc>
                <a:tc>
                  <a:txBody>
                    <a:bodyPr/>
                    <a:lstStyle/>
                    <a:p>
                      <a:pPr marL="26035" algn="l">
                        <a:lnSpc>
                          <a:spcPct val="115000"/>
                        </a:lnSpc>
                      </a:pPr>
                      <a:r>
                        <a:rPr lang="hu-HU" sz="1200">
                          <a:effectLst/>
                          <a:latin typeface="Arial" panose="020B0604020202020204" pitchFamily="34" charset="0"/>
                          <a:cs typeface="Arial" panose="020B0604020202020204" pitchFamily="34" charset="0"/>
                        </a:rPr>
                        <a:t>a projekt fizikai befejezése</a:t>
                      </a:r>
                    </a:p>
                  </a:txBody>
                  <a:tcPr marL="47314" marR="47314" marT="0" marB="0" anchor="ctr"/>
                </a:tc>
                <a:tc>
                  <a:txBody>
                    <a:bodyPr/>
                    <a:lstStyle/>
                    <a:p>
                      <a:pPr indent="-15240" algn="l">
                        <a:lnSpc>
                          <a:spcPct val="115000"/>
                        </a:lnSpc>
                      </a:pPr>
                      <a:r>
                        <a:rPr lang="hu-HU" sz="1200">
                          <a:effectLst/>
                          <a:latin typeface="Arial" panose="020B0604020202020204" pitchFamily="34" charset="0"/>
                          <a:cs typeface="Arial" panose="020B0604020202020204" pitchFamily="34" charset="0"/>
                        </a:rPr>
                        <a:t>felnőttképzési szerződés, tanúsítvány, oklevél, bizonyítvány, látogatási igazolás</a:t>
                      </a:r>
                    </a:p>
                  </a:txBody>
                  <a:tcPr marL="47314" marR="47314" marT="0" marB="0" anchor="ctr"/>
                </a:tc>
              </a:tr>
              <a:tr h="721260">
                <a:tc>
                  <a:txBody>
                    <a:bodyPr/>
                    <a:lstStyle/>
                    <a:p>
                      <a:r>
                        <a:rPr lang="hu-HU" sz="1200" dirty="0">
                          <a:effectLst/>
                          <a:latin typeface="Arial" panose="020B0604020202020204" pitchFamily="34" charset="0"/>
                          <a:cs typeface="Arial" panose="020B0604020202020204" pitchFamily="34" charset="0"/>
                        </a:rPr>
                        <a:t>Projekt keretében értékesítésre fejlesztett termékek/szolgáltatások száma</a:t>
                      </a:r>
                    </a:p>
                  </a:txBody>
                  <a:tcPr marL="47314" marR="47314" marT="0" marB="0" anchor="ctr"/>
                </a:tc>
                <a:tc>
                  <a:txBody>
                    <a:bodyPr/>
                    <a:lstStyle/>
                    <a:p>
                      <a:r>
                        <a:rPr lang="hu-HU" sz="1400" b="1" dirty="0">
                          <a:effectLst/>
                          <a:latin typeface="Arial" panose="020B0604020202020204" pitchFamily="34" charset="0"/>
                          <a:cs typeface="Arial" panose="020B0604020202020204" pitchFamily="34" charset="0"/>
                        </a:rPr>
                        <a:t>minimum 1 db</a:t>
                      </a:r>
                    </a:p>
                  </a:txBody>
                  <a:tcPr marL="47314" marR="47314" marT="0" marB="0" anchor="ctr"/>
                </a:tc>
                <a:tc>
                  <a:txBody>
                    <a:bodyPr/>
                    <a:lstStyle/>
                    <a:p>
                      <a:pPr marL="26035" algn="l">
                        <a:lnSpc>
                          <a:spcPct val="115000"/>
                        </a:lnSpc>
                      </a:pPr>
                      <a:r>
                        <a:rPr lang="hu-HU" sz="1200">
                          <a:effectLst/>
                          <a:latin typeface="Arial" panose="020B0604020202020204" pitchFamily="34" charset="0"/>
                          <a:cs typeface="Arial" panose="020B0604020202020204" pitchFamily="34" charset="0"/>
                        </a:rPr>
                        <a:t>a projekt fizikai befejezése</a:t>
                      </a:r>
                    </a:p>
                  </a:txBody>
                  <a:tcPr marL="47314" marR="47314" marT="0" marB="0" anchor="ctr"/>
                </a:tc>
                <a:tc>
                  <a:txBody>
                    <a:bodyPr/>
                    <a:lstStyle/>
                    <a:p>
                      <a:pPr indent="-15240" algn="l">
                        <a:lnSpc>
                          <a:spcPct val="115000"/>
                        </a:lnSpc>
                      </a:pPr>
                      <a:r>
                        <a:rPr lang="hu-HU" sz="1200">
                          <a:effectLst/>
                          <a:latin typeface="Arial" panose="020B0604020202020204" pitchFamily="34" charset="0"/>
                          <a:cs typeface="Arial" panose="020B0604020202020204" pitchFamily="34" charset="0"/>
                        </a:rPr>
                        <a:t>záró beszámoló</a:t>
                      </a:r>
                    </a:p>
                  </a:txBody>
                  <a:tcPr marL="47314" marR="47314" marT="0" marB="0" anchor="ctr"/>
                </a:tc>
              </a:tr>
              <a:tr h="2278676">
                <a:tc>
                  <a:txBody>
                    <a:bodyPr/>
                    <a:lstStyle/>
                    <a:p>
                      <a:pPr algn="ctr"/>
                      <a:r>
                        <a:rPr lang="hu-HU" sz="1600" b="1" dirty="0">
                          <a:effectLst/>
                          <a:latin typeface="Arial" panose="020B0604020202020204" pitchFamily="34" charset="0"/>
                          <a:cs typeface="Arial" panose="020B0604020202020204" pitchFamily="34" charset="0"/>
                        </a:rPr>
                        <a:t>A szervezet éves árbevételeinek növekedése</a:t>
                      </a:r>
                    </a:p>
                  </a:txBody>
                  <a:tcPr marL="47314" marR="47314" marT="0" marB="0" anchor="ctr"/>
                </a:tc>
                <a:tc>
                  <a:txBody>
                    <a:bodyPr/>
                    <a:lstStyle/>
                    <a:p>
                      <a:r>
                        <a:rPr lang="hu-HU" sz="1200" dirty="0">
                          <a:effectLst/>
                          <a:latin typeface="Arial" panose="020B0604020202020204" pitchFamily="34" charset="0"/>
                          <a:cs typeface="Arial" panose="020B0604020202020204" pitchFamily="34" charset="0"/>
                        </a:rPr>
                        <a:t>15 millió Ft-ot nem meghaladó támogatási igényig minimum a támogatás összegének 20%-a</a:t>
                      </a:r>
                    </a:p>
                    <a:p>
                      <a:r>
                        <a:rPr lang="hu-HU" sz="1200" dirty="0">
                          <a:effectLst/>
                          <a:latin typeface="Arial" panose="020B0604020202020204" pitchFamily="34" charset="0"/>
                          <a:cs typeface="Arial" panose="020B0604020202020204" pitchFamily="34" charset="0"/>
                        </a:rPr>
                        <a:t>50 millió Ft-ot nem meghaladó támogatási igényig</a:t>
                      </a:r>
                    </a:p>
                    <a:p>
                      <a:r>
                        <a:rPr lang="hu-HU" sz="1200" dirty="0">
                          <a:effectLst/>
                          <a:latin typeface="Arial" panose="020B0604020202020204" pitchFamily="34" charset="0"/>
                          <a:cs typeface="Arial" panose="020B0604020202020204" pitchFamily="34" charset="0"/>
                        </a:rPr>
                        <a:t>minimum a támogatás összegének 15%-a</a:t>
                      </a:r>
                    </a:p>
                    <a:p>
                      <a:r>
                        <a:rPr lang="hu-HU" sz="1200" dirty="0">
                          <a:effectLst/>
                          <a:latin typeface="Arial" panose="020B0604020202020204" pitchFamily="34" charset="0"/>
                          <a:cs typeface="Arial" panose="020B0604020202020204" pitchFamily="34" charset="0"/>
                        </a:rPr>
                        <a:t>50 millió Ft-ot meghaladó  </a:t>
                      </a:r>
                    </a:p>
                    <a:p>
                      <a:r>
                        <a:rPr lang="hu-HU" sz="1200" dirty="0">
                          <a:effectLst/>
                          <a:latin typeface="Arial" panose="020B0604020202020204" pitchFamily="34" charset="0"/>
                          <a:cs typeface="Arial" panose="020B0604020202020204" pitchFamily="34" charset="0"/>
                        </a:rPr>
                        <a:t>támogatási igényig</a:t>
                      </a:r>
                    </a:p>
                    <a:p>
                      <a:r>
                        <a:rPr lang="hu-HU" sz="1200" dirty="0">
                          <a:effectLst/>
                          <a:latin typeface="Arial" panose="020B0604020202020204" pitchFamily="34" charset="0"/>
                          <a:cs typeface="Arial" panose="020B0604020202020204" pitchFamily="34" charset="0"/>
                        </a:rPr>
                        <a:t>minimum a támogatás összegének 10 %-a</a:t>
                      </a:r>
                    </a:p>
                  </a:txBody>
                  <a:tcPr marL="47314" marR="47314" marT="0" marB="0" anchor="ctr"/>
                </a:tc>
                <a:tc>
                  <a:txBody>
                    <a:bodyPr/>
                    <a:lstStyle/>
                    <a:p>
                      <a:pPr marL="26035" algn="l">
                        <a:lnSpc>
                          <a:spcPct val="115000"/>
                        </a:lnSpc>
                      </a:pPr>
                      <a:r>
                        <a:rPr lang="hu-HU" sz="1200" dirty="0">
                          <a:effectLst/>
                          <a:latin typeface="Arial" panose="020B0604020202020204" pitchFamily="34" charset="0"/>
                          <a:cs typeface="Arial" panose="020B0604020202020204" pitchFamily="34" charset="0"/>
                        </a:rPr>
                        <a:t>a projekt fizikai befejezését követő első teljes lezárt üzleti év</a:t>
                      </a:r>
                    </a:p>
                  </a:txBody>
                  <a:tcPr marL="47314" marR="47314" marT="0" marB="0" anchor="ctr"/>
                </a:tc>
                <a:tc>
                  <a:txBody>
                    <a:bodyPr/>
                    <a:lstStyle/>
                    <a:p>
                      <a:pPr indent="-15240" algn="l">
                        <a:lnSpc>
                          <a:spcPct val="115000"/>
                        </a:lnSpc>
                      </a:pPr>
                      <a:r>
                        <a:rPr lang="hu-HU" sz="1200" dirty="0">
                          <a:effectLst/>
                          <a:latin typeface="Arial" panose="020B0604020202020204" pitchFamily="34" charset="0"/>
                          <a:cs typeface="Arial" panose="020B0604020202020204" pitchFamily="34" charset="0"/>
                        </a:rPr>
                        <a:t>NAV bevallás</a:t>
                      </a:r>
                    </a:p>
                  </a:txBody>
                  <a:tcPr marL="47314" marR="47314" marT="0" marB="0" anchor="ctr"/>
                </a:tc>
              </a:tr>
            </a:tbl>
          </a:graphicData>
        </a:graphic>
      </p:graphicFrame>
    </p:spTree>
    <p:extLst>
      <p:ext uri="{BB962C8B-B14F-4D97-AF65-F5344CB8AC3E}">
        <p14:creationId xmlns:p14="http://schemas.microsoft.com/office/powerpoint/2010/main" val="215222348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46856" y="130622"/>
            <a:ext cx="8229600" cy="778098"/>
          </a:xfrm>
        </p:spPr>
        <p:txBody>
          <a:bodyPr>
            <a:normAutofit/>
          </a:bodyPr>
          <a:lstStyle/>
          <a:p>
            <a:r>
              <a:rPr lang="hu-HU" sz="4000" dirty="0" smtClean="0">
                <a:solidFill>
                  <a:schemeClr val="bg1"/>
                </a:solidFill>
                <a:latin typeface="Arial" panose="020B0604020202020204" pitchFamily="34" charset="0"/>
                <a:cs typeface="Arial" panose="020B0604020202020204" pitchFamily="34" charset="0"/>
              </a:rPr>
              <a:t>Kötelező vállalások - 3</a:t>
            </a:r>
            <a:endParaRPr lang="hu-HU" sz="4000" dirty="0">
              <a:solidFill>
                <a:schemeClr val="bg1"/>
              </a:solidFill>
              <a:latin typeface="Arial" panose="020B0604020202020204" pitchFamily="34" charset="0"/>
              <a:cs typeface="Arial" panose="020B0604020202020204" pitchFamily="34" charset="0"/>
            </a:endParaRPr>
          </a:p>
        </p:txBody>
      </p:sp>
      <p:sp>
        <p:nvSpPr>
          <p:cNvPr id="5" name="Alcím 3"/>
          <p:cNvSpPr txBox="1">
            <a:spLocks noGrp="1"/>
          </p:cNvSpPr>
          <p:nvPr>
            <p:ph idx="1"/>
          </p:nvPr>
        </p:nvSpPr>
        <p:spPr>
          <a:xfrm>
            <a:off x="457200" y="1556792"/>
            <a:ext cx="8229600" cy="4248472"/>
          </a:xfrm>
          <a:prstGeom prst="rect">
            <a:avLst/>
          </a:prstGeom>
        </p:spPr>
        <p:style>
          <a:lnRef idx="2">
            <a:schemeClr val="accent1"/>
          </a:lnRef>
          <a:fillRef idx="1">
            <a:schemeClr val="lt1"/>
          </a:fillRef>
          <a:effectRef idx="0">
            <a:schemeClr val="accent1"/>
          </a:effectRef>
          <a:fontRef idx="minor">
            <a:schemeClr val="dk1"/>
          </a:fontRef>
        </p:style>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dk1"/>
                </a:solidFill>
                <a:latin typeface="+mn-lt"/>
                <a:ea typeface="+mn-ea"/>
                <a:cs typeface="+mn-cs"/>
              </a:defRPr>
            </a:lvl9pPr>
          </a:lstStyle>
          <a:p>
            <a:pPr marL="0" indent="0" algn="just">
              <a:buNone/>
            </a:pPr>
            <a:r>
              <a:rPr lang="hu-HU" sz="1800" dirty="0" smtClean="0">
                <a:solidFill>
                  <a:schemeClr val="tx1"/>
                </a:solidFill>
                <a:latin typeface="Arial" panose="020B0604020202020204" pitchFamily="34" charset="0"/>
                <a:cs typeface="Arial" panose="020B0604020202020204" pitchFamily="34" charset="0"/>
              </a:rPr>
              <a:t>Kérdés: Mi </a:t>
            </a:r>
            <a:r>
              <a:rPr lang="hu-HU" sz="1800" dirty="0">
                <a:solidFill>
                  <a:schemeClr val="tx1"/>
                </a:solidFill>
                <a:latin typeface="Arial" panose="020B0604020202020204" pitchFamily="34" charset="0"/>
                <a:cs typeface="Arial" panose="020B0604020202020204" pitchFamily="34" charset="0"/>
              </a:rPr>
              <a:t>a teendő a támogatott projektből származó  bevétel elszámolásával</a:t>
            </a:r>
            <a:r>
              <a:rPr lang="hu-HU" sz="1800" dirty="0" smtClean="0">
                <a:solidFill>
                  <a:schemeClr val="tx1"/>
                </a:solidFill>
                <a:latin typeface="Arial" panose="020B0604020202020204" pitchFamily="34" charset="0"/>
                <a:cs typeface="Arial" panose="020B0604020202020204" pitchFamily="34" charset="0"/>
              </a:rPr>
              <a:t>?</a:t>
            </a:r>
          </a:p>
          <a:p>
            <a:pPr marL="0" indent="0" algn="just">
              <a:buNone/>
            </a:pPr>
            <a:endParaRPr lang="hu-HU" sz="1800" dirty="0" smtClean="0">
              <a:solidFill>
                <a:schemeClr val="tx1"/>
              </a:solidFill>
              <a:latin typeface="Arial" panose="020B0604020202020204" pitchFamily="34" charset="0"/>
              <a:cs typeface="Arial" panose="020B0604020202020204" pitchFamily="34" charset="0"/>
            </a:endParaRPr>
          </a:p>
          <a:p>
            <a:pPr marL="0" indent="0" algn="just">
              <a:buNone/>
            </a:pPr>
            <a:r>
              <a:rPr lang="hu-HU" sz="1800" dirty="0">
                <a:solidFill>
                  <a:schemeClr val="tx1"/>
                </a:solidFill>
                <a:latin typeface="Arial" panose="020B0604020202020204" pitchFamily="34" charset="0"/>
                <a:cs typeface="Arial" panose="020B0604020202020204" pitchFamily="34" charset="0"/>
              </a:rPr>
              <a:t>Az 1303-as EU rendelet 61.§</a:t>
            </a:r>
            <a:r>
              <a:rPr lang="hu-HU" sz="1800" dirty="0" err="1">
                <a:solidFill>
                  <a:schemeClr val="tx1"/>
                </a:solidFill>
                <a:latin typeface="Arial" panose="020B0604020202020204" pitchFamily="34" charset="0"/>
                <a:cs typeface="Arial" panose="020B0604020202020204" pitchFamily="34" charset="0"/>
              </a:rPr>
              <a:t>-a</a:t>
            </a:r>
            <a:r>
              <a:rPr lang="hu-HU" sz="1800" dirty="0">
                <a:solidFill>
                  <a:schemeClr val="tx1"/>
                </a:solidFill>
                <a:latin typeface="Arial" panose="020B0604020202020204" pitchFamily="34" charset="0"/>
                <a:cs typeface="Arial" panose="020B0604020202020204" pitchFamily="34" charset="0"/>
              </a:rPr>
              <a:t> és a 272/2014 </a:t>
            </a:r>
            <a:r>
              <a:rPr lang="hu-HU" sz="1800" dirty="0" err="1">
                <a:solidFill>
                  <a:schemeClr val="tx1"/>
                </a:solidFill>
                <a:latin typeface="Arial" panose="020B0604020202020204" pitchFamily="34" charset="0"/>
                <a:cs typeface="Arial" panose="020B0604020202020204" pitchFamily="34" charset="0"/>
              </a:rPr>
              <a:t>Korm</a:t>
            </a:r>
            <a:r>
              <a:rPr lang="hu-HU" sz="1800" dirty="0">
                <a:solidFill>
                  <a:schemeClr val="tx1"/>
                </a:solidFill>
                <a:latin typeface="Arial" panose="020B0604020202020204" pitchFamily="34" charset="0"/>
                <a:cs typeface="Arial" panose="020B0604020202020204" pitchFamily="34" charset="0"/>
              </a:rPr>
              <a:t> rendelet 5. sz. melléklet 4.4. pontja alapján a kapott támogatásból nem kell levonni a bevételt, de a bevételt a projektre kell fordítani</a:t>
            </a:r>
          </a:p>
          <a:p>
            <a:pPr marL="0" indent="0" algn="just">
              <a:buNone/>
            </a:pPr>
            <a:endParaRPr lang="hu-HU" sz="1800" dirty="0" smtClean="0">
              <a:solidFill>
                <a:schemeClr val="tx1"/>
              </a:solidFill>
              <a:latin typeface="Arial" panose="020B0604020202020204" pitchFamily="34" charset="0"/>
              <a:cs typeface="Arial" panose="020B0604020202020204" pitchFamily="34" charset="0"/>
            </a:endParaRPr>
          </a:p>
          <a:p>
            <a:pPr marL="0" indent="0" algn="just">
              <a:buNone/>
            </a:pPr>
            <a:r>
              <a:rPr lang="hu-HU" sz="1800" dirty="0" smtClean="0">
                <a:solidFill>
                  <a:schemeClr val="tx1"/>
                </a:solidFill>
                <a:latin typeface="Arial" panose="020B0604020202020204" pitchFamily="34" charset="0"/>
                <a:cs typeface="Arial" panose="020B0604020202020204" pitchFamily="34" charset="0"/>
              </a:rPr>
              <a:t>Kérdés</a:t>
            </a:r>
            <a:r>
              <a:rPr lang="hu-HU" sz="1800" dirty="0">
                <a:solidFill>
                  <a:schemeClr val="tx1"/>
                </a:solidFill>
                <a:latin typeface="Arial" panose="020B0604020202020204" pitchFamily="34" charset="0"/>
                <a:cs typeface="Arial" panose="020B0604020202020204" pitchFamily="34" charset="0"/>
              </a:rPr>
              <a:t>: </a:t>
            </a:r>
            <a:r>
              <a:rPr lang="hu-HU" sz="1800" dirty="0" smtClean="0">
                <a:solidFill>
                  <a:schemeClr val="tx1"/>
                </a:solidFill>
                <a:latin typeface="Arial" panose="020B0604020202020204" pitchFamily="34" charset="0"/>
                <a:cs typeface="Arial" panose="020B0604020202020204" pitchFamily="34" charset="0"/>
              </a:rPr>
              <a:t>A </a:t>
            </a:r>
            <a:r>
              <a:rPr lang="hu-HU" sz="1800" dirty="0">
                <a:solidFill>
                  <a:schemeClr val="tx1"/>
                </a:solidFill>
                <a:latin typeface="Arial" panose="020B0604020202020204" pitchFamily="34" charset="0"/>
                <a:cs typeface="Arial" panose="020B0604020202020204" pitchFamily="34" charset="0"/>
              </a:rPr>
              <a:t>felhívás szerint 150 nap illetve a beruházás esetében a beruházás vége+60 nap a határidő a célcsoport tagok foglalkoztatásba vonására</a:t>
            </a:r>
            <a:r>
              <a:rPr lang="hu-HU" sz="1800" dirty="0" smtClean="0">
                <a:solidFill>
                  <a:schemeClr val="tx1"/>
                </a:solidFill>
                <a:latin typeface="Arial" panose="020B0604020202020204" pitchFamily="34" charset="0"/>
                <a:cs typeface="Arial" panose="020B0604020202020204" pitchFamily="34" charset="0"/>
              </a:rPr>
              <a:t>. El lehet-e ettől térni?</a:t>
            </a:r>
          </a:p>
          <a:p>
            <a:pPr marL="0" indent="0" algn="just">
              <a:buNone/>
            </a:pPr>
            <a:endParaRPr lang="hu-HU" sz="1800" dirty="0" smtClean="0">
              <a:solidFill>
                <a:schemeClr val="tx1"/>
              </a:solidFill>
              <a:latin typeface="Arial" panose="020B0604020202020204" pitchFamily="34" charset="0"/>
              <a:cs typeface="Arial" panose="020B0604020202020204" pitchFamily="34" charset="0"/>
            </a:endParaRPr>
          </a:p>
          <a:p>
            <a:pPr marL="0" indent="0" algn="just">
              <a:buNone/>
            </a:pPr>
            <a:r>
              <a:rPr lang="hu-HU" sz="1800" dirty="0" smtClean="0">
                <a:solidFill>
                  <a:schemeClr val="tx1"/>
                </a:solidFill>
                <a:latin typeface="Arial" panose="020B0604020202020204" pitchFamily="34" charset="0"/>
                <a:cs typeface="Arial" panose="020B0604020202020204" pitchFamily="34" charset="0"/>
              </a:rPr>
              <a:t>A Felhívás alapján nem.</a:t>
            </a:r>
            <a:endParaRPr lang="hu-HU" sz="18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5372153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zövegdoboz 2"/>
          <p:cNvSpPr txBox="1"/>
          <p:nvPr/>
        </p:nvSpPr>
        <p:spPr>
          <a:xfrm>
            <a:off x="2915816" y="200834"/>
            <a:ext cx="3384376" cy="707886"/>
          </a:xfrm>
          <a:prstGeom prst="rect">
            <a:avLst/>
          </a:prstGeom>
          <a:noFill/>
        </p:spPr>
        <p:txBody>
          <a:bodyPr wrap="square" rtlCol="0">
            <a:spAutoFit/>
          </a:bodyPr>
          <a:lstStyle/>
          <a:p>
            <a:pPr algn="ctr"/>
            <a:r>
              <a:rPr lang="hu-HU" sz="4000" dirty="0" smtClean="0">
                <a:solidFill>
                  <a:prstClr val="white"/>
                </a:solidFill>
                <a:latin typeface="Arial" panose="020B0604020202020204" pitchFamily="34" charset="0"/>
                <a:cs typeface="Arial" panose="020B0604020202020204" pitchFamily="34" charset="0"/>
              </a:rPr>
              <a:t>Indikátorok</a:t>
            </a:r>
            <a:endParaRPr lang="hu-HU" sz="4000" dirty="0">
              <a:solidFill>
                <a:prstClr val="white"/>
              </a:solidFill>
              <a:latin typeface="Arial" panose="020B0604020202020204" pitchFamily="34" charset="0"/>
              <a:cs typeface="Arial" panose="020B0604020202020204" pitchFamily="34" charset="0"/>
            </a:endParaRPr>
          </a:p>
        </p:txBody>
      </p:sp>
      <p:graphicFrame>
        <p:nvGraphicFramePr>
          <p:cNvPr id="4" name="Táblázat 3"/>
          <p:cNvGraphicFramePr>
            <a:graphicFrameLocks noGrp="1"/>
          </p:cNvGraphicFramePr>
          <p:nvPr>
            <p:extLst>
              <p:ext uri="{D42A27DB-BD31-4B8C-83A1-F6EECF244321}">
                <p14:modId xmlns:p14="http://schemas.microsoft.com/office/powerpoint/2010/main" val="2787299960"/>
              </p:ext>
            </p:extLst>
          </p:nvPr>
        </p:nvGraphicFramePr>
        <p:xfrm>
          <a:off x="179512" y="2276872"/>
          <a:ext cx="8856984" cy="2808312"/>
        </p:xfrm>
        <a:graphic>
          <a:graphicData uri="http://schemas.openxmlformats.org/drawingml/2006/table">
            <a:tbl>
              <a:tblPr firstRow="1" firstCol="1" bandRow="1" bandCol="1">
                <a:tableStyleId>{5C22544A-7EE6-4342-B048-85BDC9FD1C3A}</a:tableStyleId>
              </a:tblPr>
              <a:tblGrid>
                <a:gridCol w="4927399"/>
                <a:gridCol w="1560236"/>
                <a:gridCol w="2369349"/>
              </a:tblGrid>
              <a:tr h="1296754">
                <a:tc>
                  <a:txBody>
                    <a:bodyPr/>
                    <a:lstStyle/>
                    <a:p>
                      <a:pPr>
                        <a:lnSpc>
                          <a:spcPct val="115000"/>
                        </a:lnSpc>
                      </a:pPr>
                      <a:r>
                        <a:rPr lang="hu-HU" sz="1800" dirty="0">
                          <a:effectLst/>
                          <a:latin typeface="Arial" panose="020B0604020202020204" pitchFamily="34" charset="0"/>
                          <a:cs typeface="Arial" panose="020B0604020202020204" pitchFamily="34" charset="0"/>
                        </a:rPr>
                        <a:t> </a:t>
                      </a:r>
                    </a:p>
                    <a:p>
                      <a:pPr algn="ctr">
                        <a:lnSpc>
                          <a:spcPct val="115000"/>
                        </a:lnSpc>
                      </a:pPr>
                      <a:r>
                        <a:rPr lang="hu-HU" sz="1800" dirty="0">
                          <a:effectLst/>
                          <a:latin typeface="Arial" panose="020B0604020202020204" pitchFamily="34" charset="0"/>
                          <a:cs typeface="Arial" panose="020B0604020202020204" pitchFamily="34" charset="0"/>
                        </a:rPr>
                        <a:t>Indikátor</a:t>
                      </a:r>
                    </a:p>
                  </a:txBody>
                  <a:tcPr marL="68580" marR="68580" marT="0" marB="0"/>
                </a:tc>
                <a:tc>
                  <a:txBody>
                    <a:bodyPr/>
                    <a:lstStyle/>
                    <a:p>
                      <a:pPr>
                        <a:lnSpc>
                          <a:spcPct val="115000"/>
                        </a:lnSpc>
                      </a:pPr>
                      <a:r>
                        <a:rPr lang="hu-HU" sz="1800" dirty="0">
                          <a:effectLst/>
                          <a:latin typeface="Arial" panose="020B0604020202020204" pitchFamily="34" charset="0"/>
                          <a:cs typeface="Arial" panose="020B0604020202020204" pitchFamily="34" charset="0"/>
                        </a:rPr>
                        <a:t> </a:t>
                      </a:r>
                    </a:p>
                    <a:p>
                      <a:pPr algn="ctr">
                        <a:lnSpc>
                          <a:spcPct val="115000"/>
                        </a:lnSpc>
                      </a:pPr>
                      <a:r>
                        <a:rPr lang="hu-HU" sz="1800" dirty="0">
                          <a:effectLst/>
                          <a:latin typeface="Arial" panose="020B0604020202020204" pitchFamily="34" charset="0"/>
                          <a:cs typeface="Arial" panose="020B0604020202020204" pitchFamily="34" charset="0"/>
                        </a:rPr>
                        <a:t>Célérték</a:t>
                      </a:r>
                    </a:p>
                  </a:txBody>
                  <a:tcPr marL="68580" marR="68580" marT="0" marB="0"/>
                </a:tc>
                <a:tc>
                  <a:txBody>
                    <a:bodyPr/>
                    <a:lstStyle/>
                    <a:p>
                      <a:pPr algn="l">
                        <a:lnSpc>
                          <a:spcPct val="115000"/>
                        </a:lnSpc>
                      </a:pPr>
                      <a:r>
                        <a:rPr lang="hu-HU" sz="1800" dirty="0">
                          <a:effectLst/>
                          <a:latin typeface="Arial" panose="020B0604020202020204" pitchFamily="34" charset="0"/>
                          <a:cs typeface="Arial" panose="020B0604020202020204" pitchFamily="34" charset="0"/>
                        </a:rPr>
                        <a:t> </a:t>
                      </a:r>
                    </a:p>
                    <a:p>
                      <a:pPr algn="ctr">
                        <a:lnSpc>
                          <a:spcPct val="115000"/>
                        </a:lnSpc>
                      </a:pPr>
                      <a:r>
                        <a:rPr lang="hu-HU" sz="1800" dirty="0">
                          <a:effectLst/>
                          <a:latin typeface="Arial" panose="020B0604020202020204" pitchFamily="34" charset="0"/>
                          <a:cs typeface="Arial" panose="020B0604020202020204" pitchFamily="34" charset="0"/>
                        </a:rPr>
                        <a:t>Célérték elérés időpontja</a:t>
                      </a:r>
                    </a:p>
                  </a:txBody>
                  <a:tcPr marL="68580" marR="68580" marT="0" marB="0" anchor="ctr"/>
                </a:tc>
              </a:tr>
              <a:tr h="1511558">
                <a:tc>
                  <a:txBody>
                    <a:bodyPr/>
                    <a:lstStyle/>
                    <a:p>
                      <a:r>
                        <a:rPr lang="hu-HU" sz="1800" dirty="0">
                          <a:effectLst/>
                          <a:latin typeface="Arial" panose="020B0604020202020204" pitchFamily="34" charset="0"/>
                          <a:cs typeface="Arial" panose="020B0604020202020204" pitchFamily="34" charset="0"/>
                        </a:rPr>
                        <a:t> </a:t>
                      </a:r>
                    </a:p>
                    <a:p>
                      <a:r>
                        <a:rPr lang="hu-HU" sz="1800" dirty="0">
                          <a:effectLst/>
                          <a:latin typeface="Arial" panose="020B0604020202020204" pitchFamily="34" charset="0"/>
                          <a:cs typeface="Arial" panose="020B0604020202020204" pitchFamily="34" charset="0"/>
                        </a:rPr>
                        <a:t>A támogatott társadalmi vállalkozások által teremtett munkahelyek száma</a:t>
                      </a:r>
                    </a:p>
                  </a:txBody>
                  <a:tcPr marL="68580" marR="68580" marT="0" marB="0" anchor="ctr"/>
                </a:tc>
                <a:tc>
                  <a:txBody>
                    <a:bodyPr/>
                    <a:lstStyle/>
                    <a:p>
                      <a:pPr algn="l">
                        <a:lnSpc>
                          <a:spcPct val="115000"/>
                        </a:lnSpc>
                      </a:pPr>
                      <a:r>
                        <a:rPr lang="hu-HU" sz="1800" dirty="0">
                          <a:effectLst/>
                          <a:latin typeface="Arial" panose="020B0604020202020204" pitchFamily="34" charset="0"/>
                          <a:cs typeface="Arial" panose="020B0604020202020204" pitchFamily="34" charset="0"/>
                        </a:rPr>
                        <a:t> </a:t>
                      </a:r>
                    </a:p>
                    <a:p>
                      <a:pPr algn="ctr">
                        <a:lnSpc>
                          <a:spcPct val="115000"/>
                        </a:lnSpc>
                      </a:pPr>
                      <a:r>
                        <a:rPr lang="hu-HU" sz="1800" dirty="0" smtClean="0">
                          <a:effectLst/>
                          <a:latin typeface="Arial" panose="020B0604020202020204" pitchFamily="34" charset="0"/>
                          <a:cs typeface="Arial" panose="020B0604020202020204" pitchFamily="34" charset="0"/>
                        </a:rPr>
                        <a:t>min. </a:t>
                      </a:r>
                      <a:r>
                        <a:rPr lang="hu-HU" sz="1800" dirty="0">
                          <a:effectLst/>
                          <a:latin typeface="Arial" panose="020B0604020202020204" pitchFamily="34" charset="0"/>
                          <a:cs typeface="Arial" panose="020B0604020202020204" pitchFamily="34" charset="0"/>
                        </a:rPr>
                        <a:t>1 db</a:t>
                      </a:r>
                    </a:p>
                  </a:txBody>
                  <a:tcPr marL="68580" marR="68580" marT="0" marB="0" anchor="ctr"/>
                </a:tc>
                <a:tc>
                  <a:txBody>
                    <a:bodyPr/>
                    <a:lstStyle/>
                    <a:p>
                      <a:pPr algn="ctr">
                        <a:lnSpc>
                          <a:spcPct val="115000"/>
                        </a:lnSpc>
                      </a:pPr>
                      <a:r>
                        <a:rPr lang="hu-HU" sz="1800" dirty="0">
                          <a:effectLst/>
                          <a:latin typeface="Arial" panose="020B0604020202020204" pitchFamily="34" charset="0"/>
                          <a:cs typeface="Arial" panose="020B0604020202020204" pitchFamily="34" charset="0"/>
                        </a:rPr>
                        <a:t>projekt fizikai befejezése</a:t>
                      </a:r>
                    </a:p>
                  </a:txBody>
                  <a:tcPr marL="68580" marR="68580" marT="0" marB="0" anchor="ctr"/>
                </a:tc>
              </a:tr>
            </a:tbl>
          </a:graphicData>
        </a:graphic>
      </p:graphicFrame>
      <p:sp>
        <p:nvSpPr>
          <p:cNvPr id="5" name="Rectangle 1"/>
          <p:cNvSpPr>
            <a:spLocks noChangeArrowheads="1"/>
          </p:cNvSpPr>
          <p:nvPr/>
        </p:nvSpPr>
        <p:spPr bwMode="auto">
          <a:xfrm>
            <a:off x="1517650" y="2999473"/>
            <a:ext cx="18473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r>
              <a:rPr lang="hu-HU" altLang="hu-HU" smtClean="0">
                <a:solidFill>
                  <a:prstClr val="black"/>
                </a:solidFill>
                <a:latin typeface="Arial" panose="020B0604020202020204" pitchFamily="34" charset="0"/>
                <a:cs typeface="Arial" pitchFamily="34" charset="0"/>
              </a:rPr>
              <a:t/>
            </a:r>
            <a:br>
              <a:rPr lang="hu-HU" altLang="hu-HU" smtClean="0">
                <a:solidFill>
                  <a:prstClr val="black"/>
                </a:solidFill>
                <a:latin typeface="Arial" panose="020B0604020202020204" pitchFamily="34" charset="0"/>
                <a:cs typeface="Arial" pitchFamily="34" charset="0"/>
              </a:rPr>
            </a:br>
            <a:endParaRPr lang="hu-HU" altLang="hu-HU" smtClean="0">
              <a:solidFill>
                <a:prstClr val="black"/>
              </a:solidFill>
              <a:latin typeface="Arial" panose="020B0604020202020204" pitchFamily="34" charset="0"/>
              <a:cs typeface="Arial" pitchFamily="34" charset="0"/>
            </a:endParaRPr>
          </a:p>
        </p:txBody>
      </p:sp>
    </p:spTree>
    <p:extLst>
      <p:ext uri="{BB962C8B-B14F-4D97-AF65-F5344CB8AC3E}">
        <p14:creationId xmlns:p14="http://schemas.microsoft.com/office/powerpoint/2010/main" val="288014940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p:txBody>
          <a:bodyPr>
            <a:normAutofit/>
          </a:bodyPr>
          <a:lstStyle/>
          <a:p>
            <a:r>
              <a:rPr lang="hu-HU" sz="3200" dirty="0">
                <a:solidFill>
                  <a:schemeClr val="bg1"/>
                </a:solidFill>
                <a:latin typeface="Arial" panose="020B0604020202020204" pitchFamily="34" charset="0"/>
                <a:cs typeface="Arial" panose="020B0604020202020204" pitchFamily="34" charset="0"/>
              </a:rPr>
              <a:t/>
            </a:r>
            <a:br>
              <a:rPr lang="hu-HU" sz="3200" dirty="0">
                <a:solidFill>
                  <a:schemeClr val="bg1"/>
                </a:solidFill>
                <a:latin typeface="Arial" panose="020B0604020202020204" pitchFamily="34" charset="0"/>
                <a:cs typeface="Arial" panose="020B0604020202020204" pitchFamily="34" charset="0"/>
              </a:rPr>
            </a:br>
            <a:endParaRPr lang="hu-HU" sz="3200" dirty="0">
              <a:latin typeface="Arial" panose="020B0604020202020204" pitchFamily="34" charset="0"/>
              <a:cs typeface="Arial" panose="020B0604020202020204" pitchFamily="34" charset="0"/>
            </a:endParaRPr>
          </a:p>
        </p:txBody>
      </p:sp>
      <p:sp>
        <p:nvSpPr>
          <p:cNvPr id="9" name="Szövegdoboz 8"/>
          <p:cNvSpPr txBox="1"/>
          <p:nvPr/>
        </p:nvSpPr>
        <p:spPr>
          <a:xfrm>
            <a:off x="2483768" y="211287"/>
            <a:ext cx="4248472" cy="707886"/>
          </a:xfrm>
          <a:prstGeom prst="rect">
            <a:avLst/>
          </a:prstGeom>
          <a:noFill/>
        </p:spPr>
        <p:txBody>
          <a:bodyPr wrap="square" rtlCol="0">
            <a:spAutoFit/>
          </a:bodyPr>
          <a:lstStyle/>
          <a:p>
            <a:pPr algn="ctr"/>
            <a:r>
              <a:rPr lang="hu-HU" sz="4000" dirty="0" smtClean="0">
                <a:solidFill>
                  <a:prstClr val="white"/>
                </a:solidFill>
                <a:latin typeface="Arial" panose="020B0604020202020204" pitchFamily="34" charset="0"/>
                <a:cs typeface="Arial" panose="020B0604020202020204" pitchFamily="34" charset="0"/>
              </a:rPr>
              <a:t>Mérföldkő</a:t>
            </a:r>
            <a:endParaRPr lang="hu-HU" sz="4000" dirty="0">
              <a:solidFill>
                <a:prstClr val="white"/>
              </a:solidFill>
              <a:latin typeface="Arial" panose="020B0604020202020204" pitchFamily="34" charset="0"/>
              <a:cs typeface="Arial" panose="020B0604020202020204" pitchFamily="34" charset="0"/>
            </a:endParaRPr>
          </a:p>
        </p:txBody>
      </p:sp>
      <p:graphicFrame>
        <p:nvGraphicFramePr>
          <p:cNvPr id="4" name="Tartalom helye 3"/>
          <p:cNvGraphicFramePr>
            <a:graphicFrameLocks noGrp="1"/>
          </p:cNvGraphicFramePr>
          <p:nvPr>
            <p:ph idx="1"/>
            <p:extLst>
              <p:ext uri="{D42A27DB-BD31-4B8C-83A1-F6EECF244321}">
                <p14:modId xmlns:p14="http://schemas.microsoft.com/office/powerpoint/2010/main" val="344527408"/>
              </p:ext>
            </p:extLst>
          </p:nvPr>
        </p:nvGraphicFramePr>
        <p:xfrm>
          <a:off x="467545" y="1484784"/>
          <a:ext cx="8208910" cy="4320480"/>
        </p:xfrm>
        <a:graphic>
          <a:graphicData uri="http://schemas.openxmlformats.org/drawingml/2006/table">
            <a:tbl>
              <a:tblPr firstRow="1" firstCol="1" bandRow="1">
                <a:tableStyleId>{5C22544A-7EE6-4342-B048-85BDC9FD1C3A}</a:tableStyleId>
              </a:tblPr>
              <a:tblGrid>
                <a:gridCol w="2848402"/>
                <a:gridCol w="2049578"/>
                <a:gridCol w="3310930"/>
              </a:tblGrid>
              <a:tr h="1078530">
                <a:tc>
                  <a:txBody>
                    <a:bodyPr/>
                    <a:lstStyle/>
                    <a:p>
                      <a:r>
                        <a:rPr lang="hu-HU" sz="1600" dirty="0">
                          <a:effectLst/>
                          <a:latin typeface="Arial" panose="020B0604020202020204" pitchFamily="34" charset="0"/>
                          <a:cs typeface="Arial" panose="020B0604020202020204" pitchFamily="34" charset="0"/>
                        </a:rPr>
                        <a:t> </a:t>
                      </a:r>
                    </a:p>
                    <a:p>
                      <a:r>
                        <a:rPr lang="hu-HU" sz="1600" dirty="0">
                          <a:effectLst/>
                          <a:latin typeface="Arial" panose="020B0604020202020204" pitchFamily="34" charset="0"/>
                          <a:cs typeface="Arial" panose="020B0604020202020204" pitchFamily="34" charset="0"/>
                        </a:rPr>
                        <a:t>Mérföldkő megnevezése</a:t>
                      </a:r>
                    </a:p>
                  </a:txBody>
                  <a:tcPr marL="68580" marR="68580" marT="0" marB="0"/>
                </a:tc>
                <a:tc>
                  <a:txBody>
                    <a:bodyPr/>
                    <a:lstStyle/>
                    <a:p>
                      <a:r>
                        <a:rPr lang="hu-HU" sz="1600">
                          <a:effectLst/>
                          <a:latin typeface="Arial" panose="020B0604020202020204" pitchFamily="34" charset="0"/>
                          <a:cs typeface="Arial" panose="020B0604020202020204" pitchFamily="34" charset="0"/>
                        </a:rPr>
                        <a:t> </a:t>
                      </a:r>
                    </a:p>
                    <a:p>
                      <a:r>
                        <a:rPr lang="hu-HU" sz="1600">
                          <a:effectLst/>
                          <a:latin typeface="Arial" panose="020B0604020202020204" pitchFamily="34" charset="0"/>
                          <a:cs typeface="Arial" panose="020B0604020202020204" pitchFamily="34" charset="0"/>
                        </a:rPr>
                        <a:t>Eredmény</a:t>
                      </a:r>
                    </a:p>
                    <a:p>
                      <a:r>
                        <a:rPr lang="hu-HU" sz="1600">
                          <a:effectLst/>
                          <a:latin typeface="Arial" panose="020B0604020202020204" pitchFamily="34" charset="0"/>
                          <a:cs typeface="Arial" panose="020B0604020202020204" pitchFamily="34" charset="0"/>
                        </a:rPr>
                        <a:t> </a:t>
                      </a:r>
                    </a:p>
                  </a:txBody>
                  <a:tcPr marL="68580" marR="68580" marT="0" marB="0"/>
                </a:tc>
                <a:tc>
                  <a:txBody>
                    <a:bodyPr/>
                    <a:lstStyle/>
                    <a:p>
                      <a:r>
                        <a:rPr lang="hu-HU" sz="1600">
                          <a:effectLst/>
                          <a:latin typeface="Arial" panose="020B0604020202020204" pitchFamily="34" charset="0"/>
                          <a:cs typeface="Arial" panose="020B0604020202020204" pitchFamily="34" charset="0"/>
                        </a:rPr>
                        <a:t> </a:t>
                      </a:r>
                    </a:p>
                    <a:p>
                      <a:r>
                        <a:rPr lang="hu-HU" sz="1600">
                          <a:effectLst/>
                          <a:latin typeface="Arial" panose="020B0604020202020204" pitchFamily="34" charset="0"/>
                          <a:cs typeface="Arial" panose="020B0604020202020204" pitchFamily="34" charset="0"/>
                        </a:rPr>
                        <a:t>Legkésőbbi teljesítési időpont</a:t>
                      </a:r>
                    </a:p>
                  </a:txBody>
                  <a:tcPr marL="68580" marR="68580" marT="0" marB="0"/>
                </a:tc>
              </a:tr>
              <a:tr h="1803911">
                <a:tc>
                  <a:txBody>
                    <a:bodyPr/>
                    <a:lstStyle/>
                    <a:p>
                      <a:endParaRPr lang="hu-HU" sz="1600" dirty="0" smtClean="0">
                        <a:effectLst/>
                        <a:latin typeface="Arial" panose="020B0604020202020204" pitchFamily="34" charset="0"/>
                        <a:cs typeface="Arial" panose="020B0604020202020204" pitchFamily="34" charset="0"/>
                      </a:endParaRPr>
                    </a:p>
                    <a:p>
                      <a:r>
                        <a:rPr lang="hu-HU" sz="1600" dirty="0" smtClean="0">
                          <a:effectLst/>
                          <a:latin typeface="Arial" panose="020B0604020202020204" pitchFamily="34" charset="0"/>
                          <a:cs typeface="Arial" panose="020B0604020202020204" pitchFamily="34" charset="0"/>
                        </a:rPr>
                        <a:t>Új </a:t>
                      </a:r>
                      <a:r>
                        <a:rPr lang="hu-HU" sz="1600" dirty="0">
                          <a:effectLst/>
                          <a:latin typeface="Arial" panose="020B0604020202020204" pitchFamily="34" charset="0"/>
                          <a:cs typeface="Arial" panose="020B0604020202020204" pitchFamily="34" charset="0"/>
                        </a:rPr>
                        <a:t>munkavállalók alkalmazása</a:t>
                      </a:r>
                    </a:p>
                  </a:txBody>
                  <a:tcPr marL="68580" marR="68580" marT="0" marB="0"/>
                </a:tc>
                <a:tc>
                  <a:txBody>
                    <a:bodyPr/>
                    <a:lstStyle/>
                    <a:p>
                      <a:pPr marL="50800" algn="just">
                        <a:spcBef>
                          <a:spcPts val="300"/>
                        </a:spcBef>
                      </a:pPr>
                      <a:endParaRPr lang="hu-HU" sz="1600" dirty="0" smtClean="0">
                        <a:effectLst/>
                        <a:latin typeface="Arial" panose="020B0604020202020204" pitchFamily="34" charset="0"/>
                        <a:cs typeface="Arial" panose="020B0604020202020204" pitchFamily="34" charset="0"/>
                      </a:endParaRPr>
                    </a:p>
                    <a:p>
                      <a:pPr marL="50800" algn="just">
                        <a:spcBef>
                          <a:spcPts val="300"/>
                        </a:spcBef>
                      </a:pPr>
                      <a:r>
                        <a:rPr lang="hu-HU" sz="1600" dirty="0" smtClean="0">
                          <a:effectLst/>
                          <a:latin typeface="Arial" panose="020B0604020202020204" pitchFamily="34" charset="0"/>
                          <a:cs typeface="Arial" panose="020B0604020202020204" pitchFamily="34" charset="0"/>
                        </a:rPr>
                        <a:t>Foglalkoztatottak </a:t>
                      </a:r>
                      <a:r>
                        <a:rPr lang="hu-HU" sz="1600" dirty="0">
                          <a:effectLst/>
                          <a:latin typeface="Arial" panose="020B0604020202020204" pitchFamily="34" charset="0"/>
                          <a:cs typeface="Arial" panose="020B0604020202020204" pitchFamily="34" charset="0"/>
                        </a:rPr>
                        <a:t>számának nettó növekedése</a:t>
                      </a:r>
                    </a:p>
                  </a:txBody>
                  <a:tcPr marL="68580" marR="68580" marT="0" marB="0"/>
                </a:tc>
                <a:tc>
                  <a:txBody>
                    <a:bodyPr/>
                    <a:lstStyle/>
                    <a:p>
                      <a:pPr marL="94615" algn="just">
                        <a:spcBef>
                          <a:spcPts val="300"/>
                        </a:spcBef>
                      </a:pPr>
                      <a:endParaRPr lang="hu-HU" sz="1600" dirty="0" smtClean="0">
                        <a:effectLst/>
                        <a:latin typeface="Arial" panose="020B0604020202020204" pitchFamily="34" charset="0"/>
                        <a:cs typeface="Arial" panose="020B0604020202020204" pitchFamily="34" charset="0"/>
                      </a:endParaRPr>
                    </a:p>
                    <a:p>
                      <a:pPr marL="94615" algn="just">
                        <a:spcBef>
                          <a:spcPts val="300"/>
                        </a:spcBef>
                      </a:pPr>
                      <a:r>
                        <a:rPr lang="hu-HU" sz="1600" dirty="0" smtClean="0">
                          <a:effectLst/>
                          <a:latin typeface="Arial" panose="020B0604020202020204" pitchFamily="34" charset="0"/>
                          <a:cs typeface="Arial" panose="020B0604020202020204" pitchFamily="34" charset="0"/>
                        </a:rPr>
                        <a:t>A </a:t>
                      </a:r>
                      <a:r>
                        <a:rPr lang="hu-HU" sz="1600" dirty="0">
                          <a:effectLst/>
                          <a:latin typeface="Arial" panose="020B0604020202020204" pitchFamily="34" charset="0"/>
                          <a:cs typeface="Arial" panose="020B0604020202020204" pitchFamily="34" charset="0"/>
                        </a:rPr>
                        <a:t>projekt megkezdését követő 150. nap, de legkésőbb a projekt fizikai megvalósításának hónapszáma mínusz a legutolsóként felvett munkavállaló foglalkoztatásának hónapszáma</a:t>
                      </a:r>
                    </a:p>
                  </a:txBody>
                  <a:tcPr marL="68580" marR="68580" marT="0" marB="0"/>
                </a:tc>
              </a:tr>
              <a:tr h="1438039">
                <a:tc>
                  <a:txBody>
                    <a:bodyPr/>
                    <a:lstStyle/>
                    <a:p>
                      <a:endParaRPr lang="hu-HU" sz="1600" dirty="0" smtClean="0">
                        <a:effectLst/>
                        <a:latin typeface="Arial" panose="020B0604020202020204" pitchFamily="34" charset="0"/>
                        <a:cs typeface="Arial" panose="020B0604020202020204" pitchFamily="34" charset="0"/>
                      </a:endParaRPr>
                    </a:p>
                    <a:p>
                      <a:r>
                        <a:rPr lang="hu-HU" sz="1600" dirty="0" smtClean="0">
                          <a:effectLst/>
                          <a:latin typeface="Arial" panose="020B0604020202020204" pitchFamily="34" charset="0"/>
                          <a:cs typeface="Arial" panose="020B0604020202020204" pitchFamily="34" charset="0"/>
                        </a:rPr>
                        <a:t>Piacra </a:t>
                      </a:r>
                      <a:r>
                        <a:rPr lang="hu-HU" sz="1600" dirty="0">
                          <a:effectLst/>
                          <a:latin typeface="Arial" panose="020B0604020202020204" pitchFamily="34" charset="0"/>
                          <a:cs typeface="Arial" panose="020B0604020202020204" pitchFamily="34" charset="0"/>
                        </a:rPr>
                        <a:t>jutást támogató tevékenység </a:t>
                      </a:r>
                      <a:r>
                        <a:rPr lang="hu-HU" sz="1600" dirty="0" smtClean="0">
                          <a:effectLst/>
                          <a:latin typeface="Arial" panose="020B0604020202020204" pitchFamily="34" charset="0"/>
                          <a:cs typeface="Arial" panose="020B0604020202020204" pitchFamily="34" charset="0"/>
                        </a:rPr>
                        <a:t>megvalósulása (termék)</a:t>
                      </a:r>
                      <a:endParaRPr lang="hu-HU" sz="1600" dirty="0">
                        <a:effectLst/>
                        <a:latin typeface="Arial" panose="020B0604020202020204" pitchFamily="34" charset="0"/>
                        <a:cs typeface="Arial" panose="020B0604020202020204" pitchFamily="34" charset="0"/>
                      </a:endParaRPr>
                    </a:p>
                  </a:txBody>
                  <a:tcPr marL="68580" marR="68580" marT="0" marB="0"/>
                </a:tc>
                <a:tc>
                  <a:txBody>
                    <a:bodyPr/>
                    <a:lstStyle/>
                    <a:p>
                      <a:pPr marL="50800" algn="just">
                        <a:spcBef>
                          <a:spcPts val="300"/>
                        </a:spcBef>
                      </a:pPr>
                      <a:endParaRPr lang="hu-HU" sz="1600" dirty="0" smtClean="0">
                        <a:effectLst/>
                        <a:latin typeface="Arial" panose="020B0604020202020204" pitchFamily="34" charset="0"/>
                        <a:cs typeface="Arial" panose="020B0604020202020204" pitchFamily="34" charset="0"/>
                      </a:endParaRPr>
                    </a:p>
                    <a:p>
                      <a:pPr marL="50800" algn="just">
                        <a:spcBef>
                          <a:spcPts val="300"/>
                        </a:spcBef>
                      </a:pPr>
                      <a:r>
                        <a:rPr lang="hu-HU" sz="1600" dirty="0" smtClean="0">
                          <a:effectLst/>
                          <a:latin typeface="Arial" panose="020B0604020202020204" pitchFamily="34" charset="0"/>
                          <a:cs typeface="Arial" panose="020B0604020202020204" pitchFamily="34" charset="0"/>
                        </a:rPr>
                        <a:t>A </a:t>
                      </a:r>
                      <a:r>
                        <a:rPr lang="hu-HU" sz="1600" dirty="0">
                          <a:effectLst/>
                          <a:latin typeface="Arial" panose="020B0604020202020204" pitchFamily="34" charset="0"/>
                          <a:cs typeface="Arial" panose="020B0604020202020204" pitchFamily="34" charset="0"/>
                        </a:rPr>
                        <a:t>projekt keretében tervezett tevékenységek megvalósulása</a:t>
                      </a:r>
                    </a:p>
                  </a:txBody>
                  <a:tcPr marL="68580" marR="68580" marT="0" marB="0"/>
                </a:tc>
                <a:tc>
                  <a:txBody>
                    <a:bodyPr/>
                    <a:lstStyle/>
                    <a:p>
                      <a:pPr marL="94615" algn="just">
                        <a:spcBef>
                          <a:spcPts val="300"/>
                        </a:spcBef>
                      </a:pPr>
                      <a:endParaRPr lang="hu-HU" sz="1600" dirty="0" smtClean="0">
                        <a:effectLst/>
                        <a:latin typeface="Arial" panose="020B0604020202020204" pitchFamily="34" charset="0"/>
                        <a:cs typeface="Arial" panose="020B0604020202020204" pitchFamily="34" charset="0"/>
                      </a:endParaRPr>
                    </a:p>
                    <a:p>
                      <a:pPr marL="94615" algn="just">
                        <a:spcBef>
                          <a:spcPts val="300"/>
                        </a:spcBef>
                      </a:pPr>
                      <a:r>
                        <a:rPr lang="hu-HU" sz="1600" dirty="0" smtClean="0">
                          <a:effectLst/>
                          <a:latin typeface="Arial" panose="020B0604020202020204" pitchFamily="34" charset="0"/>
                          <a:cs typeface="Arial" panose="020B0604020202020204" pitchFamily="34" charset="0"/>
                        </a:rPr>
                        <a:t>projekt </a:t>
                      </a:r>
                      <a:r>
                        <a:rPr lang="hu-HU" sz="1600" dirty="0">
                          <a:effectLst/>
                          <a:latin typeface="Arial" panose="020B0604020202020204" pitchFamily="34" charset="0"/>
                          <a:cs typeface="Arial" panose="020B0604020202020204" pitchFamily="34" charset="0"/>
                        </a:rPr>
                        <a:t>fizikai befejezése</a:t>
                      </a:r>
                    </a:p>
                  </a:txBody>
                  <a:tcPr marL="68580" marR="68580" marT="0" marB="0"/>
                </a:tc>
              </a:tr>
            </a:tbl>
          </a:graphicData>
        </a:graphic>
      </p:graphicFrame>
    </p:spTree>
    <p:extLst>
      <p:ext uri="{BB962C8B-B14F-4D97-AF65-F5344CB8AC3E}">
        <p14:creationId xmlns:p14="http://schemas.microsoft.com/office/powerpoint/2010/main" val="3750195067"/>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ím 1"/>
          <p:cNvSpPr>
            <a:spLocks noGrp="1"/>
          </p:cNvSpPr>
          <p:nvPr>
            <p:ph type="title"/>
          </p:nvPr>
        </p:nvSpPr>
        <p:spPr>
          <a:xfrm>
            <a:off x="446856" y="-27384"/>
            <a:ext cx="8229600" cy="1143000"/>
          </a:xfrm>
        </p:spPr>
        <p:txBody>
          <a:bodyPr>
            <a:noAutofit/>
          </a:bodyPr>
          <a:lstStyle/>
          <a:p>
            <a:r>
              <a:rPr lang="hu-HU" sz="4000" dirty="0" smtClean="0">
                <a:solidFill>
                  <a:prstClr val="white"/>
                </a:solidFill>
                <a:latin typeface="Arial" panose="020B0604020202020204" pitchFamily="34" charset="0"/>
                <a:cs typeface="Arial" panose="020B0604020202020204" pitchFamily="34" charset="0"/>
              </a:rPr>
              <a:t>Megvalósítás időtartama</a:t>
            </a:r>
            <a:endParaRPr lang="hu-HU" sz="2800" dirty="0">
              <a:latin typeface="Arial" panose="020B0604020202020204" pitchFamily="34" charset="0"/>
              <a:cs typeface="Arial" panose="020B0604020202020204" pitchFamily="34" charset="0"/>
            </a:endParaRPr>
          </a:p>
        </p:txBody>
      </p:sp>
      <p:sp>
        <p:nvSpPr>
          <p:cNvPr id="13" name="Tartalom helye 12"/>
          <p:cNvSpPr>
            <a:spLocks noGrp="1"/>
          </p:cNvSpPr>
          <p:nvPr>
            <p:ph idx="1"/>
          </p:nvPr>
        </p:nvSpPr>
        <p:spPr/>
        <p:txBody>
          <a:bodyPr>
            <a:normAutofit/>
          </a:bodyPr>
          <a:lstStyle/>
          <a:p>
            <a:pPr marL="531813" indent="-354013">
              <a:buNone/>
            </a:pPr>
            <a:r>
              <a:rPr lang="hu-HU" sz="2800" b="1" dirty="0" smtClean="0">
                <a:latin typeface="Arial" panose="020B0604020202020204" pitchFamily="34" charset="0"/>
                <a:cs typeface="Arial" pitchFamily="34" charset="0"/>
              </a:rPr>
              <a:t>Megkezdése: </a:t>
            </a:r>
          </a:p>
          <a:p>
            <a:pPr marL="531813" indent="-354013">
              <a:buNone/>
            </a:pPr>
            <a:endParaRPr lang="hu-HU" sz="2800" b="1" dirty="0" smtClean="0">
              <a:latin typeface="Arial" panose="020B0604020202020204" pitchFamily="34" charset="0"/>
              <a:cs typeface="Arial" pitchFamily="34" charset="0"/>
            </a:endParaRPr>
          </a:p>
          <a:p>
            <a:pPr marL="177800" indent="0" algn="just">
              <a:buNone/>
            </a:pPr>
            <a:r>
              <a:rPr lang="hu-HU" sz="2000" dirty="0" smtClean="0">
                <a:latin typeface="Arial" panose="020B0604020202020204" pitchFamily="34" charset="0"/>
                <a:cs typeface="Arial" panose="020B0604020202020204" pitchFamily="34" charset="0"/>
              </a:rPr>
              <a:t>A </a:t>
            </a:r>
            <a:r>
              <a:rPr lang="hu-HU" sz="2000" dirty="0">
                <a:latin typeface="Arial" panose="020B0604020202020204" pitchFamily="34" charset="0"/>
                <a:cs typeface="Arial" panose="020B0604020202020204" pitchFamily="34" charset="0"/>
              </a:rPr>
              <a:t>GINOP-5.1.2-15 Társadalmi vállalkozások ösztönzése – kiemelt projekt keretében kiadott megfelelőségi nyilatkozat/ </a:t>
            </a:r>
            <a:r>
              <a:rPr lang="hu-HU" sz="2000" b="1" dirty="0">
                <a:latin typeface="Arial" panose="020B0604020202020204" pitchFamily="34" charset="0"/>
                <a:cs typeface="Arial" panose="020B0604020202020204" pitchFamily="34" charset="0"/>
              </a:rPr>
              <a:t>minősítő tanúsítvány kiállításának időpontját nem előzheti meg a támogatási kérelem benyújtásának időpontja.</a:t>
            </a:r>
          </a:p>
          <a:p>
            <a:pPr marL="531813" indent="-354013">
              <a:buNone/>
            </a:pPr>
            <a:r>
              <a:rPr lang="hu-HU" sz="2800" b="1" dirty="0" smtClean="0">
                <a:latin typeface="Arial" pitchFamily="34" charset="0"/>
                <a:cs typeface="Arial" pitchFamily="34" charset="0"/>
              </a:rPr>
              <a:t>Időtartama:</a:t>
            </a:r>
            <a:endParaRPr lang="hu-HU" sz="2800" b="1" dirty="0">
              <a:latin typeface="Arial" pitchFamily="34" charset="0"/>
              <a:cs typeface="Arial" pitchFamily="34" charset="0"/>
            </a:endParaRPr>
          </a:p>
          <a:p>
            <a:pPr marL="531813" indent="-354013">
              <a:buNone/>
            </a:pPr>
            <a:r>
              <a:rPr lang="hu-HU" sz="2000" dirty="0" smtClean="0">
                <a:latin typeface="Arial" pitchFamily="34" charset="0"/>
                <a:cs typeface="Arial" pitchFamily="34" charset="0"/>
              </a:rPr>
              <a:t>Minimum </a:t>
            </a:r>
            <a:r>
              <a:rPr lang="hu-HU" sz="2000" dirty="0">
                <a:latin typeface="Arial" pitchFamily="34" charset="0"/>
                <a:cs typeface="Arial" pitchFamily="34" charset="0"/>
              </a:rPr>
              <a:t>12, maximum 36 </a:t>
            </a:r>
            <a:r>
              <a:rPr lang="hu-HU" sz="2000" dirty="0" smtClean="0">
                <a:latin typeface="Arial" pitchFamily="34" charset="0"/>
                <a:cs typeface="Arial" pitchFamily="34" charset="0"/>
              </a:rPr>
              <a:t>hónap.</a:t>
            </a:r>
            <a:endParaRPr lang="hu-HU" sz="2800" dirty="0">
              <a:latin typeface="Arial" panose="020B0604020202020204" pitchFamily="34" charset="0"/>
              <a:cs typeface="Arial" panose="020B0604020202020204" pitchFamily="34" charset="0"/>
            </a:endParaRPr>
          </a:p>
          <a:p>
            <a:pPr marL="531813" indent="-354013">
              <a:buNone/>
            </a:pPr>
            <a:endParaRPr lang="hu-HU" sz="2000" dirty="0" smtClean="0">
              <a:latin typeface="Arial" panose="020B0604020202020204" pitchFamily="34" charset="0"/>
              <a:cs typeface="Arial" panose="020B0604020202020204" pitchFamily="34" charset="0"/>
            </a:endParaRPr>
          </a:p>
          <a:p>
            <a:pPr marL="531813" indent="-354013">
              <a:buNone/>
            </a:pPr>
            <a:r>
              <a:rPr lang="hu-HU" sz="2000" dirty="0" smtClean="0">
                <a:latin typeface="Arial" panose="020B0604020202020204" pitchFamily="34" charset="0"/>
                <a:cs typeface="Arial" panose="020B0604020202020204" pitchFamily="34" charset="0"/>
              </a:rPr>
              <a:t>A </a:t>
            </a:r>
            <a:r>
              <a:rPr lang="hu-HU" sz="2000" dirty="0">
                <a:latin typeface="Arial" panose="020B0604020202020204" pitchFamily="34" charset="0"/>
                <a:cs typeface="Arial" panose="020B0604020202020204" pitchFamily="34" charset="0"/>
              </a:rPr>
              <a:t>projekt fizikai befejezésének meg kell történnie </a:t>
            </a:r>
            <a:endParaRPr lang="hu-HU" sz="2000" dirty="0" smtClean="0">
              <a:latin typeface="Arial" panose="020B0604020202020204" pitchFamily="34" charset="0"/>
              <a:cs typeface="Arial" panose="020B0604020202020204" pitchFamily="34" charset="0"/>
            </a:endParaRPr>
          </a:p>
          <a:p>
            <a:pPr marL="531813" indent="-354013">
              <a:buNone/>
            </a:pPr>
            <a:r>
              <a:rPr lang="hu-HU" sz="2000" dirty="0" smtClean="0">
                <a:latin typeface="Arial" panose="020B0604020202020204" pitchFamily="34" charset="0"/>
                <a:cs typeface="Arial" panose="020B0604020202020204" pitchFamily="34" charset="0"/>
              </a:rPr>
              <a:t>2020</a:t>
            </a:r>
            <a:r>
              <a:rPr lang="hu-HU" sz="2000" dirty="0">
                <a:latin typeface="Arial" panose="020B0604020202020204" pitchFamily="34" charset="0"/>
                <a:cs typeface="Arial" panose="020B0604020202020204" pitchFamily="34" charset="0"/>
              </a:rPr>
              <a:t>. december 31-ig.</a:t>
            </a:r>
            <a:endParaRPr lang="hu-HU" sz="2000"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95494382"/>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427984" y="2102061"/>
            <a:ext cx="4176464" cy="1872208"/>
          </a:xfrm>
        </p:spPr>
        <p:txBody>
          <a:bodyPr/>
          <a:lstStyle/>
          <a:p>
            <a:r>
              <a:rPr lang="hu-HU" b="1" dirty="0" smtClean="0">
                <a:solidFill>
                  <a:schemeClr val="bg1"/>
                </a:solidFill>
                <a:latin typeface="Arial" panose="020B0604020202020204" pitchFamily="34" charset="0"/>
                <a:cs typeface="Arial" panose="020B0604020202020204" pitchFamily="34" charset="0"/>
              </a:rPr>
              <a:t>Köszönöm a figyelmet!</a:t>
            </a:r>
            <a:endParaRPr lang="en-US"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90697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rtalom helye 4"/>
          <p:cNvGraphicFramePr>
            <a:graphicFrameLocks noGrp="1"/>
          </p:cNvGraphicFramePr>
          <p:nvPr>
            <p:ph idx="14"/>
            <p:extLst>
              <p:ext uri="{D42A27DB-BD31-4B8C-83A1-F6EECF244321}">
                <p14:modId xmlns:p14="http://schemas.microsoft.com/office/powerpoint/2010/main" val="1870160860"/>
              </p:ext>
            </p:extLst>
          </p:nvPr>
        </p:nvGraphicFramePr>
        <p:xfrm>
          <a:off x="1" y="1283468"/>
          <a:ext cx="9198258" cy="5126786"/>
        </p:xfrm>
        <a:graphic>
          <a:graphicData uri="http://schemas.openxmlformats.org/drawingml/2006/table">
            <a:tbl>
              <a:tblPr firstRow="1" bandRow="1">
                <a:tableStyleId>{B301B821-A1FF-4177-AEE7-76D212191A09}</a:tableStyleId>
              </a:tblPr>
              <a:tblGrid>
                <a:gridCol w="3066086"/>
                <a:gridCol w="3066086"/>
                <a:gridCol w="3066086"/>
              </a:tblGrid>
              <a:tr h="537619">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800" b="1" dirty="0" smtClean="0">
                          <a:solidFill>
                            <a:schemeClr val="lt1"/>
                          </a:solidFill>
                          <a:latin typeface="Arial" pitchFamily="34" charset="0"/>
                          <a:cs typeface="Arial" pitchFamily="34" charset="0"/>
                        </a:rPr>
                        <a:t>Beruházási</a:t>
                      </a:r>
                      <a:r>
                        <a:rPr lang="hu-HU" sz="1800" b="1" baseline="0" dirty="0" smtClean="0">
                          <a:solidFill>
                            <a:schemeClr val="lt1"/>
                          </a:solidFill>
                          <a:latin typeface="Arial" pitchFamily="34" charset="0"/>
                          <a:cs typeface="Arial" pitchFamily="34" charset="0"/>
                        </a:rPr>
                        <a:t> prioritások</a:t>
                      </a:r>
                      <a:endParaRPr lang="hu-HU" sz="1800" b="1" dirty="0" smtClean="0">
                        <a:solidFill>
                          <a:schemeClr val="bg1"/>
                        </a:solidFill>
                        <a:latin typeface="Arial" pitchFamily="34" charset="0"/>
                        <a:cs typeface="Arial" pitchFamily="34" charset="0"/>
                      </a:endParaRPr>
                    </a:p>
                  </a:txBody>
                  <a:tcPr marT="45715" marB="45715"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800" b="1" dirty="0" smtClean="0">
                          <a:solidFill>
                            <a:schemeClr val="lt1"/>
                          </a:solidFill>
                          <a:latin typeface="Arial" pitchFamily="34" charset="0"/>
                          <a:cs typeface="Arial" pitchFamily="34" charset="0"/>
                        </a:rPr>
                        <a:t>Fő</a:t>
                      </a:r>
                      <a:r>
                        <a:rPr lang="hu-HU" sz="1800" b="1" baseline="0" dirty="0" smtClean="0">
                          <a:solidFill>
                            <a:schemeClr val="lt1"/>
                          </a:solidFill>
                          <a:latin typeface="Arial" pitchFamily="34" charset="0"/>
                          <a:cs typeface="Arial" pitchFamily="34" charset="0"/>
                        </a:rPr>
                        <a:t> intézkedések</a:t>
                      </a:r>
                      <a:endParaRPr lang="hu-HU" sz="1800" b="1" dirty="0" smtClean="0">
                        <a:solidFill>
                          <a:schemeClr val="bg1"/>
                        </a:solidFill>
                        <a:latin typeface="Arial" pitchFamily="34" charset="0"/>
                        <a:cs typeface="Arial" pitchFamily="34" charset="0"/>
                      </a:endParaRPr>
                    </a:p>
                  </a:txBody>
                  <a:tcPr marT="45715" marB="45715" anchor="ctr"/>
                </a:tc>
                <a:tc>
                  <a:txBody>
                    <a:bodyPr/>
                    <a:lstStyle/>
                    <a:p>
                      <a:pPr algn="ctr"/>
                      <a:r>
                        <a:rPr lang="hu-HU" sz="1800" b="1" dirty="0" smtClean="0">
                          <a:solidFill>
                            <a:schemeClr val="bg1"/>
                          </a:solidFill>
                          <a:latin typeface="Arial" pitchFamily="34" charset="0"/>
                          <a:cs typeface="Arial" pitchFamily="34" charset="0"/>
                        </a:rPr>
                        <a:t>Támogatást igénylő</a:t>
                      </a:r>
                      <a:endParaRPr lang="hu-HU" sz="1800" b="1" dirty="0">
                        <a:solidFill>
                          <a:schemeClr val="bg1"/>
                        </a:solidFill>
                        <a:latin typeface="Arial" pitchFamily="34" charset="0"/>
                        <a:cs typeface="Arial" pitchFamily="34" charset="0"/>
                      </a:endParaRPr>
                    </a:p>
                  </a:txBody>
                  <a:tcPr marT="45715" marB="45715" anchor="ctr"/>
                </a:tc>
              </a:tr>
              <a:tr h="157788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400" b="1" dirty="0" smtClean="0">
                          <a:solidFill>
                            <a:schemeClr val="tx1"/>
                          </a:solidFill>
                          <a:effectLst/>
                        </a:rPr>
                        <a:t>Álláskeresők és inaktívak foglalkoztathatóságának javítása</a:t>
                      </a:r>
                      <a:endParaRPr lang="hu-HU" sz="1400" b="1" dirty="0" smtClean="0">
                        <a:solidFill>
                          <a:schemeClr val="tx1"/>
                        </a:solidFill>
                        <a:effectLst/>
                        <a:latin typeface="+mn-lt"/>
                        <a:ea typeface="Calibri"/>
                        <a:cs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hu-HU" sz="1400" b="1" kern="1200" dirty="0" smtClean="0">
                        <a:solidFill>
                          <a:schemeClr val="tx1"/>
                        </a:solidFill>
                        <a:latin typeface="Arial" pitchFamily="34" charset="0"/>
                        <a:ea typeface="+mn-ea"/>
                        <a:cs typeface="Arial" pitchFamily="34" charset="0"/>
                      </a:endParaRPr>
                    </a:p>
                  </a:txBody>
                  <a:tcPr marT="45715" marB="45715"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400" b="0" kern="1200" dirty="0" smtClean="0">
                          <a:solidFill>
                            <a:schemeClr val="tx1"/>
                          </a:solidFill>
                          <a:latin typeface="Arial" pitchFamily="34" charset="0"/>
                          <a:ea typeface="+mn-ea"/>
                          <a:cs typeface="Arial" pitchFamily="34" charset="0"/>
                        </a:rPr>
                        <a:t>Regisztrált álláskeresők és inaktívak</a:t>
                      </a:r>
                      <a:r>
                        <a:rPr lang="hu-HU" sz="1400" b="0" kern="1200" baseline="0" dirty="0" smtClean="0">
                          <a:solidFill>
                            <a:schemeClr val="tx1"/>
                          </a:solidFill>
                          <a:latin typeface="Arial" pitchFamily="34" charset="0"/>
                          <a:ea typeface="+mn-ea"/>
                          <a:cs typeface="Arial" pitchFamily="34" charset="0"/>
                        </a:rPr>
                        <a:t> aktív munkaerő-piaci programja</a:t>
                      </a:r>
                    </a:p>
                    <a:p>
                      <a:pPr marL="0" marR="0" indent="0" algn="ctr" defTabSz="914400" rtl="0" eaLnBrk="1" fontAlgn="auto" latinLnBrk="0" hangingPunct="1">
                        <a:lnSpc>
                          <a:spcPct val="100000"/>
                        </a:lnSpc>
                        <a:spcBef>
                          <a:spcPts val="0"/>
                        </a:spcBef>
                        <a:spcAft>
                          <a:spcPts val="0"/>
                        </a:spcAft>
                        <a:buClrTx/>
                        <a:buSzTx/>
                        <a:buFontTx/>
                        <a:buNone/>
                        <a:tabLst/>
                        <a:defRPr/>
                      </a:pPr>
                      <a:endParaRPr lang="hu-HU" sz="1400" b="0" kern="1200" baseline="0" dirty="0" smtClean="0">
                        <a:solidFill>
                          <a:schemeClr val="tx1"/>
                        </a:solidFill>
                        <a:latin typeface="Arial" pitchFamily="34" charset="0"/>
                        <a:ea typeface="+mn-ea"/>
                        <a:cs typeface="Arial"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hu-HU" sz="1400" b="0" kern="1200" baseline="0" dirty="0" smtClean="0">
                          <a:solidFill>
                            <a:schemeClr val="tx1"/>
                          </a:solidFill>
                          <a:latin typeface="Arial" pitchFamily="34" charset="0"/>
                          <a:ea typeface="+mn-ea"/>
                          <a:cs typeface="Arial" pitchFamily="34" charset="0"/>
                        </a:rPr>
                        <a:t>Társadalmi vállalkozások ösztönzése</a:t>
                      </a:r>
                    </a:p>
                    <a:p>
                      <a:pPr marL="0" marR="0" indent="0" algn="ctr" defTabSz="914400" rtl="0" eaLnBrk="1" fontAlgn="auto" latinLnBrk="0" hangingPunct="1">
                        <a:lnSpc>
                          <a:spcPct val="100000"/>
                        </a:lnSpc>
                        <a:spcBef>
                          <a:spcPts val="0"/>
                        </a:spcBef>
                        <a:spcAft>
                          <a:spcPts val="0"/>
                        </a:spcAft>
                        <a:buClrTx/>
                        <a:buSzTx/>
                        <a:buFontTx/>
                        <a:buNone/>
                        <a:tabLst/>
                        <a:defRPr/>
                      </a:pPr>
                      <a:r>
                        <a:rPr lang="hu-HU" sz="1400" b="0" kern="1200" baseline="0" dirty="0" smtClean="0">
                          <a:solidFill>
                            <a:schemeClr val="tx1"/>
                          </a:solidFill>
                          <a:latin typeface="Arial" pitchFamily="34" charset="0"/>
                          <a:ea typeface="+mn-ea"/>
                          <a:cs typeface="Arial" pitchFamily="34" charset="0"/>
                        </a:rPr>
                        <a:t>Nem állami szervezetek  programjai (szolgáltatás, tranzit, alternatív programok)</a:t>
                      </a:r>
                    </a:p>
                  </a:txBody>
                  <a:tcPr marT="45715" marB="45715"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400" b="0" kern="1200" dirty="0" smtClean="0">
                          <a:solidFill>
                            <a:schemeClr val="tx1"/>
                          </a:solidFill>
                          <a:latin typeface="Arial" pitchFamily="34" charset="0"/>
                          <a:ea typeface="+mn-ea"/>
                          <a:cs typeface="Arial" pitchFamily="34" charset="0"/>
                        </a:rPr>
                        <a:t>Közfeladat</a:t>
                      </a:r>
                      <a:r>
                        <a:rPr lang="hu-HU" sz="1400" b="0" kern="1200" baseline="0" dirty="0" smtClean="0">
                          <a:solidFill>
                            <a:schemeClr val="tx1"/>
                          </a:solidFill>
                          <a:latin typeface="Arial" pitchFamily="34" charset="0"/>
                          <a:ea typeface="+mn-ea"/>
                          <a:cs typeface="Arial" pitchFamily="34" charset="0"/>
                        </a:rPr>
                        <a:t> jogszabályban kijelölt állami szereplői: Kormányhivatalok az NGM koordinálásában</a:t>
                      </a:r>
                      <a:endParaRPr lang="hu-HU" sz="1400" b="0" kern="1200" baseline="0" dirty="0">
                        <a:solidFill>
                          <a:schemeClr val="tx1"/>
                        </a:solidFill>
                        <a:latin typeface="Arial" pitchFamily="34" charset="0"/>
                        <a:ea typeface="+mn-ea"/>
                        <a:cs typeface="Arial" pitchFamily="34"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hu-HU" sz="1400" b="0" kern="1200" baseline="0" dirty="0" smtClean="0">
                          <a:solidFill>
                            <a:schemeClr val="tx1"/>
                          </a:solidFill>
                          <a:latin typeface="Arial" pitchFamily="34" charset="0"/>
                          <a:ea typeface="+mn-ea"/>
                          <a:cs typeface="Arial" pitchFamily="34" charset="0"/>
                        </a:rPr>
                        <a:t>Társadalmi vállalkozások fejlesztését végző  nonprofit háttérszervezetek </a:t>
                      </a:r>
                    </a:p>
                    <a:p>
                      <a:pPr marL="0" marR="0" indent="0" algn="ctr" defTabSz="914400" rtl="0" eaLnBrk="1" fontAlgn="auto" latinLnBrk="0" hangingPunct="1">
                        <a:lnSpc>
                          <a:spcPct val="100000"/>
                        </a:lnSpc>
                        <a:spcBef>
                          <a:spcPts val="0"/>
                        </a:spcBef>
                        <a:spcAft>
                          <a:spcPts val="0"/>
                        </a:spcAft>
                        <a:buClrTx/>
                        <a:buSzTx/>
                        <a:buFontTx/>
                        <a:buNone/>
                        <a:tabLst/>
                        <a:defRPr/>
                      </a:pPr>
                      <a:r>
                        <a:rPr lang="hu-HU" sz="1400" b="0" kern="1200" baseline="0" dirty="0" smtClean="0">
                          <a:solidFill>
                            <a:schemeClr val="tx1"/>
                          </a:solidFill>
                          <a:latin typeface="Arial" pitchFamily="34" charset="0"/>
                          <a:ea typeface="+mn-ea"/>
                          <a:cs typeface="Arial" pitchFamily="34" charset="0"/>
                        </a:rPr>
                        <a:t>Non-profit szervezetek széles köre </a:t>
                      </a:r>
                    </a:p>
                  </a:txBody>
                  <a:tcPr marT="45715" marB="45715" anchor="ctr"/>
                </a:tc>
              </a:tr>
              <a:tr h="157788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400" dirty="0" smtClean="0">
                          <a:solidFill>
                            <a:schemeClr val="tx1"/>
                          </a:solidFill>
                          <a:effectLst/>
                          <a:latin typeface="+mn-lt"/>
                          <a:ea typeface="+mn-ea"/>
                          <a:cs typeface="+mn-cs"/>
                        </a:rPr>
                        <a:t>Fiatalok</a:t>
                      </a:r>
                      <a:r>
                        <a:rPr lang="hu-HU" sz="1400" baseline="0" dirty="0" smtClean="0">
                          <a:solidFill>
                            <a:schemeClr val="tx1"/>
                          </a:solidFill>
                          <a:effectLst/>
                          <a:latin typeface="+mn-lt"/>
                          <a:ea typeface="+mn-ea"/>
                          <a:cs typeface="+mn-cs"/>
                        </a:rPr>
                        <a:t>  fenntartható munkaerő-piaci integrációja</a:t>
                      </a:r>
                      <a:endParaRPr lang="hu-HU" sz="1400" dirty="0" smtClean="0">
                        <a:solidFill>
                          <a:schemeClr val="tx1"/>
                        </a:solidFill>
                        <a:effectLst/>
                        <a:latin typeface="+mn-lt"/>
                        <a:ea typeface="Calibri"/>
                        <a:cs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hu-HU" sz="1400" b="1" kern="1200" dirty="0" smtClean="0">
                        <a:solidFill>
                          <a:schemeClr val="tx1"/>
                        </a:solidFill>
                        <a:latin typeface="Arial" pitchFamily="34" charset="0"/>
                        <a:ea typeface="+mn-ea"/>
                        <a:cs typeface="Arial" pitchFamily="34" charset="0"/>
                      </a:endParaRPr>
                    </a:p>
                  </a:txBody>
                  <a:tcPr marT="45715" marB="45715"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400" b="0" kern="1200" dirty="0" smtClean="0">
                          <a:solidFill>
                            <a:schemeClr val="tx1"/>
                          </a:solidFill>
                          <a:latin typeface="Arial" pitchFamily="34" charset="0"/>
                          <a:ea typeface="+mn-ea"/>
                          <a:cs typeface="Arial" pitchFamily="34" charset="0"/>
                        </a:rPr>
                        <a:t>Ifjúsági Garancia </a:t>
                      </a:r>
                    </a:p>
                    <a:p>
                      <a:pPr marL="0" marR="0" indent="0" algn="ctr" defTabSz="914400" rtl="0" eaLnBrk="1" fontAlgn="auto" latinLnBrk="0" hangingPunct="1">
                        <a:lnSpc>
                          <a:spcPct val="100000"/>
                        </a:lnSpc>
                        <a:spcBef>
                          <a:spcPts val="0"/>
                        </a:spcBef>
                        <a:spcAft>
                          <a:spcPts val="0"/>
                        </a:spcAft>
                        <a:buClrTx/>
                        <a:buSzTx/>
                        <a:buFontTx/>
                        <a:buNone/>
                        <a:tabLst/>
                        <a:defRPr/>
                      </a:pPr>
                      <a:r>
                        <a:rPr lang="hu-HU" sz="1400" b="0" kern="1200" dirty="0" smtClean="0">
                          <a:solidFill>
                            <a:schemeClr val="tx1"/>
                          </a:solidFill>
                          <a:latin typeface="Arial" pitchFamily="34" charset="0"/>
                          <a:ea typeface="+mn-ea"/>
                          <a:cs typeface="Arial" pitchFamily="34" charset="0"/>
                        </a:rPr>
                        <a:t>Fiatalok vállalkozóvá válásának támogatása  felkészítés+ induló költségek támogatása</a:t>
                      </a:r>
                    </a:p>
                    <a:p>
                      <a:pPr marL="0" marR="0" indent="0" algn="ctr" defTabSz="914400" rtl="0" eaLnBrk="1" fontAlgn="auto" latinLnBrk="0" hangingPunct="1">
                        <a:lnSpc>
                          <a:spcPct val="100000"/>
                        </a:lnSpc>
                        <a:spcBef>
                          <a:spcPts val="0"/>
                        </a:spcBef>
                        <a:spcAft>
                          <a:spcPts val="0"/>
                        </a:spcAft>
                        <a:buClrTx/>
                        <a:buSzTx/>
                        <a:buFontTx/>
                        <a:buNone/>
                        <a:tabLst/>
                        <a:defRPr/>
                      </a:pPr>
                      <a:r>
                        <a:rPr lang="hu-HU" sz="1400" b="0" kern="1200" dirty="0" smtClean="0">
                          <a:solidFill>
                            <a:schemeClr val="tx1"/>
                          </a:solidFill>
                          <a:latin typeface="Arial" pitchFamily="34" charset="0"/>
                          <a:ea typeface="+mn-ea"/>
                          <a:cs typeface="Arial" pitchFamily="34" charset="0"/>
                        </a:rPr>
                        <a:t>Gyakornoki program</a:t>
                      </a:r>
                    </a:p>
                    <a:p>
                      <a:pPr marL="0" marR="0" indent="0" algn="ctr" defTabSz="914400" rtl="0" eaLnBrk="1" fontAlgn="auto" latinLnBrk="0" hangingPunct="1">
                        <a:lnSpc>
                          <a:spcPct val="100000"/>
                        </a:lnSpc>
                        <a:spcBef>
                          <a:spcPts val="0"/>
                        </a:spcBef>
                        <a:spcAft>
                          <a:spcPts val="0"/>
                        </a:spcAft>
                        <a:buClrTx/>
                        <a:buSzTx/>
                        <a:buFontTx/>
                        <a:buNone/>
                        <a:tabLst/>
                        <a:defRPr/>
                      </a:pPr>
                      <a:endParaRPr lang="hu-HU" sz="1400" b="0" kern="1200" dirty="0" smtClean="0">
                        <a:solidFill>
                          <a:schemeClr val="tx1"/>
                        </a:solidFill>
                        <a:latin typeface="Arial" pitchFamily="34" charset="0"/>
                        <a:ea typeface="+mn-ea"/>
                        <a:cs typeface="Arial" pitchFamily="34" charset="0"/>
                      </a:endParaRPr>
                    </a:p>
                  </a:txBody>
                  <a:tcPr marT="45715" marB="45715"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400" b="0" kern="1200" dirty="0" smtClean="0">
                          <a:solidFill>
                            <a:schemeClr val="tx1"/>
                          </a:solidFill>
                          <a:latin typeface="Arial" pitchFamily="34" charset="0"/>
                          <a:ea typeface="+mn-ea"/>
                          <a:cs typeface="Arial" pitchFamily="34" charset="0"/>
                        </a:rPr>
                        <a:t>Közfeladat</a:t>
                      </a:r>
                      <a:r>
                        <a:rPr lang="hu-HU" sz="1400" b="0" kern="1200" baseline="0" dirty="0" smtClean="0">
                          <a:solidFill>
                            <a:schemeClr val="tx1"/>
                          </a:solidFill>
                          <a:latin typeface="Arial" pitchFamily="34" charset="0"/>
                          <a:ea typeface="+mn-ea"/>
                          <a:cs typeface="Arial" pitchFamily="34" charset="0"/>
                        </a:rPr>
                        <a:t> jogszabályban kijelölt állami szereplői: Kormányhivatalok az NGM koordinálásában</a:t>
                      </a:r>
                    </a:p>
                    <a:p>
                      <a:pPr marL="0" marR="0" indent="0" algn="ctr" defTabSz="914400" rtl="0" eaLnBrk="1" fontAlgn="auto" latinLnBrk="0" hangingPunct="1">
                        <a:lnSpc>
                          <a:spcPct val="100000"/>
                        </a:lnSpc>
                        <a:spcBef>
                          <a:spcPts val="0"/>
                        </a:spcBef>
                        <a:spcAft>
                          <a:spcPts val="0"/>
                        </a:spcAft>
                        <a:buClrTx/>
                        <a:buSzTx/>
                        <a:buFontTx/>
                        <a:buNone/>
                        <a:tabLst/>
                        <a:defRPr/>
                      </a:pPr>
                      <a:r>
                        <a:rPr lang="hu-HU" sz="1400" b="0" kern="1200" baseline="0" dirty="0" smtClean="0">
                          <a:solidFill>
                            <a:schemeClr val="tx1"/>
                          </a:solidFill>
                          <a:latin typeface="Arial" pitchFamily="34" charset="0"/>
                          <a:ea typeface="+mn-ea"/>
                          <a:cs typeface="Arial" pitchFamily="34" charset="0"/>
                        </a:rPr>
                        <a:t>vállalkozásfejlesztési szervezetek</a:t>
                      </a:r>
                    </a:p>
                    <a:p>
                      <a:pPr marL="0" marR="0" indent="0" algn="ctr" defTabSz="914400" rtl="0" eaLnBrk="1" fontAlgn="auto" latinLnBrk="0" hangingPunct="1">
                        <a:lnSpc>
                          <a:spcPct val="100000"/>
                        </a:lnSpc>
                        <a:spcBef>
                          <a:spcPts val="0"/>
                        </a:spcBef>
                        <a:spcAft>
                          <a:spcPts val="0"/>
                        </a:spcAft>
                        <a:buClrTx/>
                        <a:buSzTx/>
                        <a:buFontTx/>
                        <a:buNone/>
                        <a:tabLst/>
                        <a:defRPr/>
                      </a:pPr>
                      <a:r>
                        <a:rPr lang="hu-HU" sz="1400" b="0" kern="1200" dirty="0" smtClean="0">
                          <a:solidFill>
                            <a:schemeClr val="tx1"/>
                          </a:solidFill>
                          <a:latin typeface="Arial" pitchFamily="34" charset="0"/>
                          <a:ea typeface="+mn-ea"/>
                          <a:cs typeface="Arial" pitchFamily="34" charset="0"/>
                        </a:rPr>
                        <a:t>fiatalok által alapított vállalkozások</a:t>
                      </a:r>
                    </a:p>
                    <a:p>
                      <a:pPr marL="0" marR="0" indent="0" algn="ctr" defTabSz="914400" rtl="0" eaLnBrk="1" fontAlgn="auto" latinLnBrk="0" hangingPunct="1">
                        <a:lnSpc>
                          <a:spcPct val="100000"/>
                        </a:lnSpc>
                        <a:spcBef>
                          <a:spcPts val="0"/>
                        </a:spcBef>
                        <a:spcAft>
                          <a:spcPts val="0"/>
                        </a:spcAft>
                        <a:buClrTx/>
                        <a:buSzTx/>
                        <a:buFontTx/>
                        <a:buNone/>
                        <a:tabLst/>
                        <a:defRPr/>
                      </a:pPr>
                      <a:r>
                        <a:rPr lang="hu-HU" sz="1400" b="0" kern="1200" dirty="0" smtClean="0">
                          <a:solidFill>
                            <a:schemeClr val="tx1"/>
                          </a:solidFill>
                          <a:latin typeface="Arial" pitchFamily="34" charset="0"/>
                          <a:ea typeface="+mn-ea"/>
                          <a:cs typeface="Arial" pitchFamily="34" charset="0"/>
                        </a:rPr>
                        <a:t> felkészítő</a:t>
                      </a:r>
                      <a:r>
                        <a:rPr lang="hu-HU" sz="1400" b="0" kern="1200" baseline="0" dirty="0" smtClean="0">
                          <a:solidFill>
                            <a:schemeClr val="tx1"/>
                          </a:solidFill>
                          <a:latin typeface="Arial" pitchFamily="34" charset="0"/>
                          <a:ea typeface="+mn-ea"/>
                          <a:cs typeface="Arial" pitchFamily="34" charset="0"/>
                        </a:rPr>
                        <a:t>  </a:t>
                      </a:r>
                      <a:r>
                        <a:rPr lang="hu-HU" sz="1400" b="0" kern="1200" dirty="0" smtClean="0">
                          <a:solidFill>
                            <a:schemeClr val="tx1"/>
                          </a:solidFill>
                          <a:latin typeface="Arial" pitchFamily="34" charset="0"/>
                          <a:ea typeface="+mn-ea"/>
                          <a:cs typeface="Arial" pitchFamily="34" charset="0"/>
                        </a:rPr>
                        <a:t>szakképző centrumok</a:t>
                      </a:r>
                    </a:p>
                    <a:p>
                      <a:pPr marL="0" marR="0" indent="0" algn="ctr" defTabSz="914400" rtl="0" eaLnBrk="1" fontAlgn="auto" latinLnBrk="0" hangingPunct="1">
                        <a:lnSpc>
                          <a:spcPct val="100000"/>
                        </a:lnSpc>
                        <a:spcBef>
                          <a:spcPts val="0"/>
                        </a:spcBef>
                        <a:spcAft>
                          <a:spcPts val="0"/>
                        </a:spcAft>
                        <a:buClrTx/>
                        <a:buSzTx/>
                        <a:buFontTx/>
                        <a:buNone/>
                        <a:tabLst/>
                        <a:defRPr/>
                      </a:pPr>
                      <a:r>
                        <a:rPr lang="hu-HU" sz="1400" b="0" kern="1200" dirty="0" smtClean="0">
                          <a:solidFill>
                            <a:schemeClr val="tx1"/>
                          </a:solidFill>
                          <a:latin typeface="Arial" pitchFamily="34" charset="0"/>
                          <a:ea typeface="+mn-ea"/>
                          <a:cs typeface="Arial" pitchFamily="34" charset="0"/>
                        </a:rPr>
                        <a:t>Kkv-k</a:t>
                      </a:r>
                    </a:p>
                  </a:txBody>
                  <a:tcPr marT="45715" marB="45715" anchor="ctr"/>
                </a:tc>
              </a:tr>
              <a:tr h="120590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400" dirty="0" smtClean="0">
                          <a:solidFill>
                            <a:schemeClr val="tx1"/>
                          </a:solidFill>
                          <a:effectLst/>
                        </a:rPr>
                        <a:t>A munkavállalók, vállalkozások és vállalkozók alkalmazkodása a megváltozott</a:t>
                      </a:r>
                      <a:r>
                        <a:rPr lang="hu-HU" sz="1400" baseline="0" dirty="0" smtClean="0">
                          <a:solidFill>
                            <a:schemeClr val="tx1"/>
                          </a:solidFill>
                          <a:effectLst/>
                        </a:rPr>
                        <a:t> </a:t>
                      </a:r>
                      <a:r>
                        <a:rPr lang="hu-HU" sz="1400" dirty="0" smtClean="0">
                          <a:solidFill>
                            <a:schemeClr val="tx1"/>
                          </a:solidFill>
                          <a:effectLst/>
                        </a:rPr>
                        <a:t>körülményekhez</a:t>
                      </a:r>
                      <a:endParaRPr lang="hu-HU" sz="1400" dirty="0" smtClean="0">
                        <a:solidFill>
                          <a:schemeClr val="tx1"/>
                        </a:solidFill>
                        <a:effectLst/>
                        <a:latin typeface="+mn-lt"/>
                        <a:ea typeface="Calibri"/>
                        <a:cs typeface="Times New Roman"/>
                      </a:endParaRPr>
                    </a:p>
                    <a:p>
                      <a:pPr marL="0" marR="0" indent="0" algn="ctr" defTabSz="914400" rtl="0" eaLnBrk="1" fontAlgn="auto" latinLnBrk="0" hangingPunct="1">
                        <a:lnSpc>
                          <a:spcPct val="100000"/>
                        </a:lnSpc>
                        <a:spcBef>
                          <a:spcPts val="0"/>
                        </a:spcBef>
                        <a:spcAft>
                          <a:spcPts val="0"/>
                        </a:spcAft>
                        <a:buClrTx/>
                        <a:buSzTx/>
                        <a:buFontTx/>
                        <a:buNone/>
                        <a:tabLst/>
                        <a:defRPr/>
                      </a:pPr>
                      <a:endParaRPr lang="hu-HU" sz="1400" b="1" kern="1200" dirty="0" smtClean="0">
                        <a:solidFill>
                          <a:schemeClr val="tx1"/>
                        </a:solidFill>
                        <a:latin typeface="Arial" pitchFamily="34" charset="0"/>
                        <a:ea typeface="+mn-ea"/>
                        <a:cs typeface="Arial" pitchFamily="34" charset="0"/>
                      </a:endParaRPr>
                    </a:p>
                  </a:txBody>
                  <a:tcPr marT="45715" marB="45715"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400" b="0" kern="1200" dirty="0" smtClean="0">
                          <a:solidFill>
                            <a:schemeClr val="tx1"/>
                          </a:solidFill>
                          <a:latin typeface="Arial" pitchFamily="34" charset="0"/>
                          <a:ea typeface="+mn-ea"/>
                          <a:cs typeface="Arial" pitchFamily="34" charset="0"/>
                        </a:rPr>
                        <a:t>Rugalmas foglalkoztatás</a:t>
                      </a:r>
                      <a:r>
                        <a:rPr lang="hu-HU" sz="1400" b="0" kern="1200" baseline="0" dirty="0" smtClean="0">
                          <a:solidFill>
                            <a:schemeClr val="tx1"/>
                          </a:solidFill>
                          <a:latin typeface="Arial" pitchFamily="34" charset="0"/>
                          <a:ea typeface="+mn-ea"/>
                          <a:cs typeface="Arial" pitchFamily="34" charset="0"/>
                        </a:rPr>
                        <a:t> fejlesztése</a:t>
                      </a:r>
                    </a:p>
                    <a:p>
                      <a:pPr marL="0" marR="0" indent="0" algn="ctr" defTabSz="914400" rtl="0" eaLnBrk="1" fontAlgn="auto" latinLnBrk="0" hangingPunct="1">
                        <a:lnSpc>
                          <a:spcPct val="100000"/>
                        </a:lnSpc>
                        <a:spcBef>
                          <a:spcPts val="0"/>
                        </a:spcBef>
                        <a:spcAft>
                          <a:spcPts val="0"/>
                        </a:spcAft>
                        <a:buClrTx/>
                        <a:buSzTx/>
                        <a:buFontTx/>
                        <a:buNone/>
                        <a:tabLst/>
                        <a:defRPr/>
                      </a:pPr>
                      <a:r>
                        <a:rPr lang="hu-HU" sz="1400" b="0" kern="1200" baseline="0" dirty="0" smtClean="0">
                          <a:solidFill>
                            <a:schemeClr val="tx1"/>
                          </a:solidFill>
                          <a:latin typeface="Arial" pitchFamily="34" charset="0"/>
                          <a:ea typeface="+mn-ea"/>
                          <a:cs typeface="Arial" pitchFamily="34" charset="0"/>
                        </a:rPr>
                        <a:t>Jogszerű foglalkoztatás</a:t>
                      </a:r>
                    </a:p>
                    <a:p>
                      <a:pPr marL="0" marR="0" indent="0" algn="ctr" defTabSz="914400" rtl="0" eaLnBrk="1" fontAlgn="auto" latinLnBrk="0" hangingPunct="1">
                        <a:lnSpc>
                          <a:spcPct val="100000"/>
                        </a:lnSpc>
                        <a:spcBef>
                          <a:spcPts val="0"/>
                        </a:spcBef>
                        <a:spcAft>
                          <a:spcPts val="0"/>
                        </a:spcAft>
                        <a:buClrTx/>
                        <a:buSzTx/>
                        <a:buFontTx/>
                        <a:buNone/>
                        <a:tabLst/>
                        <a:defRPr/>
                      </a:pPr>
                      <a:r>
                        <a:rPr lang="hu-HU" sz="1400" b="0" kern="1200" baseline="0" dirty="0" smtClean="0">
                          <a:solidFill>
                            <a:schemeClr val="tx1"/>
                          </a:solidFill>
                          <a:latin typeface="Arial" pitchFamily="34" charset="0"/>
                          <a:ea typeface="+mn-ea"/>
                          <a:cs typeface="Arial" pitchFamily="34" charset="0"/>
                        </a:rPr>
                        <a:t>Munkahelyi egészség és biztonság</a:t>
                      </a:r>
                    </a:p>
                    <a:p>
                      <a:pPr marL="0" marR="0" indent="0" algn="ctr" defTabSz="914400" rtl="0" eaLnBrk="1" fontAlgn="auto" latinLnBrk="0" hangingPunct="1">
                        <a:lnSpc>
                          <a:spcPct val="100000"/>
                        </a:lnSpc>
                        <a:spcBef>
                          <a:spcPts val="0"/>
                        </a:spcBef>
                        <a:spcAft>
                          <a:spcPts val="0"/>
                        </a:spcAft>
                        <a:buClrTx/>
                        <a:buSzTx/>
                        <a:buFontTx/>
                        <a:buNone/>
                        <a:tabLst/>
                        <a:defRPr/>
                      </a:pPr>
                      <a:r>
                        <a:rPr lang="hu-HU" sz="1400" b="0" kern="1200" baseline="0" dirty="0" smtClean="0">
                          <a:solidFill>
                            <a:schemeClr val="tx1"/>
                          </a:solidFill>
                          <a:latin typeface="Arial" pitchFamily="34" charset="0"/>
                          <a:ea typeface="+mn-ea"/>
                          <a:cs typeface="Arial" pitchFamily="34" charset="0"/>
                        </a:rPr>
                        <a:t>Munkahelyi bölcsődék kialakítása</a:t>
                      </a:r>
                    </a:p>
                    <a:p>
                      <a:pPr marL="0" marR="0" indent="0" algn="ctr" defTabSz="914400" rtl="0" eaLnBrk="1" fontAlgn="auto" latinLnBrk="0" hangingPunct="1">
                        <a:lnSpc>
                          <a:spcPct val="100000"/>
                        </a:lnSpc>
                        <a:spcBef>
                          <a:spcPts val="0"/>
                        </a:spcBef>
                        <a:spcAft>
                          <a:spcPts val="0"/>
                        </a:spcAft>
                        <a:buClrTx/>
                        <a:buSzTx/>
                        <a:buFontTx/>
                        <a:buNone/>
                        <a:tabLst/>
                        <a:defRPr/>
                      </a:pPr>
                      <a:r>
                        <a:rPr lang="hu-HU" sz="1400" b="0" kern="1200" baseline="0" dirty="0" smtClean="0">
                          <a:solidFill>
                            <a:schemeClr val="tx1"/>
                          </a:solidFill>
                          <a:latin typeface="Arial" pitchFamily="34" charset="0"/>
                          <a:ea typeface="+mn-ea"/>
                          <a:cs typeface="Arial" pitchFamily="34" charset="0"/>
                        </a:rPr>
                        <a:t>felelős foglalkoztatás és állásfeltárás</a:t>
                      </a:r>
                      <a:endParaRPr lang="hu-HU" sz="1400" b="0" kern="1200" dirty="0" smtClean="0">
                        <a:solidFill>
                          <a:schemeClr val="tx1"/>
                        </a:solidFill>
                        <a:latin typeface="Arial" pitchFamily="34" charset="0"/>
                        <a:ea typeface="+mn-ea"/>
                        <a:cs typeface="Arial" pitchFamily="34" charset="0"/>
                      </a:endParaRPr>
                    </a:p>
                  </a:txBody>
                  <a:tcPr marT="45715" marB="45715"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hu-HU" sz="1400" b="0" kern="1200" dirty="0" smtClean="0">
                          <a:solidFill>
                            <a:schemeClr val="tx1"/>
                          </a:solidFill>
                          <a:latin typeface="Arial" pitchFamily="34" charset="0"/>
                          <a:ea typeface="+mn-ea"/>
                          <a:cs typeface="Arial" pitchFamily="34" charset="0"/>
                        </a:rPr>
                        <a:t>HR szervezetek és kkv-k</a:t>
                      </a:r>
                    </a:p>
                    <a:p>
                      <a:pPr marL="0" marR="0" indent="0" algn="ctr" defTabSz="914400" rtl="0" eaLnBrk="1" fontAlgn="auto" latinLnBrk="0" hangingPunct="1">
                        <a:lnSpc>
                          <a:spcPct val="100000"/>
                        </a:lnSpc>
                        <a:spcBef>
                          <a:spcPts val="0"/>
                        </a:spcBef>
                        <a:spcAft>
                          <a:spcPts val="0"/>
                        </a:spcAft>
                        <a:buClrTx/>
                        <a:buSzTx/>
                        <a:buFontTx/>
                        <a:buNone/>
                        <a:tabLst/>
                        <a:defRPr/>
                      </a:pPr>
                      <a:r>
                        <a:rPr lang="hu-HU" sz="1400" b="0" kern="1200" dirty="0" smtClean="0">
                          <a:solidFill>
                            <a:schemeClr val="tx1"/>
                          </a:solidFill>
                          <a:latin typeface="Arial" pitchFamily="34" charset="0"/>
                          <a:ea typeface="+mn-ea"/>
                          <a:cs typeface="Arial" pitchFamily="34" charset="0"/>
                        </a:rPr>
                        <a:t>szociális partnerek</a:t>
                      </a:r>
                    </a:p>
                    <a:p>
                      <a:pPr marL="0" marR="0" indent="0" algn="ctr" defTabSz="914400" rtl="0" eaLnBrk="1" fontAlgn="auto" latinLnBrk="0" hangingPunct="1">
                        <a:lnSpc>
                          <a:spcPct val="100000"/>
                        </a:lnSpc>
                        <a:spcBef>
                          <a:spcPts val="0"/>
                        </a:spcBef>
                        <a:spcAft>
                          <a:spcPts val="0"/>
                        </a:spcAft>
                        <a:buClrTx/>
                        <a:buSzTx/>
                        <a:buFontTx/>
                        <a:buNone/>
                        <a:tabLst/>
                        <a:defRPr/>
                      </a:pPr>
                      <a:r>
                        <a:rPr lang="hu-HU" sz="1400" b="0" kern="1200" dirty="0" smtClean="0">
                          <a:solidFill>
                            <a:schemeClr val="tx1"/>
                          </a:solidFill>
                          <a:latin typeface="Arial" pitchFamily="34" charset="0"/>
                          <a:ea typeface="+mn-ea"/>
                          <a:cs typeface="Arial" pitchFamily="34" charset="0"/>
                        </a:rPr>
                        <a:t>non-profit gazdasági társaságok</a:t>
                      </a:r>
                      <a:endParaRPr lang="hu-HU" sz="1400" b="0" kern="1200" dirty="0">
                        <a:solidFill>
                          <a:schemeClr val="tx1"/>
                        </a:solidFill>
                        <a:latin typeface="Arial" pitchFamily="34" charset="0"/>
                        <a:ea typeface="+mn-ea"/>
                        <a:cs typeface="Arial" pitchFamily="34" charset="0"/>
                      </a:endParaRPr>
                    </a:p>
                  </a:txBody>
                  <a:tcPr marT="45715" marB="45715" anchor="ctr"/>
                </a:tc>
              </a:tr>
            </a:tbl>
          </a:graphicData>
        </a:graphic>
      </p:graphicFrame>
      <p:sp>
        <p:nvSpPr>
          <p:cNvPr id="4" name="Title 3"/>
          <p:cNvSpPr txBox="1">
            <a:spLocks/>
          </p:cNvSpPr>
          <p:nvPr/>
        </p:nvSpPr>
        <p:spPr bwMode="auto">
          <a:xfrm>
            <a:off x="0" y="0"/>
            <a:ext cx="9144000" cy="982663"/>
          </a:xfrm>
          <a:prstGeom prst="rect">
            <a:avLst/>
          </a:prstGeom>
          <a:noFill/>
          <a:ln>
            <a:noFill/>
          </a:ln>
          <a:extLst/>
        </p:spPr>
        <p:txBody>
          <a:bodyPr anchor="ctr"/>
          <a:lstStyle>
            <a:lvl1pPr eaLnBrk="0" hangingPunct="0">
              <a:defRPr>
                <a:solidFill>
                  <a:schemeClr val="tx1"/>
                </a:solidFill>
                <a:latin typeface="Calibri" pitchFamily="34" charset="0"/>
                <a:cs typeface="Arial" charset="0"/>
              </a:defRPr>
            </a:lvl1pPr>
            <a:lvl2pPr marL="742950" indent="-285750" eaLnBrk="0" hangingPunct="0">
              <a:defRPr>
                <a:solidFill>
                  <a:schemeClr val="tx1"/>
                </a:solidFill>
                <a:latin typeface="Calibri" pitchFamily="34" charset="0"/>
                <a:cs typeface="Arial" charset="0"/>
              </a:defRPr>
            </a:lvl2pPr>
            <a:lvl3pPr marL="1143000" indent="-228600" eaLnBrk="0" hangingPunct="0">
              <a:defRPr>
                <a:solidFill>
                  <a:schemeClr val="tx1"/>
                </a:solidFill>
                <a:latin typeface="Calibri" pitchFamily="34" charset="0"/>
                <a:cs typeface="Arial" charset="0"/>
              </a:defRPr>
            </a:lvl3pPr>
            <a:lvl4pPr marL="1600200" indent="-228600" eaLnBrk="0" hangingPunct="0">
              <a:defRPr>
                <a:solidFill>
                  <a:schemeClr val="tx1"/>
                </a:solidFill>
                <a:latin typeface="Calibri" pitchFamily="34" charset="0"/>
                <a:cs typeface="Arial" charset="0"/>
              </a:defRPr>
            </a:lvl4pPr>
            <a:lvl5pPr marL="2057400" indent="-228600" eaLnBrk="0" hangingPunct="0">
              <a:defRPr>
                <a:solidFill>
                  <a:schemeClr val="tx1"/>
                </a:solidFill>
                <a:latin typeface="Calibri" pitchFamily="34" charset="0"/>
                <a:cs typeface="Arial" charset="0"/>
              </a:defRPr>
            </a:lvl5pPr>
            <a:lvl6pPr marL="2514600" indent="-228600" eaLnBrk="0" fontAlgn="base" hangingPunct="0">
              <a:spcBef>
                <a:spcPct val="0"/>
              </a:spcBef>
              <a:spcAft>
                <a:spcPct val="0"/>
              </a:spcAft>
              <a:defRPr>
                <a:solidFill>
                  <a:schemeClr val="tx1"/>
                </a:solidFill>
                <a:latin typeface="Calibri" pitchFamily="34" charset="0"/>
                <a:cs typeface="Arial" charset="0"/>
              </a:defRPr>
            </a:lvl6pPr>
            <a:lvl7pPr marL="2971800" indent="-228600" eaLnBrk="0" fontAlgn="base" hangingPunct="0">
              <a:spcBef>
                <a:spcPct val="0"/>
              </a:spcBef>
              <a:spcAft>
                <a:spcPct val="0"/>
              </a:spcAft>
              <a:defRPr>
                <a:solidFill>
                  <a:schemeClr val="tx1"/>
                </a:solidFill>
                <a:latin typeface="Calibri" pitchFamily="34" charset="0"/>
                <a:cs typeface="Arial" charset="0"/>
              </a:defRPr>
            </a:lvl7pPr>
            <a:lvl8pPr marL="3429000" indent="-228600" eaLnBrk="0" fontAlgn="base" hangingPunct="0">
              <a:spcBef>
                <a:spcPct val="0"/>
              </a:spcBef>
              <a:spcAft>
                <a:spcPct val="0"/>
              </a:spcAft>
              <a:defRPr>
                <a:solidFill>
                  <a:schemeClr val="tx1"/>
                </a:solidFill>
                <a:latin typeface="Calibri" pitchFamily="34" charset="0"/>
                <a:cs typeface="Arial" charset="0"/>
              </a:defRPr>
            </a:lvl8pPr>
            <a:lvl9pPr marL="3886200" indent="-228600" eaLnBrk="0" fontAlgn="base" hangingPunct="0">
              <a:spcBef>
                <a:spcPct val="0"/>
              </a:spcBef>
              <a:spcAft>
                <a:spcPct val="0"/>
              </a:spcAft>
              <a:defRPr>
                <a:solidFill>
                  <a:schemeClr val="tx1"/>
                </a:solidFill>
                <a:latin typeface="Calibri" pitchFamily="34" charset="0"/>
                <a:cs typeface="Arial" charset="0"/>
              </a:defRPr>
            </a:lvl9pPr>
          </a:lstStyle>
          <a:p>
            <a:pPr algn="ctr" eaLnBrk="1" hangingPunct="1">
              <a:defRPr/>
            </a:pPr>
            <a:r>
              <a:rPr lang="hu-HU" sz="2800" b="1" dirty="0" smtClean="0">
                <a:solidFill>
                  <a:prstClr val="white"/>
                </a:solidFill>
                <a:latin typeface="Arial" pitchFamily="34" charset="0"/>
                <a:cs typeface="Arial" pitchFamily="34" charset="0"/>
              </a:rPr>
              <a:t>GINOP 5. </a:t>
            </a:r>
            <a:br>
              <a:rPr lang="hu-HU" sz="2800" b="1" dirty="0" smtClean="0">
                <a:solidFill>
                  <a:prstClr val="white"/>
                </a:solidFill>
                <a:latin typeface="Arial" pitchFamily="34" charset="0"/>
                <a:cs typeface="Arial" pitchFamily="34" charset="0"/>
              </a:rPr>
            </a:br>
            <a:r>
              <a:rPr lang="hu-HU" sz="2800" b="1" dirty="0" smtClean="0">
                <a:solidFill>
                  <a:prstClr val="white"/>
                </a:solidFill>
                <a:latin typeface="Arial" pitchFamily="34" charset="0"/>
                <a:cs typeface="Arial" pitchFamily="34" charset="0"/>
              </a:rPr>
              <a:t>Foglalkoztatás</a:t>
            </a:r>
            <a:endParaRPr lang="hu-HU" sz="2800" b="1" dirty="0">
              <a:solidFill>
                <a:prstClr val="white"/>
              </a:solidFill>
              <a:latin typeface="Arial" pitchFamily="34" charset="0"/>
              <a:cs typeface="Arial" pitchFamily="34" charset="0"/>
            </a:endParaRPr>
          </a:p>
        </p:txBody>
      </p:sp>
      <p:sp>
        <p:nvSpPr>
          <p:cNvPr id="2" name="Ellipszis 1"/>
          <p:cNvSpPr/>
          <p:nvPr/>
        </p:nvSpPr>
        <p:spPr>
          <a:xfrm>
            <a:off x="3347864" y="2348880"/>
            <a:ext cx="2232248" cy="720080"/>
          </a:xfrm>
          <a:prstGeom prst="ellipse">
            <a:avLst/>
          </a:prstGeom>
          <a:solidFill>
            <a:srgbClr val="FF0000">
              <a:alpha val="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hu-HU">
              <a:solidFill>
                <a:prstClr val="white"/>
              </a:solidFill>
            </a:endParaRPr>
          </a:p>
        </p:txBody>
      </p:sp>
    </p:spTree>
    <p:extLst>
      <p:ext uri="{BB962C8B-B14F-4D97-AF65-F5344CB8AC3E}">
        <p14:creationId xmlns:p14="http://schemas.microsoft.com/office/powerpoint/2010/main" val="24922082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Cím 1"/>
          <p:cNvSpPr>
            <a:spLocks noGrp="1"/>
          </p:cNvSpPr>
          <p:nvPr>
            <p:ph type="title"/>
          </p:nvPr>
        </p:nvSpPr>
        <p:spPr>
          <a:xfrm>
            <a:off x="471488" y="0"/>
            <a:ext cx="8229600" cy="1143000"/>
          </a:xfrm>
        </p:spPr>
        <p:txBody>
          <a:bodyPr/>
          <a:lstStyle/>
          <a:p>
            <a:r>
              <a:rPr lang="hu-HU" altLang="hu-HU" sz="2400" b="1" smtClean="0">
                <a:solidFill>
                  <a:schemeClr val="bg1"/>
                </a:solidFill>
              </a:rPr>
              <a:t/>
            </a:r>
            <a:br>
              <a:rPr lang="hu-HU" altLang="hu-HU" sz="2400" b="1" smtClean="0">
                <a:solidFill>
                  <a:schemeClr val="bg1"/>
                </a:solidFill>
              </a:rPr>
            </a:br>
            <a:r>
              <a:rPr lang="hu-HU" altLang="hu-HU" sz="2400" b="1" smtClean="0">
                <a:solidFill>
                  <a:schemeClr val="bg1"/>
                </a:solidFill>
              </a:rPr>
              <a:t/>
            </a:r>
            <a:br>
              <a:rPr lang="hu-HU" altLang="hu-HU" sz="2400" b="1" smtClean="0">
                <a:solidFill>
                  <a:schemeClr val="bg1"/>
                </a:solidFill>
              </a:rPr>
            </a:br>
            <a:r>
              <a:rPr lang="hu-HU" altLang="hu-HU" sz="2400" b="1" smtClean="0">
                <a:solidFill>
                  <a:schemeClr val="bg1"/>
                </a:solidFill>
              </a:rPr>
              <a:t>A pénzügyi eszközökről szóló 8. prioritásról…</a:t>
            </a:r>
            <a:br>
              <a:rPr lang="hu-HU" altLang="hu-HU" sz="2400" b="1" smtClean="0">
                <a:solidFill>
                  <a:schemeClr val="bg1"/>
                </a:solidFill>
              </a:rPr>
            </a:br>
            <a:r>
              <a:rPr lang="hu-HU" altLang="hu-HU" sz="2400" b="1" smtClean="0">
                <a:solidFill>
                  <a:schemeClr val="bg1"/>
                </a:solidFill>
              </a:rPr>
              <a:t/>
            </a:r>
            <a:br>
              <a:rPr lang="hu-HU" altLang="hu-HU" sz="2400" b="1" smtClean="0">
                <a:solidFill>
                  <a:schemeClr val="bg1"/>
                </a:solidFill>
              </a:rPr>
            </a:br>
            <a:endParaRPr lang="hu-HU" altLang="hu-HU" sz="2400" b="1" smtClean="0">
              <a:solidFill>
                <a:schemeClr val="bg1"/>
              </a:solidFill>
            </a:endParaRPr>
          </a:p>
        </p:txBody>
      </p:sp>
      <p:pic>
        <p:nvPicPr>
          <p:cNvPr id="204803" name="Picture 2" descr="http://mobil-cserepkalyha.hu/images/felkialtojel.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24075" y="1268413"/>
            <a:ext cx="4968875"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68416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Cím 1"/>
          <p:cNvSpPr>
            <a:spLocks noGrp="1"/>
          </p:cNvSpPr>
          <p:nvPr>
            <p:ph type="title"/>
          </p:nvPr>
        </p:nvSpPr>
        <p:spPr>
          <a:xfrm>
            <a:off x="0" y="227112"/>
            <a:ext cx="8713788" cy="609600"/>
          </a:xfrm>
        </p:spPr>
        <p:txBody>
          <a:bodyPr/>
          <a:lstStyle/>
          <a:p>
            <a:pPr>
              <a:defRPr/>
            </a:pPr>
            <a:r>
              <a:rPr lang="hu-HU" sz="2800" b="1" dirty="0" smtClean="0">
                <a:solidFill>
                  <a:schemeClr val="bg1"/>
                </a:solidFill>
                <a:latin typeface="Garamond" pitchFamily="18" charset="0"/>
              </a:rPr>
              <a:t>A pénzügyi eszközök indikatív megoszlása</a:t>
            </a:r>
            <a:r>
              <a:rPr lang="en-US" sz="2800" b="1" dirty="0" smtClean="0">
                <a:solidFill>
                  <a:schemeClr val="bg1"/>
                </a:solidFill>
                <a:latin typeface="Garamond" pitchFamily="18" charset="0"/>
              </a:rPr>
              <a:t/>
            </a:r>
            <a:br>
              <a:rPr lang="en-US" sz="2800" b="1" dirty="0" smtClean="0">
                <a:solidFill>
                  <a:schemeClr val="bg1"/>
                </a:solidFill>
                <a:latin typeface="Garamond" pitchFamily="18" charset="0"/>
              </a:rPr>
            </a:br>
            <a:r>
              <a:rPr lang="en-US" sz="2800" b="1" dirty="0" smtClean="0">
                <a:solidFill>
                  <a:schemeClr val="bg1"/>
                </a:solidFill>
                <a:latin typeface="Garamond" pitchFamily="18" charset="0"/>
              </a:rPr>
              <a:t>(</a:t>
            </a:r>
            <a:r>
              <a:rPr lang="hu-HU" sz="2800" b="1" dirty="0" smtClean="0">
                <a:solidFill>
                  <a:schemeClr val="bg1"/>
                </a:solidFill>
                <a:latin typeface="Garamond" pitchFamily="18" charset="0"/>
              </a:rPr>
              <a:t>Nagyobb keret a 2007-2013 időszakhoz képest</a:t>
            </a:r>
            <a:r>
              <a:rPr lang="en-US" sz="2800" b="1" dirty="0" smtClean="0">
                <a:solidFill>
                  <a:schemeClr val="bg1"/>
                </a:solidFill>
                <a:latin typeface="Garamond" pitchFamily="18" charset="0"/>
              </a:rPr>
              <a:t>)</a:t>
            </a:r>
            <a:endParaRPr lang="en-US" sz="2800" b="1" dirty="0">
              <a:solidFill>
                <a:schemeClr val="bg1"/>
              </a:solidFill>
              <a:latin typeface="Garamond" pitchFamily="18" charset="0"/>
            </a:endParaRPr>
          </a:p>
        </p:txBody>
      </p:sp>
      <p:pic>
        <p:nvPicPr>
          <p:cNvPr id="2048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5513" y="5843588"/>
            <a:ext cx="2454275"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7" name="Csoportba foglalás 1"/>
          <p:cNvGrpSpPr>
            <a:grpSpLocks/>
          </p:cNvGrpSpPr>
          <p:nvPr/>
        </p:nvGrpSpPr>
        <p:grpSpPr bwMode="auto">
          <a:xfrm>
            <a:off x="-4861048" y="277390"/>
            <a:ext cx="11593290" cy="6103938"/>
            <a:chOff x="-6428102" y="393951"/>
            <a:chExt cx="16487540" cy="8682175"/>
          </a:xfrm>
          <a:solidFill>
            <a:schemeClr val="accent1">
              <a:hueOff val="0"/>
              <a:satOff val="0"/>
              <a:lumOff val="0"/>
            </a:schemeClr>
          </a:solidFill>
        </p:grpSpPr>
        <p:sp>
          <p:nvSpPr>
            <p:cNvPr id="8" name="Szalagív 7"/>
            <p:cNvSpPr/>
            <p:nvPr/>
          </p:nvSpPr>
          <p:spPr>
            <a:xfrm>
              <a:off x="-6428102" y="393951"/>
              <a:ext cx="8682175" cy="8682175"/>
            </a:xfrm>
            <a:prstGeom prst="blockArc">
              <a:avLst>
                <a:gd name="adj1" fmla="val 18900000"/>
                <a:gd name="adj2" fmla="val 2700000"/>
                <a:gd name="adj3" fmla="val 249"/>
              </a:avLst>
            </a:prstGeom>
            <a:grpFill/>
            <a:scene3d>
              <a:camera prst="orthographicFront">
                <a:rot lat="0" lon="0" rev="0"/>
              </a:camera>
              <a:lightRig rig="contrasting" dir="t">
                <a:rot lat="0" lon="0" rev="1200000"/>
              </a:lightRig>
            </a:scene3d>
            <a:sp3d z="-110000"/>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9" name="Szabadkézi sokszög 8"/>
            <p:cNvSpPr/>
            <p:nvPr/>
          </p:nvSpPr>
          <p:spPr>
            <a:xfrm>
              <a:off x="1764463" y="2048759"/>
              <a:ext cx="8294975" cy="859065"/>
            </a:xfrm>
            <a:custGeom>
              <a:avLst/>
              <a:gdLst>
                <a:gd name="connsiteX0" fmla="*/ 0 w 7505616"/>
                <a:gd name="connsiteY0" fmla="*/ 0 h 859063"/>
                <a:gd name="connsiteX1" fmla="*/ 7505616 w 7505616"/>
                <a:gd name="connsiteY1" fmla="*/ 0 h 859063"/>
                <a:gd name="connsiteX2" fmla="*/ 7505616 w 7505616"/>
                <a:gd name="connsiteY2" fmla="*/ 859063 h 859063"/>
                <a:gd name="connsiteX3" fmla="*/ 0 w 7505616"/>
                <a:gd name="connsiteY3" fmla="*/ 859063 h 859063"/>
                <a:gd name="connsiteX4" fmla="*/ 0 w 7505616"/>
                <a:gd name="connsiteY4" fmla="*/ 0 h 8590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05616" h="859063">
                  <a:moveTo>
                    <a:pt x="0" y="0"/>
                  </a:moveTo>
                  <a:lnTo>
                    <a:pt x="7505616" y="0"/>
                  </a:lnTo>
                  <a:lnTo>
                    <a:pt x="7505616" y="859063"/>
                  </a:lnTo>
                  <a:lnTo>
                    <a:pt x="0" y="859063"/>
                  </a:lnTo>
                  <a:lnTo>
                    <a:pt x="0" y="0"/>
                  </a:lnTo>
                  <a:close/>
                </a:path>
              </a:pathLst>
            </a:custGeom>
            <a:grpFill/>
            <a:ln w="3175">
              <a:solidFill>
                <a:schemeClr val="accent1"/>
              </a:solidFill>
              <a:prstDash val="sysDot"/>
            </a:ln>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787847" tIns="55880" rIns="55880" bIns="55880" spcCol="1270" anchor="ctr"/>
            <a:lstStyle/>
            <a:p>
              <a:pPr defTabSz="687561" fontAlgn="base">
                <a:lnSpc>
                  <a:spcPct val="90000"/>
                </a:lnSpc>
                <a:spcBef>
                  <a:spcPct val="0"/>
                </a:spcBef>
                <a:spcAft>
                  <a:spcPct val="35000"/>
                </a:spcAft>
                <a:defRPr/>
              </a:pPr>
              <a:r>
                <a:rPr lang="hu-HU" sz="1400" dirty="0">
                  <a:solidFill>
                    <a:prstClr val="white"/>
                  </a:solidFill>
                  <a:latin typeface="Garamond" pitchFamily="18" charset="0"/>
                  <a:cs typeface="Arial" pitchFamily="34" charset="0"/>
                </a:rPr>
                <a:t>A kkv szektor külső finanszírozáshoz </a:t>
              </a:r>
              <a:r>
                <a:rPr lang="hu-HU" sz="1400" dirty="0" smtClean="0">
                  <a:solidFill>
                    <a:prstClr val="white"/>
                  </a:solidFill>
                  <a:latin typeface="Garamond" pitchFamily="18" charset="0"/>
                  <a:cs typeface="Arial" pitchFamily="34" charset="0"/>
                </a:rPr>
                <a:t>jutása– </a:t>
              </a:r>
              <a:r>
                <a:rPr lang="hu-HU" sz="1400" dirty="0">
                  <a:solidFill>
                    <a:prstClr val="white"/>
                  </a:solidFill>
                  <a:latin typeface="Garamond" pitchFamily="18" charset="0"/>
                  <a:cs typeface="Arial" pitchFamily="34" charset="0"/>
                </a:rPr>
                <a:t>224,8 Mrd Ft</a:t>
              </a:r>
              <a:endParaRPr lang="en-US" sz="1400" dirty="0">
                <a:solidFill>
                  <a:prstClr val="white"/>
                </a:solidFill>
                <a:latin typeface="Garamond" pitchFamily="18" charset="0"/>
                <a:cs typeface="Arial" pitchFamily="34" charset="0"/>
              </a:endParaRPr>
            </a:p>
          </p:txBody>
        </p:sp>
        <p:sp>
          <p:nvSpPr>
            <p:cNvPr id="10" name="Ellipszis 9"/>
            <p:cNvSpPr/>
            <p:nvPr/>
          </p:nvSpPr>
          <p:spPr>
            <a:xfrm>
              <a:off x="1165316" y="1823136"/>
              <a:ext cx="1240703" cy="1240703"/>
            </a:xfrm>
            <a:prstGeom prst="ellipse">
              <a:avLst/>
            </a:prstGeom>
            <a:grpFill/>
            <a:scene3d>
              <a:camera prst="orthographicFront">
                <a:rot lat="0" lon="0" rev="0"/>
              </a:camera>
              <a:lightRig rig="contrasting" dir="t">
                <a:rot lat="0" lon="0" rev="1200000"/>
              </a:lightRig>
            </a:scene3d>
            <a:sp3d z="300000" contourW="12700" prstMaterial="flat">
              <a:bevelT w="177800" h="254000"/>
              <a:bevelB w="152400"/>
            </a:sp3d>
          </p:spPr>
          <p:style>
            <a:lnRef idx="0">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ctr" defTabSz="457200" fontAlgn="base">
                <a:lnSpc>
                  <a:spcPct val="150000"/>
                </a:lnSpc>
                <a:spcBef>
                  <a:spcPct val="0"/>
                </a:spcBef>
                <a:spcAft>
                  <a:spcPct val="0"/>
                </a:spcAft>
                <a:defRPr/>
              </a:pPr>
              <a:endParaRPr lang="en-US" sz="1400" dirty="0">
                <a:solidFill>
                  <a:prstClr val="white"/>
                </a:solidFill>
                <a:latin typeface="Garamond" pitchFamily="18" charset="0"/>
                <a:cs typeface="Arial" pitchFamily="34" charset="0"/>
              </a:endParaRPr>
            </a:p>
          </p:txBody>
        </p:sp>
        <p:sp>
          <p:nvSpPr>
            <p:cNvPr id="11" name="Szabadkézi sokszög 10"/>
            <p:cNvSpPr/>
            <p:nvPr/>
          </p:nvSpPr>
          <p:spPr>
            <a:xfrm>
              <a:off x="2210974" y="3457723"/>
              <a:ext cx="7848460" cy="802596"/>
            </a:xfrm>
            <a:custGeom>
              <a:avLst/>
              <a:gdLst>
                <a:gd name="connsiteX0" fmla="*/ 0 w 8122354"/>
                <a:gd name="connsiteY0" fmla="*/ 0 h 802596"/>
                <a:gd name="connsiteX1" fmla="*/ 8122354 w 8122354"/>
                <a:gd name="connsiteY1" fmla="*/ 0 h 802596"/>
                <a:gd name="connsiteX2" fmla="*/ 8122354 w 8122354"/>
                <a:gd name="connsiteY2" fmla="*/ 802596 h 802596"/>
                <a:gd name="connsiteX3" fmla="*/ 0 w 8122354"/>
                <a:gd name="connsiteY3" fmla="*/ 802596 h 802596"/>
                <a:gd name="connsiteX4" fmla="*/ 0 w 8122354"/>
                <a:gd name="connsiteY4" fmla="*/ 0 h 8025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22354" h="802596">
                  <a:moveTo>
                    <a:pt x="0" y="0"/>
                  </a:moveTo>
                  <a:lnTo>
                    <a:pt x="8122354" y="0"/>
                  </a:lnTo>
                  <a:lnTo>
                    <a:pt x="8122354" y="802596"/>
                  </a:lnTo>
                  <a:lnTo>
                    <a:pt x="0" y="802596"/>
                  </a:lnTo>
                  <a:lnTo>
                    <a:pt x="0" y="0"/>
                  </a:lnTo>
                  <a:close/>
                </a:path>
              </a:pathLst>
            </a:custGeom>
            <a:solidFill>
              <a:schemeClr val="tx2"/>
            </a:solid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787847" tIns="55880" rIns="55880" bIns="55880" spcCol="1270" anchor="ctr"/>
            <a:lstStyle/>
            <a:p>
              <a:pPr defTabSz="687561" fontAlgn="base">
                <a:lnSpc>
                  <a:spcPct val="90000"/>
                </a:lnSpc>
                <a:spcBef>
                  <a:spcPct val="0"/>
                </a:spcBef>
                <a:spcAft>
                  <a:spcPct val="35000"/>
                </a:spcAft>
                <a:defRPr/>
              </a:pPr>
              <a:r>
                <a:rPr lang="hu-HU" sz="1400" dirty="0">
                  <a:solidFill>
                    <a:prstClr val="white"/>
                  </a:solidFill>
                  <a:latin typeface="Garamond" pitchFamily="18" charset="0"/>
                  <a:cs typeface="Arial" pitchFamily="34" charset="0"/>
                </a:rPr>
                <a:t>Vállalati K+I programok külső finanszírozáshoz </a:t>
              </a:r>
              <a:r>
                <a:rPr lang="hu-HU" sz="1400" dirty="0" smtClean="0">
                  <a:solidFill>
                    <a:prstClr val="white"/>
                  </a:solidFill>
                  <a:latin typeface="Garamond" pitchFamily="18" charset="0"/>
                  <a:cs typeface="Arial" pitchFamily="34" charset="0"/>
                </a:rPr>
                <a:t>jutásának támogatása </a:t>
              </a:r>
              <a:r>
                <a:rPr lang="hu-HU" sz="1400" dirty="0">
                  <a:solidFill>
                    <a:prstClr val="white"/>
                  </a:solidFill>
                  <a:latin typeface="Garamond" pitchFamily="18" charset="0"/>
                  <a:cs typeface="Arial" pitchFamily="34" charset="0"/>
                </a:rPr>
                <a:t>– 202,3 Mrd Ft</a:t>
              </a:r>
            </a:p>
          </p:txBody>
        </p:sp>
        <p:sp>
          <p:nvSpPr>
            <p:cNvPr id="12" name="Ellipszis 11"/>
            <p:cNvSpPr/>
            <p:nvPr/>
          </p:nvSpPr>
          <p:spPr>
            <a:xfrm>
              <a:off x="1400814" y="3238671"/>
              <a:ext cx="1240703" cy="1240703"/>
            </a:xfrm>
            <a:prstGeom prst="ellipse">
              <a:avLst/>
            </a:prstGeom>
            <a:solidFill>
              <a:schemeClr val="tx2"/>
            </a:solidFill>
            <a:ln>
              <a:noFill/>
            </a:ln>
            <a:scene3d>
              <a:camera prst="orthographicFront">
                <a:rot lat="0" lon="0" rev="0"/>
              </a:camera>
              <a:lightRig rig="contrasting" dir="t">
                <a:rot lat="0" lon="0" rev="1200000"/>
              </a:lightRig>
            </a:scene3d>
            <a:sp3d z="300000" contourW="12700" prstMaterial="flat">
              <a:bevelT w="177800" h="254000"/>
              <a:bevelB w="152400"/>
            </a:sp3d>
          </p:spPr>
          <p:style>
            <a:lnRef idx="0">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ctr" defTabSz="457200" fontAlgn="base">
                <a:lnSpc>
                  <a:spcPct val="150000"/>
                </a:lnSpc>
                <a:spcBef>
                  <a:spcPct val="0"/>
                </a:spcBef>
                <a:spcAft>
                  <a:spcPct val="0"/>
                </a:spcAft>
                <a:defRPr/>
              </a:pPr>
              <a:endParaRPr lang="en-US" sz="1400" dirty="0">
                <a:solidFill>
                  <a:prstClr val="white"/>
                </a:solidFill>
                <a:latin typeface="Garamond" pitchFamily="18" charset="0"/>
                <a:cs typeface="Arial" pitchFamily="34" charset="0"/>
              </a:endParaRPr>
            </a:p>
          </p:txBody>
        </p:sp>
        <p:sp>
          <p:nvSpPr>
            <p:cNvPr id="13" name="Szabadkézi sokszög 12"/>
            <p:cNvSpPr/>
            <p:nvPr/>
          </p:nvSpPr>
          <p:spPr>
            <a:xfrm>
              <a:off x="2108057" y="4865231"/>
              <a:ext cx="7951377" cy="800888"/>
            </a:xfrm>
            <a:custGeom>
              <a:avLst/>
              <a:gdLst>
                <a:gd name="connsiteX0" fmla="*/ 0 w 8676392"/>
                <a:gd name="connsiteY0" fmla="*/ 0 h 800888"/>
                <a:gd name="connsiteX1" fmla="*/ 8676392 w 8676392"/>
                <a:gd name="connsiteY1" fmla="*/ 0 h 800888"/>
                <a:gd name="connsiteX2" fmla="*/ 8676392 w 8676392"/>
                <a:gd name="connsiteY2" fmla="*/ 800888 h 800888"/>
                <a:gd name="connsiteX3" fmla="*/ 0 w 8676392"/>
                <a:gd name="connsiteY3" fmla="*/ 800888 h 800888"/>
                <a:gd name="connsiteX4" fmla="*/ 0 w 8676392"/>
                <a:gd name="connsiteY4" fmla="*/ 0 h 800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6392" h="800888">
                  <a:moveTo>
                    <a:pt x="0" y="0"/>
                  </a:moveTo>
                  <a:lnTo>
                    <a:pt x="8676392" y="0"/>
                  </a:lnTo>
                  <a:lnTo>
                    <a:pt x="8676392" y="800888"/>
                  </a:lnTo>
                  <a:lnTo>
                    <a:pt x="0" y="800888"/>
                  </a:lnTo>
                  <a:lnTo>
                    <a:pt x="0" y="0"/>
                  </a:lnTo>
                  <a:close/>
                </a:path>
              </a:pathLst>
            </a:custGeom>
            <a:grp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787847" tIns="55880" rIns="55880" bIns="55880" spcCol="1270" anchor="ctr"/>
            <a:lstStyle/>
            <a:p>
              <a:pPr defTabSz="687561" fontAlgn="base">
                <a:lnSpc>
                  <a:spcPct val="90000"/>
                </a:lnSpc>
                <a:spcBef>
                  <a:spcPct val="0"/>
                </a:spcBef>
                <a:spcAft>
                  <a:spcPct val="0"/>
                </a:spcAft>
                <a:defRPr/>
              </a:pPr>
              <a:r>
                <a:rPr lang="hu-HU" sz="1400" dirty="0">
                  <a:solidFill>
                    <a:prstClr val="white"/>
                  </a:solidFill>
                  <a:latin typeface="Garamond" pitchFamily="18" charset="0"/>
                  <a:cs typeface="Arial" pitchFamily="34" charset="0"/>
                </a:rPr>
                <a:t>IKT szolgáltatások és </a:t>
              </a:r>
              <a:r>
                <a:rPr lang="hu-HU" sz="1400" dirty="0" err="1" smtClean="0">
                  <a:solidFill>
                    <a:prstClr val="white"/>
                  </a:solidFill>
                  <a:latin typeface="Garamond" pitchFamily="18" charset="0"/>
                  <a:cs typeface="Arial" pitchFamily="34" charset="0"/>
                </a:rPr>
                <a:t>szélessáv</a:t>
              </a:r>
              <a:r>
                <a:rPr lang="hu-HU" sz="1400" dirty="0" smtClean="0">
                  <a:solidFill>
                    <a:prstClr val="white"/>
                  </a:solidFill>
                  <a:latin typeface="Garamond" pitchFamily="18" charset="0"/>
                  <a:cs typeface="Arial" pitchFamily="34" charset="0"/>
                </a:rPr>
                <a:t>  </a:t>
              </a:r>
              <a:r>
                <a:rPr lang="hu-HU" sz="1400" dirty="0">
                  <a:solidFill>
                    <a:prstClr val="white"/>
                  </a:solidFill>
                  <a:latin typeface="Garamond" pitchFamily="18" charset="0"/>
                  <a:cs typeface="Arial" pitchFamily="34" charset="0"/>
                </a:rPr>
                <a:t>– 95,5 Mrd Ft </a:t>
              </a:r>
              <a:endParaRPr lang="en-US" sz="1400" dirty="0">
                <a:solidFill>
                  <a:prstClr val="white"/>
                </a:solidFill>
                <a:latin typeface="Garamond" pitchFamily="18" charset="0"/>
                <a:cs typeface="Arial" pitchFamily="34" charset="0"/>
              </a:endParaRPr>
            </a:p>
          </p:txBody>
        </p:sp>
        <p:sp>
          <p:nvSpPr>
            <p:cNvPr id="14" name="Ellipszis 13"/>
            <p:cNvSpPr/>
            <p:nvPr/>
          </p:nvSpPr>
          <p:spPr>
            <a:xfrm>
              <a:off x="1541787" y="4645324"/>
              <a:ext cx="1240703" cy="1240703"/>
            </a:xfrm>
            <a:prstGeom prst="ellipse">
              <a:avLst/>
            </a:prstGeom>
            <a:grpFill/>
            <a:ln>
              <a:solidFill>
                <a:schemeClr val="accent1"/>
              </a:solidFill>
            </a:ln>
            <a:scene3d>
              <a:camera prst="orthographicFront">
                <a:rot lat="0" lon="0" rev="0"/>
              </a:camera>
              <a:lightRig rig="contrasting" dir="t">
                <a:rot lat="0" lon="0" rev="1200000"/>
              </a:lightRig>
            </a:scene3d>
            <a:sp3d z="300000" contourW="12700" prstMaterial="flat">
              <a:bevelT w="177800" h="254000"/>
              <a:bevelB w="152400"/>
            </a:sp3d>
          </p:spPr>
          <p:style>
            <a:lnRef idx="0">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5" name="Szabadkézi sokszög 14"/>
            <p:cNvSpPr/>
            <p:nvPr/>
          </p:nvSpPr>
          <p:spPr>
            <a:xfrm>
              <a:off x="1476596" y="6134426"/>
              <a:ext cx="8582839" cy="874695"/>
            </a:xfrm>
            <a:custGeom>
              <a:avLst/>
              <a:gdLst>
                <a:gd name="connsiteX0" fmla="*/ 0 w 10554118"/>
                <a:gd name="connsiteY0" fmla="*/ 0 h 874695"/>
                <a:gd name="connsiteX1" fmla="*/ 10554118 w 10554118"/>
                <a:gd name="connsiteY1" fmla="*/ 0 h 874695"/>
                <a:gd name="connsiteX2" fmla="*/ 10554118 w 10554118"/>
                <a:gd name="connsiteY2" fmla="*/ 874695 h 874695"/>
                <a:gd name="connsiteX3" fmla="*/ 0 w 10554118"/>
                <a:gd name="connsiteY3" fmla="*/ 874695 h 874695"/>
                <a:gd name="connsiteX4" fmla="*/ 0 w 10554118"/>
                <a:gd name="connsiteY4" fmla="*/ 0 h 8746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54118" h="874695">
                  <a:moveTo>
                    <a:pt x="0" y="0"/>
                  </a:moveTo>
                  <a:lnTo>
                    <a:pt x="10554118" y="0"/>
                  </a:lnTo>
                  <a:lnTo>
                    <a:pt x="10554118" y="874695"/>
                  </a:lnTo>
                  <a:lnTo>
                    <a:pt x="0" y="874695"/>
                  </a:lnTo>
                  <a:lnTo>
                    <a:pt x="0" y="0"/>
                  </a:lnTo>
                  <a:close/>
                </a:path>
              </a:pathLst>
            </a:custGeom>
            <a:grp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787847" tIns="55880" rIns="55880" bIns="55880" spcCol="1270" anchor="ctr"/>
            <a:lstStyle/>
            <a:p>
              <a:pPr defTabSz="687561" fontAlgn="base">
                <a:lnSpc>
                  <a:spcPct val="90000"/>
                </a:lnSpc>
                <a:spcBef>
                  <a:spcPct val="0"/>
                </a:spcBef>
                <a:spcAft>
                  <a:spcPct val="35000"/>
                </a:spcAft>
                <a:defRPr/>
              </a:pPr>
              <a:r>
                <a:rPr lang="hu-HU" sz="1400" dirty="0">
                  <a:solidFill>
                    <a:prstClr val="white"/>
                  </a:solidFill>
                  <a:latin typeface="Garamond" pitchFamily="18" charset="0"/>
                  <a:cs typeface="Arial" pitchFamily="34" charset="0"/>
                </a:rPr>
                <a:t>Lakossági és vállalati </a:t>
              </a:r>
              <a:r>
                <a:rPr lang="hu-HU" sz="1400" dirty="0" smtClean="0">
                  <a:solidFill>
                    <a:prstClr val="white"/>
                  </a:solidFill>
                  <a:latin typeface="Garamond" pitchFamily="18" charset="0"/>
                  <a:cs typeface="Arial" pitchFamily="34" charset="0"/>
                </a:rPr>
                <a:t>energiahatékonyság – </a:t>
              </a:r>
              <a:r>
                <a:rPr lang="hu-HU" sz="1400" dirty="0">
                  <a:solidFill>
                    <a:prstClr val="white"/>
                  </a:solidFill>
                  <a:latin typeface="Garamond" pitchFamily="18" charset="0"/>
                  <a:cs typeface="Arial" pitchFamily="34" charset="0"/>
                </a:rPr>
                <a:t>175,9 Mrd Ft</a:t>
              </a:r>
            </a:p>
          </p:txBody>
        </p:sp>
        <p:sp>
          <p:nvSpPr>
            <p:cNvPr id="16" name="Ellipszis 15"/>
            <p:cNvSpPr/>
            <p:nvPr/>
          </p:nvSpPr>
          <p:spPr>
            <a:xfrm>
              <a:off x="989155" y="5951421"/>
              <a:ext cx="1240703" cy="1240703"/>
            </a:xfrm>
            <a:prstGeom prst="ellipse">
              <a:avLst/>
            </a:prstGeom>
            <a:grpFill/>
            <a:scene3d>
              <a:camera prst="orthographicFront">
                <a:rot lat="0" lon="0" rev="0"/>
              </a:camera>
              <a:lightRig rig="contrasting" dir="t">
                <a:rot lat="0" lon="0" rev="1200000"/>
              </a:lightRig>
            </a:scene3d>
            <a:sp3d z="300000" contourW="12700" prstMaterial="flat">
              <a:bevelT w="177800" h="254000"/>
              <a:bevelB w="152400"/>
            </a:sp3d>
          </p:spPr>
          <p:style>
            <a:lnRef idx="0">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sp>
        <p:nvSpPr>
          <p:cNvPr id="17" name="Szabadkézi sokszög 16"/>
          <p:cNvSpPr/>
          <p:nvPr/>
        </p:nvSpPr>
        <p:spPr>
          <a:xfrm>
            <a:off x="699675" y="5215727"/>
            <a:ext cx="6032566" cy="615020"/>
          </a:xfrm>
          <a:custGeom>
            <a:avLst/>
            <a:gdLst>
              <a:gd name="connsiteX0" fmla="*/ 0 w 10554118"/>
              <a:gd name="connsiteY0" fmla="*/ 0 h 874695"/>
              <a:gd name="connsiteX1" fmla="*/ 10554118 w 10554118"/>
              <a:gd name="connsiteY1" fmla="*/ 0 h 874695"/>
              <a:gd name="connsiteX2" fmla="*/ 10554118 w 10554118"/>
              <a:gd name="connsiteY2" fmla="*/ 874695 h 874695"/>
              <a:gd name="connsiteX3" fmla="*/ 0 w 10554118"/>
              <a:gd name="connsiteY3" fmla="*/ 874695 h 874695"/>
              <a:gd name="connsiteX4" fmla="*/ 0 w 10554118"/>
              <a:gd name="connsiteY4" fmla="*/ 0 h 8746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54118" h="874695">
                <a:moveTo>
                  <a:pt x="0" y="0"/>
                </a:moveTo>
                <a:lnTo>
                  <a:pt x="10554118" y="0"/>
                </a:lnTo>
                <a:lnTo>
                  <a:pt x="10554118" y="874695"/>
                </a:lnTo>
                <a:lnTo>
                  <a:pt x="0" y="874695"/>
                </a:lnTo>
                <a:lnTo>
                  <a:pt x="0" y="0"/>
                </a:lnTo>
                <a:close/>
              </a:path>
            </a:pathLst>
          </a:custGeom>
          <a:solidFill>
            <a:schemeClr val="accent1"/>
          </a:solidFill>
          <a:ln>
            <a:solidFill>
              <a:schemeClr val="accent1"/>
            </a:solidFill>
          </a:ln>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txBody>
          <a:bodyPr lIns="553935" tIns="39289" rIns="39289" bIns="39289" spcCol="893" anchor="ctr"/>
          <a:lstStyle/>
          <a:p>
            <a:pPr defTabSz="687561" fontAlgn="base">
              <a:lnSpc>
                <a:spcPct val="90000"/>
              </a:lnSpc>
              <a:spcBef>
                <a:spcPct val="0"/>
              </a:spcBef>
              <a:spcAft>
                <a:spcPct val="35000"/>
              </a:spcAft>
              <a:defRPr/>
            </a:pPr>
            <a:r>
              <a:rPr lang="hu-HU" sz="1500" dirty="0">
                <a:solidFill>
                  <a:prstClr val="white"/>
                </a:solidFill>
                <a:latin typeface="Garamond" pitchFamily="18" charset="0"/>
                <a:cs typeface="Arial" pitchFamily="34" charset="0"/>
              </a:rPr>
              <a:t>A foglalkoztatást ösztönző beruházásokat megvalósító vállalkozások, köztük a társadalmi célú vállalkozások külső finanszírozáshoz való hozzáférésének javítása – 31,2 Mrd Ft</a:t>
            </a:r>
          </a:p>
        </p:txBody>
      </p:sp>
      <p:sp>
        <p:nvSpPr>
          <p:cNvPr id="18" name="Ellipszis 17"/>
          <p:cNvSpPr/>
          <p:nvPr/>
        </p:nvSpPr>
        <p:spPr>
          <a:xfrm>
            <a:off x="35496" y="5097959"/>
            <a:ext cx="872369" cy="872369"/>
          </a:xfrm>
          <a:prstGeom prst="ellipse">
            <a:avLst/>
          </a:prstGeom>
          <a:solidFill>
            <a:schemeClr val="accent1"/>
          </a:solidFill>
          <a:scene3d>
            <a:camera prst="orthographicFront">
              <a:rot lat="0" lon="0" rev="0"/>
            </a:camera>
            <a:lightRig rig="contrasting" dir="t">
              <a:rot lat="0" lon="0" rev="1200000"/>
            </a:lightRig>
          </a:scene3d>
          <a:sp3d z="300000" contourW="12700" prstMaterial="flat">
            <a:bevelT w="177800" h="254000"/>
            <a:bevelB w="152400"/>
          </a:sp3d>
        </p:spPr>
        <p:style>
          <a:lnRef idx="0">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9" name="Szövegdoboz 18"/>
          <p:cNvSpPr txBox="1"/>
          <p:nvPr/>
        </p:nvSpPr>
        <p:spPr>
          <a:xfrm>
            <a:off x="7301906" y="1916832"/>
            <a:ext cx="1734590" cy="707886"/>
          </a:xfrm>
          <a:prstGeom prst="rect">
            <a:avLst/>
          </a:prstGeom>
          <a:solidFill>
            <a:schemeClr val="tx2"/>
          </a:solidFill>
        </p:spPr>
        <p:txBody>
          <a:bodyPr wrap="square">
            <a:spAutoFit/>
          </a:bodyPr>
          <a:lstStyle/>
          <a:p>
            <a:pPr algn="ctr" defTabSz="457200" fontAlgn="base">
              <a:spcBef>
                <a:spcPct val="0"/>
              </a:spcBef>
              <a:spcAft>
                <a:spcPct val="0"/>
              </a:spcAft>
              <a:defRPr/>
            </a:pPr>
            <a:r>
              <a:rPr lang="en-US" sz="2000" b="1" dirty="0" smtClean="0">
                <a:solidFill>
                  <a:prstClr val="white"/>
                </a:solidFill>
                <a:latin typeface="Garamond" panose="02020404030301010803" pitchFamily="18" charset="0"/>
              </a:rPr>
              <a:t>2014-20</a:t>
            </a:r>
          </a:p>
          <a:p>
            <a:pPr algn="ctr" defTabSz="457200" fontAlgn="base">
              <a:spcBef>
                <a:spcPct val="0"/>
              </a:spcBef>
              <a:spcAft>
                <a:spcPct val="0"/>
              </a:spcAft>
              <a:defRPr/>
            </a:pPr>
            <a:r>
              <a:rPr lang="hu-HU" sz="2000" b="1" dirty="0" smtClean="0">
                <a:solidFill>
                  <a:prstClr val="white"/>
                </a:solidFill>
                <a:latin typeface="Garamond" panose="02020404030301010803" pitchFamily="18" charset="0"/>
              </a:rPr>
              <a:t>734 Mrd Ft</a:t>
            </a:r>
            <a:endParaRPr lang="en-US" sz="2000" b="1" dirty="0">
              <a:solidFill>
                <a:prstClr val="white"/>
              </a:solidFill>
              <a:latin typeface="Garamond" panose="02020404030301010803" pitchFamily="18" charset="0"/>
            </a:endParaRPr>
          </a:p>
        </p:txBody>
      </p:sp>
      <p:sp>
        <p:nvSpPr>
          <p:cNvPr id="20" name="Szövegdoboz 24"/>
          <p:cNvSpPr txBox="1">
            <a:spLocks noChangeArrowheads="1"/>
          </p:cNvSpPr>
          <p:nvPr/>
        </p:nvSpPr>
        <p:spPr bwMode="auto">
          <a:xfrm>
            <a:off x="7380733" y="4799111"/>
            <a:ext cx="1655763" cy="646331"/>
          </a:xfrm>
          <a:prstGeom prst="rect">
            <a:avLst/>
          </a:prstGeom>
          <a:solidFill>
            <a:srgbClr val="FF0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defTabSz="457200" eaLnBrk="0" fontAlgn="base" hangingPunct="0">
              <a:spcBef>
                <a:spcPct val="0"/>
              </a:spcBef>
              <a:spcAft>
                <a:spcPct val="0"/>
              </a:spcAft>
              <a:defRPr>
                <a:solidFill>
                  <a:schemeClr val="tx1"/>
                </a:solidFill>
                <a:latin typeface="Arial" pitchFamily="34" charset="0"/>
              </a:defRPr>
            </a:lvl6pPr>
            <a:lvl7pPr marL="2971800" indent="-228600" defTabSz="457200" eaLnBrk="0" fontAlgn="base" hangingPunct="0">
              <a:spcBef>
                <a:spcPct val="0"/>
              </a:spcBef>
              <a:spcAft>
                <a:spcPct val="0"/>
              </a:spcAft>
              <a:defRPr>
                <a:solidFill>
                  <a:schemeClr val="tx1"/>
                </a:solidFill>
                <a:latin typeface="Arial" pitchFamily="34" charset="0"/>
              </a:defRPr>
            </a:lvl7pPr>
            <a:lvl8pPr marL="3429000" indent="-228600" defTabSz="457200" eaLnBrk="0" fontAlgn="base" hangingPunct="0">
              <a:spcBef>
                <a:spcPct val="0"/>
              </a:spcBef>
              <a:spcAft>
                <a:spcPct val="0"/>
              </a:spcAft>
              <a:defRPr>
                <a:solidFill>
                  <a:schemeClr val="tx1"/>
                </a:solidFill>
                <a:latin typeface="Arial" pitchFamily="34" charset="0"/>
              </a:defRPr>
            </a:lvl8pPr>
            <a:lvl9pPr marL="3886200" indent="-228600" defTabSz="457200" eaLnBrk="0" fontAlgn="base" hangingPunct="0">
              <a:spcBef>
                <a:spcPct val="0"/>
              </a:spcBef>
              <a:spcAft>
                <a:spcPct val="0"/>
              </a:spcAft>
              <a:defRPr>
                <a:solidFill>
                  <a:schemeClr val="tx1"/>
                </a:solidFill>
                <a:latin typeface="Arial" pitchFamily="34" charset="0"/>
              </a:defRPr>
            </a:lvl9pPr>
          </a:lstStyle>
          <a:p>
            <a:pPr algn="ctr" defTabSz="457200" eaLnBrk="1" fontAlgn="base" hangingPunct="1">
              <a:spcBef>
                <a:spcPct val="0"/>
              </a:spcBef>
              <a:spcAft>
                <a:spcPct val="0"/>
              </a:spcAft>
            </a:pPr>
            <a:r>
              <a:rPr lang="en-US" b="1" dirty="0" smtClean="0">
                <a:solidFill>
                  <a:prstClr val="white"/>
                </a:solidFill>
                <a:latin typeface="Garamond" panose="02020404030301010803" pitchFamily="18" charset="0"/>
              </a:rPr>
              <a:t>2007-13</a:t>
            </a:r>
          </a:p>
          <a:p>
            <a:pPr algn="ctr" defTabSz="457200" eaLnBrk="1" fontAlgn="base" hangingPunct="1">
              <a:spcBef>
                <a:spcPct val="0"/>
              </a:spcBef>
              <a:spcAft>
                <a:spcPct val="0"/>
              </a:spcAft>
            </a:pPr>
            <a:r>
              <a:rPr lang="hu-HU" b="1" dirty="0" smtClean="0">
                <a:solidFill>
                  <a:prstClr val="white"/>
                </a:solidFill>
                <a:latin typeface="Garamond" panose="02020404030301010803" pitchFamily="18" charset="0"/>
              </a:rPr>
              <a:t>226,8</a:t>
            </a:r>
            <a:r>
              <a:rPr lang="en-US" b="1" dirty="0" smtClean="0">
                <a:solidFill>
                  <a:prstClr val="white"/>
                </a:solidFill>
                <a:latin typeface="Garamond" panose="02020404030301010803" pitchFamily="18" charset="0"/>
              </a:rPr>
              <a:t> </a:t>
            </a:r>
            <a:r>
              <a:rPr lang="hu-HU" b="1" dirty="0" smtClean="0">
                <a:solidFill>
                  <a:prstClr val="white"/>
                </a:solidFill>
                <a:latin typeface="Garamond" panose="02020404030301010803" pitchFamily="18" charset="0"/>
              </a:rPr>
              <a:t>Mrd</a:t>
            </a:r>
            <a:r>
              <a:rPr lang="en-US" b="1" dirty="0" smtClean="0">
                <a:solidFill>
                  <a:prstClr val="white"/>
                </a:solidFill>
                <a:latin typeface="Garamond" panose="02020404030301010803" pitchFamily="18" charset="0"/>
              </a:rPr>
              <a:t> </a:t>
            </a:r>
            <a:r>
              <a:rPr lang="hu-HU" b="1" dirty="0" smtClean="0">
                <a:solidFill>
                  <a:prstClr val="white"/>
                </a:solidFill>
                <a:latin typeface="Garamond" panose="02020404030301010803" pitchFamily="18" charset="0"/>
              </a:rPr>
              <a:t>Ft</a:t>
            </a:r>
            <a:endParaRPr lang="en-US" b="1" dirty="0">
              <a:solidFill>
                <a:prstClr val="white"/>
              </a:solidFill>
              <a:latin typeface="Garamond" panose="02020404030301010803" pitchFamily="18" charset="0"/>
            </a:endParaRPr>
          </a:p>
        </p:txBody>
      </p:sp>
      <p:sp>
        <p:nvSpPr>
          <p:cNvPr id="21" name="Felfelé nyíl 20"/>
          <p:cNvSpPr/>
          <p:nvPr/>
        </p:nvSpPr>
        <p:spPr>
          <a:xfrm>
            <a:off x="7740352" y="3068960"/>
            <a:ext cx="864096" cy="1285858"/>
          </a:xfrm>
          <a:prstGeom prst="upArrow">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fontAlgn="base">
              <a:spcBef>
                <a:spcPct val="0"/>
              </a:spcBef>
              <a:spcAft>
                <a:spcPct val="0"/>
              </a:spcAft>
            </a:pPr>
            <a:endParaRPr lang="en-US" dirty="0">
              <a:solidFill>
                <a:prstClr val="white"/>
              </a:solidFill>
            </a:endParaRPr>
          </a:p>
        </p:txBody>
      </p:sp>
      <p:sp>
        <p:nvSpPr>
          <p:cNvPr id="22" name="Téglalap 9"/>
          <p:cNvSpPr>
            <a:spLocks noChangeArrowheads="1"/>
          </p:cNvSpPr>
          <p:nvPr/>
        </p:nvSpPr>
        <p:spPr bwMode="auto">
          <a:xfrm>
            <a:off x="611560" y="2528888"/>
            <a:ext cx="91884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fontAlgn="base">
              <a:spcBef>
                <a:spcPct val="0"/>
              </a:spcBef>
              <a:spcAft>
                <a:spcPct val="0"/>
              </a:spcAft>
            </a:pPr>
            <a:r>
              <a:rPr lang="en-US" b="1" dirty="0" smtClean="0">
                <a:solidFill>
                  <a:prstClr val="white"/>
                </a:solidFill>
                <a:latin typeface="Garamond" pitchFamily="18" charset="0"/>
              </a:rPr>
              <a:t>2</a:t>
            </a:r>
            <a:r>
              <a:rPr lang="en-US" sz="1200" dirty="0" smtClean="0">
                <a:solidFill>
                  <a:prstClr val="white"/>
                </a:solidFill>
                <a:latin typeface="Garamond" pitchFamily="18" charset="0"/>
              </a:rPr>
              <a:t>.</a:t>
            </a:r>
            <a:r>
              <a:rPr lang="en-US" sz="1200" b="1" dirty="0" smtClean="0">
                <a:solidFill>
                  <a:prstClr val="white"/>
                </a:solidFill>
                <a:latin typeface="Garamond" pitchFamily="18" charset="0"/>
              </a:rPr>
              <a:t> </a:t>
            </a:r>
            <a:r>
              <a:rPr lang="hu-HU" sz="1200" b="1" dirty="0" smtClean="0">
                <a:solidFill>
                  <a:prstClr val="white"/>
                </a:solidFill>
                <a:latin typeface="Garamond" pitchFamily="18" charset="0"/>
              </a:rPr>
              <a:t>Prioritás</a:t>
            </a:r>
            <a:endParaRPr lang="en-US" sz="1200" b="1" dirty="0">
              <a:solidFill>
                <a:prstClr val="white"/>
              </a:solidFill>
              <a:latin typeface="Garamond" pitchFamily="18" charset="0"/>
            </a:endParaRPr>
          </a:p>
        </p:txBody>
      </p:sp>
      <p:sp>
        <p:nvSpPr>
          <p:cNvPr id="23" name="Téglalap 18"/>
          <p:cNvSpPr>
            <a:spLocks noChangeArrowheads="1"/>
          </p:cNvSpPr>
          <p:nvPr/>
        </p:nvSpPr>
        <p:spPr bwMode="auto">
          <a:xfrm>
            <a:off x="281049" y="4435475"/>
            <a:ext cx="1010213"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fontAlgn="base">
              <a:spcBef>
                <a:spcPct val="0"/>
              </a:spcBef>
              <a:spcAft>
                <a:spcPct val="0"/>
              </a:spcAft>
            </a:pPr>
            <a:r>
              <a:rPr lang="en-US" sz="1400" b="1" dirty="0" smtClean="0">
                <a:solidFill>
                  <a:prstClr val="white"/>
                </a:solidFill>
                <a:latin typeface="Garamond" pitchFamily="18" charset="0"/>
              </a:rPr>
              <a:t>4. </a:t>
            </a:r>
            <a:r>
              <a:rPr lang="en-US" sz="1400" b="1" dirty="0" err="1" smtClean="0">
                <a:solidFill>
                  <a:prstClr val="white"/>
                </a:solidFill>
                <a:latin typeface="Garamond" pitchFamily="18" charset="0"/>
              </a:rPr>
              <a:t>Priorit</a:t>
            </a:r>
            <a:r>
              <a:rPr lang="hu-HU" sz="1400" b="1" dirty="0" smtClean="0">
                <a:solidFill>
                  <a:prstClr val="white"/>
                </a:solidFill>
                <a:latin typeface="Garamond" pitchFamily="18" charset="0"/>
              </a:rPr>
              <a:t>ás</a:t>
            </a:r>
            <a:endParaRPr lang="en-US" sz="1400" b="1" dirty="0">
              <a:solidFill>
                <a:prstClr val="white"/>
              </a:solidFill>
              <a:latin typeface="Garamond" pitchFamily="18" charset="0"/>
            </a:endParaRPr>
          </a:p>
        </p:txBody>
      </p:sp>
      <p:sp>
        <p:nvSpPr>
          <p:cNvPr id="24" name="Téglalap 22"/>
          <p:cNvSpPr>
            <a:spLocks noChangeArrowheads="1"/>
          </p:cNvSpPr>
          <p:nvPr/>
        </p:nvSpPr>
        <p:spPr bwMode="auto">
          <a:xfrm>
            <a:off x="-39845" y="5349875"/>
            <a:ext cx="100380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fontAlgn="base">
              <a:spcBef>
                <a:spcPct val="0"/>
              </a:spcBef>
              <a:spcAft>
                <a:spcPct val="0"/>
              </a:spcAft>
            </a:pPr>
            <a:r>
              <a:rPr lang="en-US" sz="1400" b="1" dirty="0" smtClean="0">
                <a:solidFill>
                  <a:prstClr val="white"/>
                </a:solidFill>
                <a:latin typeface="Garamond" pitchFamily="18" charset="0"/>
              </a:rPr>
              <a:t>5</a:t>
            </a:r>
            <a:r>
              <a:rPr lang="en-US" sz="1400" dirty="0" smtClean="0">
                <a:solidFill>
                  <a:prstClr val="white"/>
                </a:solidFill>
                <a:latin typeface="Garamond" pitchFamily="18" charset="0"/>
              </a:rPr>
              <a:t>. </a:t>
            </a:r>
            <a:r>
              <a:rPr lang="en-US" sz="1400" b="1" dirty="0" err="1" smtClean="0">
                <a:solidFill>
                  <a:prstClr val="white"/>
                </a:solidFill>
                <a:latin typeface="Garamond" pitchFamily="18" charset="0"/>
              </a:rPr>
              <a:t>Priorit</a:t>
            </a:r>
            <a:r>
              <a:rPr lang="hu-HU" sz="1400" b="1" dirty="0" smtClean="0">
                <a:solidFill>
                  <a:prstClr val="white"/>
                </a:solidFill>
                <a:latin typeface="Garamond" pitchFamily="18" charset="0"/>
              </a:rPr>
              <a:t>ás</a:t>
            </a:r>
            <a:endParaRPr lang="en-US" sz="1400" b="1" dirty="0">
              <a:solidFill>
                <a:prstClr val="white"/>
              </a:solidFill>
              <a:latin typeface="Garamond" pitchFamily="18" charset="0"/>
            </a:endParaRPr>
          </a:p>
        </p:txBody>
      </p:sp>
      <p:sp>
        <p:nvSpPr>
          <p:cNvPr id="25" name="Téglalap 23"/>
          <p:cNvSpPr>
            <a:spLocks noChangeArrowheads="1"/>
          </p:cNvSpPr>
          <p:nvPr/>
        </p:nvSpPr>
        <p:spPr bwMode="auto">
          <a:xfrm>
            <a:off x="658351" y="3429000"/>
            <a:ext cx="1003801"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fontAlgn="base">
              <a:lnSpc>
                <a:spcPct val="150000"/>
              </a:lnSpc>
              <a:spcBef>
                <a:spcPct val="0"/>
              </a:spcBef>
              <a:spcAft>
                <a:spcPct val="0"/>
              </a:spcAft>
            </a:pPr>
            <a:r>
              <a:rPr lang="en-US" sz="1400" b="1" dirty="0" smtClean="0">
                <a:solidFill>
                  <a:prstClr val="white"/>
                </a:solidFill>
                <a:latin typeface="Garamond" pitchFamily="18" charset="0"/>
              </a:rPr>
              <a:t>3</a:t>
            </a:r>
            <a:r>
              <a:rPr lang="en-US" sz="1400" dirty="0" smtClean="0">
                <a:solidFill>
                  <a:prstClr val="white"/>
                </a:solidFill>
                <a:latin typeface="Garamond" pitchFamily="18" charset="0"/>
              </a:rPr>
              <a:t>.</a:t>
            </a:r>
            <a:r>
              <a:rPr lang="en-US" sz="1400" b="1" dirty="0" smtClean="0">
                <a:solidFill>
                  <a:prstClr val="white"/>
                </a:solidFill>
                <a:latin typeface="Garamond" pitchFamily="18" charset="0"/>
              </a:rPr>
              <a:t> </a:t>
            </a:r>
            <a:r>
              <a:rPr lang="en-US" sz="1400" b="1" dirty="0" err="1" smtClean="0">
                <a:solidFill>
                  <a:prstClr val="white"/>
                </a:solidFill>
                <a:latin typeface="Garamond" pitchFamily="18" charset="0"/>
              </a:rPr>
              <a:t>Priorit</a:t>
            </a:r>
            <a:r>
              <a:rPr lang="hu-HU" sz="1400" b="1" dirty="0" smtClean="0">
                <a:solidFill>
                  <a:prstClr val="white"/>
                </a:solidFill>
                <a:latin typeface="Garamond" pitchFamily="18" charset="0"/>
              </a:rPr>
              <a:t>ás</a:t>
            </a:r>
            <a:endParaRPr lang="en-US" sz="1400" b="1" dirty="0">
              <a:solidFill>
                <a:prstClr val="white"/>
              </a:solidFill>
              <a:latin typeface="Garamond" pitchFamily="18" charset="0"/>
            </a:endParaRPr>
          </a:p>
        </p:txBody>
      </p:sp>
      <p:sp>
        <p:nvSpPr>
          <p:cNvPr id="26" name="Téglalap 24"/>
          <p:cNvSpPr>
            <a:spLocks noChangeArrowheads="1"/>
          </p:cNvSpPr>
          <p:nvPr/>
        </p:nvSpPr>
        <p:spPr bwMode="auto">
          <a:xfrm>
            <a:off x="420279" y="1533525"/>
            <a:ext cx="99578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defTabSz="457200" fontAlgn="base">
              <a:spcBef>
                <a:spcPct val="0"/>
              </a:spcBef>
              <a:spcAft>
                <a:spcPct val="0"/>
              </a:spcAft>
            </a:pPr>
            <a:r>
              <a:rPr lang="en-US" sz="1400" b="1" dirty="0" smtClean="0">
                <a:solidFill>
                  <a:prstClr val="white"/>
                </a:solidFill>
                <a:latin typeface="Garamond" pitchFamily="18" charset="0"/>
              </a:rPr>
              <a:t>1. </a:t>
            </a:r>
            <a:r>
              <a:rPr lang="hu-HU" sz="1400" b="1" dirty="0" smtClean="0">
                <a:solidFill>
                  <a:prstClr val="white"/>
                </a:solidFill>
                <a:latin typeface="Garamond" pitchFamily="18" charset="0"/>
              </a:rPr>
              <a:t>Prioritás</a:t>
            </a:r>
            <a:endParaRPr lang="en-US" sz="1400" b="1" dirty="0">
              <a:solidFill>
                <a:prstClr val="white"/>
              </a:solidFill>
              <a:latin typeface="Garamond" pitchFamily="18" charset="0"/>
            </a:endParaRPr>
          </a:p>
        </p:txBody>
      </p:sp>
    </p:spTree>
    <p:extLst>
      <p:ext uri="{BB962C8B-B14F-4D97-AF65-F5344CB8AC3E}">
        <p14:creationId xmlns:p14="http://schemas.microsoft.com/office/powerpoint/2010/main" val="4159446853"/>
      </p:ext>
    </p:extLst>
  </p:cSld>
  <p:clrMapOvr>
    <a:masterClrMapping/>
  </p:clrMapOvr>
  <p:transition spd="slow">
    <p:pu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Csoportba foglalás 1"/>
          <p:cNvGrpSpPr/>
          <p:nvPr/>
        </p:nvGrpSpPr>
        <p:grpSpPr>
          <a:xfrm>
            <a:off x="-4519759" y="126590"/>
            <a:ext cx="12978854" cy="6104654"/>
            <a:chOff x="-6428102" y="180038"/>
            <a:chExt cx="18458814" cy="8682175"/>
          </a:xfrm>
        </p:grpSpPr>
        <p:sp>
          <p:nvSpPr>
            <p:cNvPr id="3" name="Szalagív 2"/>
            <p:cNvSpPr/>
            <p:nvPr/>
          </p:nvSpPr>
          <p:spPr>
            <a:xfrm>
              <a:off x="-6428102" y="180038"/>
              <a:ext cx="8682175" cy="8682175"/>
            </a:xfrm>
            <a:prstGeom prst="blockArc">
              <a:avLst>
                <a:gd name="adj1" fmla="val 18900000"/>
                <a:gd name="adj2" fmla="val 2700000"/>
                <a:gd name="adj3" fmla="val 249"/>
              </a:avLst>
            </a:prstGeom>
            <a:scene3d>
              <a:camera prst="orthographicFront">
                <a:rot lat="0" lon="0" rev="0"/>
              </a:camera>
              <a:lightRig rig="contrasting" dir="t">
                <a:rot lat="0" lon="0" rev="1200000"/>
              </a:lightRig>
            </a:scene3d>
            <a:sp3d z="-110000"/>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4" name="Szabadkézi sokszög 3"/>
            <p:cNvSpPr/>
            <p:nvPr/>
          </p:nvSpPr>
          <p:spPr>
            <a:xfrm>
              <a:off x="2108056" y="2048758"/>
              <a:ext cx="7505615" cy="859064"/>
            </a:xfrm>
            <a:custGeom>
              <a:avLst/>
              <a:gdLst>
                <a:gd name="connsiteX0" fmla="*/ 0 w 7505616"/>
                <a:gd name="connsiteY0" fmla="*/ 0 h 859063"/>
                <a:gd name="connsiteX1" fmla="*/ 7505616 w 7505616"/>
                <a:gd name="connsiteY1" fmla="*/ 0 h 859063"/>
                <a:gd name="connsiteX2" fmla="*/ 7505616 w 7505616"/>
                <a:gd name="connsiteY2" fmla="*/ 859063 h 859063"/>
                <a:gd name="connsiteX3" fmla="*/ 0 w 7505616"/>
                <a:gd name="connsiteY3" fmla="*/ 859063 h 859063"/>
                <a:gd name="connsiteX4" fmla="*/ 0 w 7505616"/>
                <a:gd name="connsiteY4" fmla="*/ 0 h 8590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05616" h="859063">
                  <a:moveTo>
                    <a:pt x="0" y="0"/>
                  </a:moveTo>
                  <a:lnTo>
                    <a:pt x="7505616" y="0"/>
                  </a:lnTo>
                  <a:lnTo>
                    <a:pt x="7505616" y="859063"/>
                  </a:lnTo>
                  <a:lnTo>
                    <a:pt x="0" y="859063"/>
                  </a:lnTo>
                  <a:lnTo>
                    <a:pt x="0" y="0"/>
                  </a:ln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787847" tIns="55880" rIns="55880" bIns="55880" numCol="1" spcCol="1270" anchor="ctr" anchorCtr="0">
              <a:noAutofit/>
            </a:bodyPr>
            <a:lstStyle/>
            <a:p>
              <a:pPr defTabSz="687561">
                <a:lnSpc>
                  <a:spcPct val="90000"/>
                </a:lnSpc>
                <a:spcBef>
                  <a:spcPct val="0"/>
                </a:spcBef>
                <a:spcAft>
                  <a:spcPct val="35000"/>
                </a:spcAft>
              </a:pPr>
              <a:r>
                <a:rPr lang="hu-HU" sz="1500" dirty="0">
                  <a:solidFill>
                    <a:prstClr val="white"/>
                  </a:solidFill>
                </a:rPr>
                <a:t>A kkv szektor külső finanszírozáshoz jutásának támogatása </a:t>
              </a:r>
              <a:r>
                <a:rPr lang="hu-HU" sz="1500" dirty="0" smtClean="0">
                  <a:solidFill>
                    <a:prstClr val="white"/>
                  </a:solidFill>
                </a:rPr>
                <a:t>- </a:t>
              </a:r>
              <a:r>
                <a:rPr lang="hu-HU" sz="1500" dirty="0">
                  <a:solidFill>
                    <a:prstClr val="white"/>
                  </a:solidFill>
                </a:rPr>
                <a:t>225 Mrd Ft</a:t>
              </a:r>
            </a:p>
          </p:txBody>
        </p:sp>
        <p:sp>
          <p:nvSpPr>
            <p:cNvPr id="7" name="Ellipszis 6"/>
            <p:cNvSpPr/>
            <p:nvPr/>
          </p:nvSpPr>
          <p:spPr>
            <a:xfrm>
              <a:off x="1165316" y="1823136"/>
              <a:ext cx="1240703" cy="1240703"/>
            </a:xfrm>
            <a:prstGeom prst="ellipse">
              <a:avLst/>
            </a:prstGeom>
            <a:scene3d>
              <a:camera prst="orthographicFront">
                <a:rot lat="0" lon="0" rev="0"/>
              </a:camera>
              <a:lightRig rig="contrasting" dir="t">
                <a:rot lat="0" lon="0" rev="1200000"/>
              </a:lightRig>
            </a:scene3d>
            <a:sp3d z="300000" contourW="12700" prstMaterial="flat">
              <a:bevelT w="177800" h="254000"/>
              <a:bevelB w="152400"/>
            </a:sp3d>
          </p:spPr>
          <p:style>
            <a:lnRef idx="0">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ctr">
                <a:lnSpc>
                  <a:spcPct val="150000"/>
                </a:lnSpc>
              </a:pPr>
              <a:endParaRPr lang="hu-HU" sz="1200" dirty="0">
                <a:solidFill>
                  <a:srgbClr val="4F81BD"/>
                </a:solidFill>
              </a:endParaRPr>
            </a:p>
          </p:txBody>
        </p:sp>
        <p:sp>
          <p:nvSpPr>
            <p:cNvPr id="8" name="Szabadkézi sokszög 7"/>
            <p:cNvSpPr/>
            <p:nvPr/>
          </p:nvSpPr>
          <p:spPr>
            <a:xfrm>
              <a:off x="2210973" y="3457723"/>
              <a:ext cx="8122354" cy="802596"/>
            </a:xfrm>
            <a:custGeom>
              <a:avLst/>
              <a:gdLst>
                <a:gd name="connsiteX0" fmla="*/ 0 w 8122354"/>
                <a:gd name="connsiteY0" fmla="*/ 0 h 802596"/>
                <a:gd name="connsiteX1" fmla="*/ 8122354 w 8122354"/>
                <a:gd name="connsiteY1" fmla="*/ 0 h 802596"/>
                <a:gd name="connsiteX2" fmla="*/ 8122354 w 8122354"/>
                <a:gd name="connsiteY2" fmla="*/ 802596 h 802596"/>
                <a:gd name="connsiteX3" fmla="*/ 0 w 8122354"/>
                <a:gd name="connsiteY3" fmla="*/ 802596 h 802596"/>
                <a:gd name="connsiteX4" fmla="*/ 0 w 8122354"/>
                <a:gd name="connsiteY4" fmla="*/ 0 h 8025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22354" h="802596">
                  <a:moveTo>
                    <a:pt x="0" y="0"/>
                  </a:moveTo>
                  <a:lnTo>
                    <a:pt x="8122354" y="0"/>
                  </a:lnTo>
                  <a:lnTo>
                    <a:pt x="8122354" y="802596"/>
                  </a:lnTo>
                  <a:lnTo>
                    <a:pt x="0" y="802596"/>
                  </a:lnTo>
                  <a:lnTo>
                    <a:pt x="0" y="0"/>
                  </a:ln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787847" tIns="55880" rIns="55880" bIns="55880" numCol="1" spcCol="1270" anchor="ctr" anchorCtr="0">
              <a:noAutofit/>
            </a:bodyPr>
            <a:lstStyle/>
            <a:p>
              <a:pPr defTabSz="687561">
                <a:lnSpc>
                  <a:spcPct val="90000"/>
                </a:lnSpc>
                <a:spcBef>
                  <a:spcPct val="0"/>
                </a:spcBef>
                <a:spcAft>
                  <a:spcPct val="35000"/>
                </a:spcAft>
              </a:pPr>
              <a:r>
                <a:rPr lang="hu-HU" sz="1500" dirty="0">
                  <a:solidFill>
                    <a:prstClr val="white"/>
                  </a:solidFill>
                </a:rPr>
                <a:t>vállalati K+I programok külső finanszírozáshoz jutásának támogatása – 202 Mrd Ft</a:t>
              </a:r>
            </a:p>
          </p:txBody>
        </p:sp>
        <p:sp>
          <p:nvSpPr>
            <p:cNvPr id="13" name="Ellipszis 12"/>
            <p:cNvSpPr/>
            <p:nvPr/>
          </p:nvSpPr>
          <p:spPr>
            <a:xfrm>
              <a:off x="1400814" y="3238671"/>
              <a:ext cx="1240703" cy="1240703"/>
            </a:xfrm>
            <a:prstGeom prst="ellipse">
              <a:avLst/>
            </a:prstGeom>
            <a:scene3d>
              <a:camera prst="orthographicFront">
                <a:rot lat="0" lon="0" rev="0"/>
              </a:camera>
              <a:lightRig rig="contrasting" dir="t">
                <a:rot lat="0" lon="0" rev="1200000"/>
              </a:lightRig>
            </a:scene3d>
            <a:sp3d z="300000" contourW="12700" prstMaterial="flat">
              <a:bevelT w="177800" h="254000"/>
              <a:bevelB w="152400"/>
            </a:sp3d>
          </p:spPr>
          <p:style>
            <a:lnRef idx="0">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pPr algn="ctr">
                <a:lnSpc>
                  <a:spcPct val="150000"/>
                </a:lnSpc>
              </a:pPr>
              <a:endParaRPr lang="hu-HU" sz="1200" dirty="0">
                <a:solidFill>
                  <a:srgbClr val="4F81BD"/>
                </a:solidFill>
              </a:endParaRPr>
            </a:p>
          </p:txBody>
        </p:sp>
        <p:sp>
          <p:nvSpPr>
            <p:cNvPr id="15" name="Szabadkézi sokszög 14"/>
            <p:cNvSpPr/>
            <p:nvPr/>
          </p:nvSpPr>
          <p:spPr>
            <a:xfrm>
              <a:off x="2108056" y="4865231"/>
              <a:ext cx="8676392" cy="800888"/>
            </a:xfrm>
            <a:custGeom>
              <a:avLst/>
              <a:gdLst>
                <a:gd name="connsiteX0" fmla="*/ 0 w 8676392"/>
                <a:gd name="connsiteY0" fmla="*/ 0 h 800888"/>
                <a:gd name="connsiteX1" fmla="*/ 8676392 w 8676392"/>
                <a:gd name="connsiteY1" fmla="*/ 0 h 800888"/>
                <a:gd name="connsiteX2" fmla="*/ 8676392 w 8676392"/>
                <a:gd name="connsiteY2" fmla="*/ 800888 h 800888"/>
                <a:gd name="connsiteX3" fmla="*/ 0 w 8676392"/>
                <a:gd name="connsiteY3" fmla="*/ 800888 h 800888"/>
                <a:gd name="connsiteX4" fmla="*/ 0 w 8676392"/>
                <a:gd name="connsiteY4" fmla="*/ 0 h 8008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76392" h="800888">
                  <a:moveTo>
                    <a:pt x="0" y="0"/>
                  </a:moveTo>
                  <a:lnTo>
                    <a:pt x="8676392" y="0"/>
                  </a:lnTo>
                  <a:lnTo>
                    <a:pt x="8676392" y="800888"/>
                  </a:lnTo>
                  <a:lnTo>
                    <a:pt x="0" y="800888"/>
                  </a:lnTo>
                  <a:lnTo>
                    <a:pt x="0" y="0"/>
                  </a:ln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787847" tIns="55880" rIns="55880" bIns="55880" numCol="1" spcCol="1270" anchor="ctr" anchorCtr="0">
              <a:noAutofit/>
            </a:bodyPr>
            <a:lstStyle/>
            <a:p>
              <a:pPr defTabSz="687561">
                <a:lnSpc>
                  <a:spcPct val="90000"/>
                </a:lnSpc>
                <a:spcBef>
                  <a:spcPct val="0"/>
                </a:spcBef>
              </a:pPr>
              <a:r>
                <a:rPr lang="hu-HU" sz="1500" dirty="0">
                  <a:solidFill>
                    <a:prstClr val="white"/>
                  </a:solidFill>
                </a:rPr>
                <a:t>IKT szolgáltatások és szélessávú </a:t>
              </a:r>
              <a:r>
                <a:rPr lang="hu-HU" sz="1500" dirty="0" smtClean="0">
                  <a:solidFill>
                    <a:prstClr val="white"/>
                  </a:solidFill>
                </a:rPr>
                <a:t>hálózatfejlesztések</a:t>
              </a:r>
            </a:p>
            <a:p>
              <a:pPr defTabSz="687561">
                <a:lnSpc>
                  <a:spcPct val="90000"/>
                </a:lnSpc>
                <a:spcBef>
                  <a:spcPct val="0"/>
                </a:spcBef>
              </a:pPr>
              <a:r>
                <a:rPr lang="hu-HU" sz="1500" dirty="0" smtClean="0">
                  <a:solidFill>
                    <a:prstClr val="white"/>
                  </a:solidFill>
                </a:rPr>
                <a:t> </a:t>
              </a:r>
              <a:r>
                <a:rPr lang="hu-HU" sz="1500" dirty="0">
                  <a:solidFill>
                    <a:prstClr val="white"/>
                  </a:solidFill>
                </a:rPr>
                <a:t>támogatása </a:t>
              </a:r>
              <a:r>
                <a:rPr lang="hu-HU" sz="1500" dirty="0" smtClean="0">
                  <a:solidFill>
                    <a:prstClr val="white"/>
                  </a:solidFill>
                </a:rPr>
                <a:t>– </a:t>
              </a:r>
              <a:r>
                <a:rPr lang="hu-HU" sz="1500" dirty="0">
                  <a:solidFill>
                    <a:prstClr val="white"/>
                  </a:solidFill>
                </a:rPr>
                <a:t>95 Mrd Ft  </a:t>
              </a:r>
            </a:p>
          </p:txBody>
        </p:sp>
        <p:sp>
          <p:nvSpPr>
            <p:cNvPr id="16" name="Ellipszis 15"/>
            <p:cNvSpPr/>
            <p:nvPr/>
          </p:nvSpPr>
          <p:spPr>
            <a:xfrm>
              <a:off x="1541787" y="4645324"/>
              <a:ext cx="1240703" cy="1240703"/>
            </a:xfrm>
            <a:prstGeom prst="ellipse">
              <a:avLst/>
            </a:prstGeom>
            <a:scene3d>
              <a:camera prst="orthographicFront">
                <a:rot lat="0" lon="0" rev="0"/>
              </a:camera>
              <a:lightRig rig="contrasting" dir="t">
                <a:rot lat="0" lon="0" rev="1200000"/>
              </a:lightRig>
            </a:scene3d>
            <a:sp3d z="300000" contourW="12700" prstMaterial="flat">
              <a:bevelT w="177800" h="254000"/>
              <a:bevelB w="152400"/>
            </a:sp3d>
          </p:spPr>
          <p:style>
            <a:lnRef idx="0">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8" name="Szabadkézi sokszög 17"/>
            <p:cNvSpPr/>
            <p:nvPr/>
          </p:nvSpPr>
          <p:spPr>
            <a:xfrm>
              <a:off x="1476594" y="6134426"/>
              <a:ext cx="10554118" cy="874695"/>
            </a:xfrm>
            <a:custGeom>
              <a:avLst/>
              <a:gdLst>
                <a:gd name="connsiteX0" fmla="*/ 0 w 10554118"/>
                <a:gd name="connsiteY0" fmla="*/ 0 h 874695"/>
                <a:gd name="connsiteX1" fmla="*/ 10554118 w 10554118"/>
                <a:gd name="connsiteY1" fmla="*/ 0 h 874695"/>
                <a:gd name="connsiteX2" fmla="*/ 10554118 w 10554118"/>
                <a:gd name="connsiteY2" fmla="*/ 874695 h 874695"/>
                <a:gd name="connsiteX3" fmla="*/ 0 w 10554118"/>
                <a:gd name="connsiteY3" fmla="*/ 874695 h 874695"/>
                <a:gd name="connsiteX4" fmla="*/ 0 w 10554118"/>
                <a:gd name="connsiteY4" fmla="*/ 0 h 8746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54118" h="874695">
                  <a:moveTo>
                    <a:pt x="0" y="0"/>
                  </a:moveTo>
                  <a:lnTo>
                    <a:pt x="10554118" y="0"/>
                  </a:lnTo>
                  <a:lnTo>
                    <a:pt x="10554118" y="874695"/>
                  </a:lnTo>
                  <a:lnTo>
                    <a:pt x="0" y="874695"/>
                  </a:lnTo>
                  <a:lnTo>
                    <a:pt x="0" y="0"/>
                  </a:ln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787847" tIns="55880" rIns="55880" bIns="55880" numCol="1" spcCol="1270" anchor="ctr" anchorCtr="0">
              <a:noAutofit/>
            </a:bodyPr>
            <a:lstStyle/>
            <a:p>
              <a:pPr defTabSz="687561">
                <a:lnSpc>
                  <a:spcPct val="90000"/>
                </a:lnSpc>
                <a:spcBef>
                  <a:spcPct val="0"/>
                </a:spcBef>
                <a:spcAft>
                  <a:spcPct val="35000"/>
                </a:spcAft>
              </a:pPr>
              <a:r>
                <a:rPr lang="hu-HU" sz="1500" dirty="0">
                  <a:solidFill>
                    <a:prstClr val="white"/>
                  </a:solidFill>
                </a:rPr>
                <a:t>lakossági és vállalati energiahatékonyság és megújuló energiafelhasználás arányának növelése a termelési folyamatokban – 176 Mrd Ft</a:t>
              </a:r>
            </a:p>
          </p:txBody>
        </p:sp>
        <p:sp>
          <p:nvSpPr>
            <p:cNvPr id="20" name="Ellipszis 19"/>
            <p:cNvSpPr/>
            <p:nvPr/>
          </p:nvSpPr>
          <p:spPr>
            <a:xfrm>
              <a:off x="989155" y="5951421"/>
              <a:ext cx="1240703" cy="1240703"/>
            </a:xfrm>
            <a:prstGeom prst="ellipse">
              <a:avLst/>
            </a:prstGeom>
            <a:scene3d>
              <a:camera prst="orthographicFront">
                <a:rot lat="0" lon="0" rev="0"/>
              </a:camera>
              <a:lightRig rig="contrasting" dir="t">
                <a:rot lat="0" lon="0" rev="1200000"/>
              </a:lightRig>
            </a:scene3d>
            <a:sp3d z="300000" contourW="12700" prstMaterial="flat">
              <a:bevelT w="177800" h="254000"/>
              <a:bevelB w="152400"/>
            </a:sp3d>
          </p:spPr>
          <p:style>
            <a:lnRef idx="0">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grpSp>
      <p:sp>
        <p:nvSpPr>
          <p:cNvPr id="6" name="Cím 1"/>
          <p:cNvSpPr txBox="1">
            <a:spLocks/>
          </p:cNvSpPr>
          <p:nvPr/>
        </p:nvSpPr>
        <p:spPr>
          <a:xfrm>
            <a:off x="600106" y="391163"/>
            <a:ext cx="7620000" cy="750331"/>
          </a:xfrm>
          <a:prstGeom prst="rect">
            <a:avLst/>
          </a:prstGeom>
        </p:spPr>
        <p:txBody>
          <a:bodyPr vert="horz" lIns="91435" tIns="45718" rIns="91435" bIns="45718" rtlCol="0" anchor="t">
            <a:normAutofit/>
          </a:bodyPr>
          <a:lstStyle>
            <a:lvl1pPr algn="l" defTabSz="914400" rtl="0" eaLnBrk="1" latinLnBrk="0" hangingPunct="1">
              <a:spcBef>
                <a:spcPct val="0"/>
              </a:spcBef>
              <a:buNone/>
              <a:defRPr sz="1800" kern="1200" cap="none" spc="-100" baseline="0">
                <a:ln>
                  <a:noFill/>
                </a:ln>
                <a:solidFill>
                  <a:schemeClr val="tx2"/>
                </a:solidFill>
                <a:effectLst/>
                <a:latin typeface="Arial" pitchFamily="34" charset="0"/>
                <a:ea typeface="+mj-ea"/>
                <a:cs typeface="Arial" pitchFamily="34" charset="0"/>
              </a:defRPr>
            </a:lvl1pPr>
          </a:lstStyle>
          <a:p>
            <a:pPr algn="ctr"/>
            <a:r>
              <a:rPr lang="hu-HU" sz="2800" b="1" dirty="0">
                <a:solidFill>
                  <a:prstClr val="white"/>
                </a:solidFill>
              </a:rPr>
              <a:t>Pénzügyi eszközök</a:t>
            </a:r>
          </a:p>
        </p:txBody>
      </p:sp>
      <p:sp>
        <p:nvSpPr>
          <p:cNvPr id="21" name="Szabadkézi sokszög 20"/>
          <p:cNvSpPr/>
          <p:nvPr/>
        </p:nvSpPr>
        <p:spPr>
          <a:xfrm>
            <a:off x="699674" y="5215727"/>
            <a:ext cx="7420864" cy="615020"/>
          </a:xfrm>
          <a:custGeom>
            <a:avLst/>
            <a:gdLst>
              <a:gd name="connsiteX0" fmla="*/ 0 w 10554118"/>
              <a:gd name="connsiteY0" fmla="*/ 0 h 874695"/>
              <a:gd name="connsiteX1" fmla="*/ 10554118 w 10554118"/>
              <a:gd name="connsiteY1" fmla="*/ 0 h 874695"/>
              <a:gd name="connsiteX2" fmla="*/ 10554118 w 10554118"/>
              <a:gd name="connsiteY2" fmla="*/ 874695 h 874695"/>
              <a:gd name="connsiteX3" fmla="*/ 0 w 10554118"/>
              <a:gd name="connsiteY3" fmla="*/ 874695 h 874695"/>
              <a:gd name="connsiteX4" fmla="*/ 0 w 10554118"/>
              <a:gd name="connsiteY4" fmla="*/ 0 h 8746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54118" h="874695">
                <a:moveTo>
                  <a:pt x="0" y="0"/>
                </a:moveTo>
                <a:lnTo>
                  <a:pt x="10554118" y="0"/>
                </a:lnTo>
                <a:lnTo>
                  <a:pt x="10554118" y="874695"/>
                </a:lnTo>
                <a:lnTo>
                  <a:pt x="0" y="874695"/>
                </a:lnTo>
                <a:lnTo>
                  <a:pt x="0" y="0"/>
                </a:lnTo>
                <a:close/>
              </a:path>
            </a:pathLst>
          </a:custGeom>
          <a:solidFill>
            <a:srgbClr val="FF0000"/>
          </a:solidFill>
          <a:scene3d>
            <a:camera prst="orthographicFront">
              <a:rot lat="0" lon="0" rev="0"/>
            </a:camera>
            <a:lightRig rig="contrasting" dir="t">
              <a:rot lat="0" lon="0" rev="1200000"/>
            </a:lightRig>
          </a:scene3d>
          <a:sp3d contourW="19050" prstMaterial="metal">
            <a:bevelT w="88900" h="203200"/>
            <a:bevelB w="165100" h="254000"/>
          </a:sp3d>
        </p:spPr>
        <p:style>
          <a:lnRef idx="0">
            <a:schemeClr val="lt1">
              <a:hueOff val="0"/>
              <a:satOff val="0"/>
              <a:lumOff val="0"/>
              <a:alphaOff val="0"/>
            </a:schemeClr>
          </a:lnRef>
          <a:fillRef idx="1">
            <a:schemeClr val="accent1">
              <a:hueOff val="0"/>
              <a:satOff val="0"/>
              <a:lumOff val="0"/>
              <a:alphaOff val="0"/>
            </a:schemeClr>
          </a:fillRef>
          <a:effectRef idx="2">
            <a:schemeClr val="accent1">
              <a:hueOff val="0"/>
              <a:satOff val="0"/>
              <a:lumOff val="0"/>
              <a:alphaOff val="0"/>
            </a:schemeClr>
          </a:effectRef>
          <a:fontRef idx="minor">
            <a:schemeClr val="lt1"/>
          </a:fontRef>
        </p:style>
        <p:txBody>
          <a:bodyPr spcFirstLastPara="0" vert="horz" wrap="square" lIns="553935" tIns="39289" rIns="39289" bIns="39289" numCol="1" spcCol="893" anchor="ctr" anchorCtr="0">
            <a:noAutofit/>
          </a:bodyPr>
          <a:lstStyle/>
          <a:p>
            <a:pPr defTabSz="687561">
              <a:lnSpc>
                <a:spcPct val="90000"/>
              </a:lnSpc>
              <a:spcBef>
                <a:spcPct val="0"/>
              </a:spcBef>
              <a:spcAft>
                <a:spcPct val="35000"/>
              </a:spcAft>
            </a:pPr>
            <a:r>
              <a:rPr lang="hu-HU" sz="1500" dirty="0">
                <a:solidFill>
                  <a:prstClr val="white"/>
                </a:solidFill>
              </a:rPr>
              <a:t>a foglalkoztatást ösztönző beruházásokat megvalósító vállalkozások, köztük a társadalmi célú vállalkozások külső finanszírozáshoz való hozzáférésének javításával – 31 Mrd Ft</a:t>
            </a:r>
          </a:p>
        </p:txBody>
      </p:sp>
      <p:sp>
        <p:nvSpPr>
          <p:cNvPr id="22" name="Ellipszis 21"/>
          <p:cNvSpPr/>
          <p:nvPr/>
        </p:nvSpPr>
        <p:spPr>
          <a:xfrm>
            <a:off x="151233" y="5097959"/>
            <a:ext cx="872369" cy="872369"/>
          </a:xfrm>
          <a:prstGeom prst="ellipse">
            <a:avLst/>
          </a:prstGeom>
          <a:scene3d>
            <a:camera prst="orthographicFront">
              <a:rot lat="0" lon="0" rev="0"/>
            </a:camera>
            <a:lightRig rig="contrasting" dir="t">
              <a:rot lat="0" lon="0" rev="1200000"/>
            </a:lightRig>
          </a:scene3d>
          <a:sp3d z="300000" contourW="12700" prstMaterial="flat">
            <a:bevelT w="177800" h="254000"/>
            <a:bevelB w="152400"/>
          </a:sp3d>
        </p:spPr>
        <p:style>
          <a:lnRef idx="0">
            <a:schemeClr val="accent1">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sp>
      <p:sp>
        <p:nvSpPr>
          <p:cNvPr id="10" name="Téglalap 9"/>
          <p:cNvSpPr/>
          <p:nvPr/>
        </p:nvSpPr>
        <p:spPr>
          <a:xfrm>
            <a:off x="973723" y="2528709"/>
            <a:ext cx="914161" cy="369332"/>
          </a:xfrm>
          <a:prstGeom prst="rect">
            <a:avLst/>
          </a:prstGeom>
        </p:spPr>
        <p:txBody>
          <a:bodyPr wrap="none">
            <a:spAutoFit/>
          </a:bodyPr>
          <a:lstStyle/>
          <a:p>
            <a:pPr algn="ctr"/>
            <a:r>
              <a:rPr lang="hu-HU" b="1" dirty="0" smtClean="0">
                <a:solidFill>
                  <a:srgbClr val="4F81BD"/>
                </a:solidFill>
              </a:rPr>
              <a:t>2</a:t>
            </a:r>
            <a:r>
              <a:rPr lang="hu-HU" sz="1200" dirty="0" smtClean="0">
                <a:solidFill>
                  <a:srgbClr val="4F81BD"/>
                </a:solidFill>
              </a:rPr>
              <a:t>.</a:t>
            </a:r>
            <a:r>
              <a:rPr lang="hu-HU" sz="1200" b="1" dirty="0" smtClean="0">
                <a:solidFill>
                  <a:srgbClr val="4F81BD"/>
                </a:solidFill>
              </a:rPr>
              <a:t> Prioritás</a:t>
            </a:r>
            <a:endParaRPr lang="hu-HU" sz="1200" b="1" dirty="0">
              <a:solidFill>
                <a:srgbClr val="4F81BD"/>
              </a:solidFill>
            </a:endParaRPr>
          </a:p>
        </p:txBody>
      </p:sp>
      <p:sp>
        <p:nvSpPr>
          <p:cNvPr id="19" name="Téglalap 18"/>
          <p:cNvSpPr/>
          <p:nvPr/>
        </p:nvSpPr>
        <p:spPr>
          <a:xfrm>
            <a:off x="673001" y="4436113"/>
            <a:ext cx="917367" cy="369332"/>
          </a:xfrm>
          <a:prstGeom prst="rect">
            <a:avLst/>
          </a:prstGeom>
        </p:spPr>
        <p:txBody>
          <a:bodyPr wrap="none">
            <a:spAutoFit/>
          </a:bodyPr>
          <a:lstStyle/>
          <a:p>
            <a:pPr algn="ctr"/>
            <a:r>
              <a:rPr lang="hu-HU" b="1" dirty="0" smtClean="0">
                <a:solidFill>
                  <a:srgbClr val="4F81BD"/>
                </a:solidFill>
              </a:rPr>
              <a:t>4</a:t>
            </a:r>
            <a:r>
              <a:rPr lang="hu-HU" sz="1200" b="1" dirty="0" smtClean="0">
                <a:solidFill>
                  <a:srgbClr val="4F81BD"/>
                </a:solidFill>
              </a:rPr>
              <a:t>. Prioritás</a:t>
            </a:r>
            <a:endParaRPr lang="hu-HU" sz="1200" b="1" dirty="0">
              <a:solidFill>
                <a:srgbClr val="4F81BD"/>
              </a:solidFill>
            </a:endParaRPr>
          </a:p>
        </p:txBody>
      </p:sp>
      <p:sp>
        <p:nvSpPr>
          <p:cNvPr id="23" name="Téglalap 22"/>
          <p:cNvSpPr/>
          <p:nvPr/>
        </p:nvSpPr>
        <p:spPr>
          <a:xfrm>
            <a:off x="143026" y="5349477"/>
            <a:ext cx="914161" cy="369332"/>
          </a:xfrm>
          <a:prstGeom prst="rect">
            <a:avLst/>
          </a:prstGeom>
        </p:spPr>
        <p:txBody>
          <a:bodyPr wrap="none">
            <a:spAutoFit/>
          </a:bodyPr>
          <a:lstStyle/>
          <a:p>
            <a:pPr algn="ctr"/>
            <a:r>
              <a:rPr lang="hu-HU" b="1" dirty="0" smtClean="0">
                <a:solidFill>
                  <a:srgbClr val="4F81BD"/>
                </a:solidFill>
              </a:rPr>
              <a:t>5</a:t>
            </a:r>
            <a:r>
              <a:rPr lang="hu-HU" sz="1200" dirty="0" smtClean="0">
                <a:solidFill>
                  <a:srgbClr val="4F81BD"/>
                </a:solidFill>
              </a:rPr>
              <a:t>. </a:t>
            </a:r>
            <a:r>
              <a:rPr lang="hu-HU" sz="1200" b="1" dirty="0" smtClean="0">
                <a:solidFill>
                  <a:srgbClr val="4F81BD"/>
                </a:solidFill>
              </a:rPr>
              <a:t>Prioritás</a:t>
            </a:r>
            <a:endParaRPr lang="hu-HU" sz="1200" b="1" dirty="0">
              <a:solidFill>
                <a:srgbClr val="4F81BD"/>
              </a:solidFill>
            </a:endParaRPr>
          </a:p>
        </p:txBody>
      </p:sp>
      <p:sp>
        <p:nvSpPr>
          <p:cNvPr id="24" name="Téglalap 23"/>
          <p:cNvSpPr/>
          <p:nvPr/>
        </p:nvSpPr>
        <p:spPr>
          <a:xfrm>
            <a:off x="1101673" y="3429000"/>
            <a:ext cx="914161" cy="464871"/>
          </a:xfrm>
          <a:prstGeom prst="rect">
            <a:avLst/>
          </a:prstGeom>
        </p:spPr>
        <p:txBody>
          <a:bodyPr wrap="none">
            <a:spAutoFit/>
          </a:bodyPr>
          <a:lstStyle/>
          <a:p>
            <a:pPr algn="ctr">
              <a:lnSpc>
                <a:spcPct val="150000"/>
              </a:lnSpc>
            </a:pPr>
            <a:r>
              <a:rPr lang="hu-HU" b="1" dirty="0" smtClean="0">
                <a:solidFill>
                  <a:srgbClr val="4F81BD"/>
                </a:solidFill>
              </a:rPr>
              <a:t>3</a:t>
            </a:r>
            <a:r>
              <a:rPr lang="hu-HU" sz="1200" dirty="0" smtClean="0">
                <a:solidFill>
                  <a:srgbClr val="4F81BD"/>
                </a:solidFill>
              </a:rPr>
              <a:t>.</a:t>
            </a:r>
            <a:r>
              <a:rPr lang="hu-HU" sz="1200" b="1" dirty="0" smtClean="0">
                <a:solidFill>
                  <a:srgbClr val="4F81BD"/>
                </a:solidFill>
              </a:rPr>
              <a:t> Prioritás</a:t>
            </a:r>
            <a:endParaRPr lang="hu-HU" sz="1200" b="1" dirty="0">
              <a:solidFill>
                <a:srgbClr val="4F81BD"/>
              </a:solidFill>
            </a:endParaRPr>
          </a:p>
        </p:txBody>
      </p:sp>
      <p:sp>
        <p:nvSpPr>
          <p:cNvPr id="25" name="Téglalap 24"/>
          <p:cNvSpPr/>
          <p:nvPr/>
        </p:nvSpPr>
        <p:spPr>
          <a:xfrm>
            <a:off x="825387" y="1533411"/>
            <a:ext cx="917367" cy="369332"/>
          </a:xfrm>
          <a:prstGeom prst="rect">
            <a:avLst/>
          </a:prstGeom>
        </p:spPr>
        <p:txBody>
          <a:bodyPr wrap="none">
            <a:spAutoFit/>
          </a:bodyPr>
          <a:lstStyle/>
          <a:p>
            <a:pPr algn="ctr"/>
            <a:r>
              <a:rPr lang="hu-HU" b="1" dirty="0" smtClean="0">
                <a:solidFill>
                  <a:srgbClr val="4F81BD"/>
                </a:solidFill>
              </a:rPr>
              <a:t>1</a:t>
            </a:r>
            <a:r>
              <a:rPr lang="hu-HU" sz="1200" b="1" dirty="0" smtClean="0">
                <a:solidFill>
                  <a:srgbClr val="4F81BD"/>
                </a:solidFill>
              </a:rPr>
              <a:t>. Prioritás</a:t>
            </a:r>
            <a:endParaRPr lang="hu-HU" sz="1200" b="1" dirty="0">
              <a:solidFill>
                <a:srgbClr val="4F81BD"/>
              </a:solidFill>
            </a:endParaRPr>
          </a:p>
        </p:txBody>
      </p:sp>
    </p:spTree>
    <p:extLst>
      <p:ext uri="{BB962C8B-B14F-4D97-AF65-F5344CB8AC3E}">
        <p14:creationId xmlns:p14="http://schemas.microsoft.com/office/powerpoint/2010/main" val="180293661"/>
      </p:ext>
    </p:extLst>
  </p:cSld>
  <p:clrMapOvr>
    <a:masterClrMapping/>
  </p:clrMapOvr>
  <p:timing>
    <p:tnLst>
      <p:par>
        <p:cTn id="1" dur="indefinite" restart="never" nodeType="tmRoot"/>
      </p:par>
    </p:tnLst>
  </p:timing>
</p:sld>
</file>

<file path=ppt/theme/theme1.xml><?xml version="1.0" encoding="utf-8"?>
<a:theme xmlns:a="http://schemas.openxmlformats.org/drawingml/2006/main" name="2_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6_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15_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té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5822</TotalTime>
  <Words>4230</Words>
  <Application>Microsoft Office PowerPoint</Application>
  <PresentationFormat>Diavetítés a képernyőre (4:3 oldalarány)</PresentationFormat>
  <Paragraphs>715</Paragraphs>
  <Slides>56</Slides>
  <Notes>5</Notes>
  <HiddenSlides>0</HiddenSlides>
  <MMClips>0</MMClips>
  <ScaleCrop>false</ScaleCrop>
  <HeadingPairs>
    <vt:vector size="4" baseType="variant">
      <vt:variant>
        <vt:lpstr>Téma</vt:lpstr>
      </vt:variant>
      <vt:variant>
        <vt:i4>4</vt:i4>
      </vt:variant>
      <vt:variant>
        <vt:lpstr>Diacímek</vt:lpstr>
      </vt:variant>
      <vt:variant>
        <vt:i4>56</vt:i4>
      </vt:variant>
    </vt:vector>
  </HeadingPairs>
  <TitlesOfParts>
    <vt:vector size="60" baseType="lpstr">
      <vt:lpstr>2_Office-téma</vt:lpstr>
      <vt:lpstr>26_Office-téma</vt:lpstr>
      <vt:lpstr>3_Office-téma</vt:lpstr>
      <vt:lpstr>15_Office-téma</vt:lpstr>
      <vt:lpstr>Társadalmi célú vállalkozások ösztönzése A  Gazdaságfejlesztési és Innovációs operatív program  (GINOP)  keretében   2016. 12.14.</vt:lpstr>
      <vt:lpstr>11 tematikus EU célkitűzési terület</vt:lpstr>
      <vt:lpstr>PowerPoint bemutató</vt:lpstr>
      <vt:lpstr>Operatív programok áttekintése</vt:lpstr>
      <vt:lpstr>2014-20-as időszakban a GINOP–ban rendelkezésre álló teljes keret: 8815 millió euró, azaz 2750 Mrd Ft</vt:lpstr>
      <vt:lpstr>PowerPoint bemutató</vt:lpstr>
      <vt:lpstr>  A pénzügyi eszközökről szóló 8. prioritásról…  </vt:lpstr>
      <vt:lpstr>A pénzügyi eszközök indikatív megoszlása (Nagyobb keret a 2007-2013 időszakhoz képest)</vt:lpstr>
      <vt:lpstr>PowerPoint bemutató</vt:lpstr>
      <vt:lpstr>Társadalmi vállalkozások ösztönzése</vt:lpstr>
      <vt:lpstr>A támogató konstrukciók célja</vt:lpstr>
      <vt:lpstr>A támogató konstrukciók  célja – 2.</vt:lpstr>
      <vt:lpstr>Nagy létszámú támogatást igénylő esetén felkészítő, támogató programok</vt:lpstr>
      <vt:lpstr>Felkészítés és előminősítés(!)  a társadalmi vállalkozások számára</vt:lpstr>
      <vt:lpstr>Társadalmi vállalkozások számára elérhető és tervezett támogatások</vt:lpstr>
      <vt:lpstr>Társadalmi vállalkozások számára elérhető támogatások</vt:lpstr>
      <vt:lpstr>PowerPoint bemutató</vt:lpstr>
      <vt:lpstr>Újdonságok és továbbvitt tapasztalatok a korábbi konstrukciókhoz képest</vt:lpstr>
      <vt:lpstr>Támogatást igénylők köre - 1</vt:lpstr>
      <vt:lpstr>Támogatást igénylők köre - 2</vt:lpstr>
      <vt:lpstr>Támogatást igénylők köre - 3</vt:lpstr>
      <vt:lpstr>Támogatható tevékenységek</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PowerPoint bemutató</vt:lpstr>
      <vt:lpstr>Támogatás jogcíme - 1</vt:lpstr>
      <vt:lpstr>Támogatás jogcíme - 2</vt:lpstr>
      <vt:lpstr>Kötelező vállalások - 1</vt:lpstr>
      <vt:lpstr>Kötelező vállalások - 2 </vt:lpstr>
      <vt:lpstr>Kötelező vállalások - 3</vt:lpstr>
      <vt:lpstr>PowerPoint bemutató</vt:lpstr>
      <vt:lpstr> </vt:lpstr>
      <vt:lpstr>Megvalósítás időtartama</vt:lpstr>
      <vt:lpstr>Köszönöm a figyelmet!</vt:lpstr>
    </vt:vector>
  </TitlesOfParts>
  <Company>KD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bemutató</dc:title>
  <dc:creator>Szalay Boglárka</dc:creator>
  <cp:lastModifiedBy>Gedei Gábor</cp:lastModifiedBy>
  <cp:revision>323</cp:revision>
  <cp:lastPrinted>2016-07-05T07:44:27Z</cp:lastPrinted>
  <dcterms:created xsi:type="dcterms:W3CDTF">2015-05-20T07:59:36Z</dcterms:created>
  <dcterms:modified xsi:type="dcterms:W3CDTF">2016-12-14T09:33:05Z</dcterms:modified>
</cp:coreProperties>
</file>