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72" r:id="rId2"/>
    <p:sldId id="271" r:id="rId3"/>
    <p:sldId id="278" r:id="rId4"/>
    <p:sldId id="280" r:id="rId5"/>
    <p:sldId id="296" r:id="rId6"/>
    <p:sldId id="297" r:id="rId7"/>
    <p:sldId id="277" r:id="rId8"/>
    <p:sldId id="281" r:id="rId9"/>
    <p:sldId id="284" r:id="rId10"/>
    <p:sldId id="285" r:id="rId11"/>
    <p:sldId id="286" r:id="rId12"/>
    <p:sldId id="287" r:id="rId13"/>
    <p:sldId id="288" r:id="rId14"/>
    <p:sldId id="289" r:id="rId15"/>
    <p:sldId id="290" r:id="rId16"/>
    <p:sldId id="291" r:id="rId17"/>
    <p:sldId id="282" r:id="rId18"/>
    <p:sldId id="298" r:id="rId19"/>
    <p:sldId id="283" r:id="rId20"/>
    <p:sldId id="293" r:id="rId21"/>
    <p:sldId id="294" r:id="rId22"/>
    <p:sldId id="299" r:id="rId23"/>
    <p:sldId id="295" r:id="rId24"/>
    <p:sldId id="274" r:id="rId25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app Miklós" initials="PM" lastIdx="2" clrIdx="0">
    <p:extLst>
      <p:ext uri="{19B8F6BF-5375-455C-9EA6-DF929625EA0E}">
        <p15:presenceInfo xmlns:p15="http://schemas.microsoft.com/office/powerpoint/2012/main" userId="S-1-5-21-974030530-681081338-2913143166-367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280" y="5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990DAD-088D-4E9C-B3D4-DA90C6101AA7}" type="datetimeFigureOut">
              <a:rPr lang="hu-HU" smtClean="0"/>
              <a:pPr/>
              <a:t>2016.12.14.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1403C9-B6F2-4EC0-8DD2-1B58806E6CE4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653193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/>
              <a:t>Alcím mintájának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0EF94-F8D5-4404-9163-352DDBFE7118}" type="datetimeFigureOut">
              <a:rPr lang="hu-HU" smtClean="0"/>
              <a:pPr/>
              <a:t>2016.12.14.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9563F-E9C0-4B84-91F9-3D450778FD09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53907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0EF94-F8D5-4404-9163-352DDBFE7118}" type="datetimeFigureOut">
              <a:rPr lang="hu-HU" smtClean="0"/>
              <a:pPr/>
              <a:t>2016.12.14.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9563F-E9C0-4B84-91F9-3D450778FD09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396520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0EF94-F8D5-4404-9163-352DDBFE7118}" type="datetimeFigureOut">
              <a:rPr lang="hu-HU" smtClean="0"/>
              <a:pPr/>
              <a:t>2016.12.14.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9563F-E9C0-4B84-91F9-3D450778FD09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8976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0EF94-F8D5-4404-9163-352DDBFE7118}" type="datetimeFigureOut">
              <a:rPr lang="hu-HU" smtClean="0"/>
              <a:pPr/>
              <a:t>2016.12.14.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9563F-E9C0-4B84-91F9-3D450778FD09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242945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0EF94-F8D5-4404-9163-352DDBFE7118}" type="datetimeFigureOut">
              <a:rPr lang="hu-HU" smtClean="0"/>
              <a:pPr/>
              <a:t>2016.12.14.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9563F-E9C0-4B84-91F9-3D450778FD09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68336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0EF94-F8D5-4404-9163-352DDBFE7118}" type="datetimeFigureOut">
              <a:rPr lang="hu-HU" smtClean="0"/>
              <a:pPr/>
              <a:t>2016.12.14.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9563F-E9C0-4B84-91F9-3D450778FD09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053993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0EF94-F8D5-4404-9163-352DDBFE7118}" type="datetimeFigureOut">
              <a:rPr lang="hu-HU" smtClean="0"/>
              <a:pPr/>
              <a:t>2016.12.14.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9563F-E9C0-4B84-91F9-3D450778FD09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9063606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Mintacím szerkesztése</a:t>
            </a:r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0EF94-F8D5-4404-9163-352DDBFE7118}" type="datetimeFigureOut">
              <a:rPr lang="hu-HU" smtClean="0"/>
              <a:pPr/>
              <a:t>2016.12.14.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9563F-E9C0-4B84-91F9-3D450778FD09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84311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0EF94-F8D5-4404-9163-352DDBFE7118}" type="datetimeFigureOut">
              <a:rPr lang="hu-HU" smtClean="0"/>
              <a:pPr/>
              <a:t>2016.12.14.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9563F-E9C0-4B84-91F9-3D450778FD09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2723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0EF94-F8D5-4404-9163-352DDBFE7118}" type="datetimeFigureOut">
              <a:rPr lang="hu-HU" smtClean="0"/>
              <a:pPr/>
              <a:t>2016.12.14.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9563F-E9C0-4B84-91F9-3D450778FD09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16530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/>
              <a:t>Mintacím szerkesztése</a:t>
            </a:r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0EF94-F8D5-4404-9163-352DDBFE7118}" type="datetimeFigureOut">
              <a:rPr lang="hu-HU" smtClean="0"/>
              <a:pPr/>
              <a:t>2016.12.14.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9563F-E9C0-4B84-91F9-3D450778FD09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093453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/>
              <a:t>Mintacím szerkesztése</a:t>
            </a:r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90EF94-F8D5-4404-9163-352DDBFE7118}" type="datetimeFigureOut">
              <a:rPr lang="hu-HU" smtClean="0"/>
              <a:pPr/>
              <a:t>2016.12.14.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C9563F-E9C0-4B84-91F9-3D450778FD09}" type="slidenum">
              <a:rPr lang="hu-HU" smtClean="0"/>
              <a:pPr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312727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11.png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11.png"/><Relationship Id="rId4" Type="http://schemas.microsoft.com/office/2007/relationships/hdphoto" Target="../media/hdphoto1.wdp"/><Relationship Id="rId9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microsoft.com/office/2007/relationships/hdphoto" Target="../media/hdphoto5.wdp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17.jpeg"/><Relationship Id="rId5" Type="http://schemas.openxmlformats.org/officeDocument/2006/relationships/image" Target="../media/image11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iactars.hu/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899592" y="1844824"/>
            <a:ext cx="7488832" cy="720080"/>
          </a:xfrm>
        </p:spPr>
        <p:txBody>
          <a:bodyPr>
            <a:normAutofit fontScale="90000"/>
          </a:bodyPr>
          <a:lstStyle/>
          <a:p>
            <a:r>
              <a:rPr lang="hu-HU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„PiacTárs” – Társ a fejlődésben” – a kiemelt projekt szakmai fejlesztései társadalmi vállalkozások részére</a:t>
            </a:r>
          </a:p>
        </p:txBody>
      </p:sp>
      <p:sp>
        <p:nvSpPr>
          <p:cNvPr id="4" name="Téglalap 3"/>
          <p:cNvSpPr/>
          <p:nvPr/>
        </p:nvSpPr>
        <p:spPr>
          <a:xfrm>
            <a:off x="3149976" y="3244334"/>
            <a:ext cx="31390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0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GINOP-5.1.2-15-2016-00001</a:t>
            </a:r>
          </a:p>
        </p:txBody>
      </p:sp>
    </p:spTree>
    <p:extLst>
      <p:ext uri="{BB962C8B-B14F-4D97-AF65-F5344CB8AC3E}">
        <p14:creationId xmlns:p14="http://schemas.microsoft.com/office/powerpoint/2010/main" val="2792218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5" name="Tartalom helye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Rectangle 1"/>
          <p:cNvSpPr/>
          <p:nvPr/>
        </p:nvSpPr>
        <p:spPr>
          <a:xfrm>
            <a:off x="-108520" y="-99392"/>
            <a:ext cx="9361040" cy="7056784"/>
          </a:xfrm>
          <a:prstGeom prst="rect">
            <a:avLst/>
          </a:prstGeom>
          <a:solidFill>
            <a:schemeClr val="tx1">
              <a:lumMod val="50000"/>
              <a:lumOff val="50000"/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7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116632"/>
            <a:ext cx="2592288" cy="1936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46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Tartalom helye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9" name="Rectangle 1"/>
          <p:cNvSpPr/>
          <p:nvPr/>
        </p:nvSpPr>
        <p:spPr>
          <a:xfrm>
            <a:off x="-108520" y="-99392"/>
            <a:ext cx="9361040" cy="7056784"/>
          </a:xfrm>
          <a:prstGeom prst="rect">
            <a:avLst/>
          </a:prstGeom>
          <a:solidFill>
            <a:schemeClr val="tx1">
              <a:lumMod val="50000"/>
              <a:lumOff val="50000"/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10" name="Picture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116632"/>
            <a:ext cx="2592288" cy="1936482"/>
          </a:xfrm>
          <a:prstGeom prst="rect">
            <a:avLst/>
          </a:prstGeom>
        </p:spPr>
      </p:pic>
      <p:pic>
        <p:nvPicPr>
          <p:cNvPr id="11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2204865"/>
            <a:ext cx="3456384" cy="2074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484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Tartalom helye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6" name="Rectangle 1"/>
          <p:cNvSpPr/>
          <p:nvPr/>
        </p:nvSpPr>
        <p:spPr>
          <a:xfrm>
            <a:off x="-108520" y="-99392"/>
            <a:ext cx="9361040" cy="7056784"/>
          </a:xfrm>
          <a:prstGeom prst="rect">
            <a:avLst/>
          </a:prstGeom>
          <a:solidFill>
            <a:schemeClr val="tx1">
              <a:lumMod val="50000"/>
              <a:lumOff val="50000"/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7" name="Picture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116632"/>
            <a:ext cx="2592288" cy="1936482"/>
          </a:xfrm>
          <a:prstGeom prst="rect">
            <a:avLst/>
          </a:prstGeom>
        </p:spPr>
      </p:pic>
      <p:pic>
        <p:nvPicPr>
          <p:cNvPr id="8" name="Picture 3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2204865"/>
            <a:ext cx="3456384" cy="2074806"/>
          </a:xfrm>
          <a:prstGeom prst="rect">
            <a:avLst/>
          </a:prstGeom>
        </p:spPr>
      </p:pic>
      <p:pic>
        <p:nvPicPr>
          <p:cNvPr id="9" name="Picture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4437111"/>
            <a:ext cx="3456384" cy="2208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87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Tartalom helye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7" name="Rectangle 1"/>
          <p:cNvSpPr/>
          <p:nvPr/>
        </p:nvSpPr>
        <p:spPr>
          <a:xfrm>
            <a:off x="-108520" y="-99392"/>
            <a:ext cx="9361040" cy="7056784"/>
          </a:xfrm>
          <a:prstGeom prst="rect">
            <a:avLst/>
          </a:prstGeom>
          <a:solidFill>
            <a:schemeClr val="tx1">
              <a:lumMod val="50000"/>
              <a:lumOff val="50000"/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8" name="Picture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116632"/>
            <a:ext cx="2592288" cy="1936482"/>
          </a:xfrm>
          <a:prstGeom prst="rect">
            <a:avLst/>
          </a:prstGeom>
        </p:spPr>
      </p:pic>
      <p:pic>
        <p:nvPicPr>
          <p:cNvPr id="9" name="Picture 3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2204865"/>
            <a:ext cx="3456384" cy="2074806"/>
          </a:xfrm>
          <a:prstGeom prst="rect">
            <a:avLst/>
          </a:prstGeom>
        </p:spPr>
      </p:pic>
      <p:pic>
        <p:nvPicPr>
          <p:cNvPr id="10" name="Picture 4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4437111"/>
            <a:ext cx="3456384" cy="2208045"/>
          </a:xfrm>
          <a:prstGeom prst="rect">
            <a:avLst/>
          </a:prstGeom>
        </p:spPr>
      </p:pic>
      <p:pic>
        <p:nvPicPr>
          <p:cNvPr id="11" name="Picture 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4330" y="116632"/>
            <a:ext cx="3087410" cy="1936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293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Tartalom helye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 dirty="0"/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22327" y="-110035"/>
            <a:ext cx="9388654" cy="7078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9964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Tartalom helye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8" name="Rectangle 1"/>
          <p:cNvSpPr/>
          <p:nvPr/>
        </p:nvSpPr>
        <p:spPr>
          <a:xfrm>
            <a:off x="-108520" y="-99392"/>
            <a:ext cx="9361040" cy="7056784"/>
          </a:xfrm>
          <a:prstGeom prst="rect">
            <a:avLst/>
          </a:prstGeom>
          <a:solidFill>
            <a:schemeClr val="tx1">
              <a:lumMod val="50000"/>
              <a:lumOff val="50000"/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9" name="Picture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116632"/>
            <a:ext cx="2592288" cy="1936482"/>
          </a:xfrm>
          <a:prstGeom prst="rect">
            <a:avLst/>
          </a:prstGeom>
        </p:spPr>
      </p:pic>
      <p:pic>
        <p:nvPicPr>
          <p:cNvPr id="10" name="Picture 3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2204865"/>
            <a:ext cx="3456384" cy="2074806"/>
          </a:xfrm>
          <a:prstGeom prst="rect">
            <a:avLst/>
          </a:prstGeom>
        </p:spPr>
      </p:pic>
      <p:pic>
        <p:nvPicPr>
          <p:cNvPr id="11" name="Picture 4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1" y="4437111"/>
            <a:ext cx="3456384" cy="2208045"/>
          </a:xfrm>
          <a:prstGeom prst="rect">
            <a:avLst/>
          </a:prstGeom>
        </p:spPr>
      </p:pic>
      <p:pic>
        <p:nvPicPr>
          <p:cNvPr id="12" name="Picture 5"/>
          <p:cNvPicPr>
            <a:picLocks noChangeAspect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-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4330" y="116632"/>
            <a:ext cx="3087410" cy="1936482"/>
          </a:xfrm>
          <a:prstGeom prst="rect">
            <a:avLst/>
          </a:prstGeom>
        </p:spPr>
      </p:pic>
      <p:pic>
        <p:nvPicPr>
          <p:cNvPr id="14" name="Picture 7"/>
          <p:cNvPicPr>
            <a:picLocks noChangeAspect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-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4910" y="2204865"/>
            <a:ext cx="3526830" cy="2074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8249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4784"/>
            <a:ext cx="9144000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764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555776" y="260648"/>
            <a:ext cx="4752528" cy="796950"/>
          </a:xfrm>
        </p:spPr>
        <p:txBody>
          <a:bodyPr>
            <a:noAutofit/>
          </a:bodyPr>
          <a:lstStyle/>
          <a:p>
            <a:r>
              <a:rPr lang="hu-HU" sz="28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A kiemelt projekt szolgáltatásai</a:t>
            </a:r>
          </a:p>
        </p:txBody>
      </p:sp>
      <p:sp>
        <p:nvSpPr>
          <p:cNvPr id="5" name="Tartalom helye 2"/>
          <p:cNvSpPr>
            <a:spLocks noGrp="1"/>
          </p:cNvSpPr>
          <p:nvPr>
            <p:ph idx="1"/>
          </p:nvPr>
        </p:nvSpPr>
        <p:spPr>
          <a:xfrm>
            <a:off x="467544" y="1057598"/>
            <a:ext cx="5760640" cy="5107706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None/>
            </a:pPr>
            <a:endParaRPr lang="hu-HU" sz="1400" b="1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hu-HU" sz="1600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Rendezvények</a:t>
            </a:r>
          </a:p>
          <a:p>
            <a:pPr marL="0" lvl="0" indent="0">
              <a:spcBef>
                <a:spcPts val="0"/>
              </a:spcBef>
              <a:buNone/>
            </a:pPr>
            <a:endParaRPr lang="hu-HU" sz="1400" b="1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lvl="0" indent="-285750">
              <a:spcBef>
                <a:spcPts val="0"/>
              </a:spcBef>
            </a:pPr>
            <a:r>
              <a:rPr lang="hu-HU" sz="16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Célcsoport tájékoztatása az IFKA </a:t>
            </a:r>
            <a:r>
              <a:rPr lang="hu-HU" sz="1600" dirty="0" err="1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Nkft</a:t>
            </a:r>
            <a:r>
              <a:rPr lang="hu-HU" sz="16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bevonásával a minősítés rendszeréről regionális rendezvényeken minden régiót érintően</a:t>
            </a:r>
          </a:p>
          <a:p>
            <a:pPr marL="285750" lvl="0" indent="-285750">
              <a:spcBef>
                <a:spcPts val="0"/>
              </a:spcBef>
            </a:pPr>
            <a:r>
              <a:rPr lang="hu-HU" sz="16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Regionális hálózati találkozók szervezése társadalmi vállalkozások számára</a:t>
            </a:r>
          </a:p>
          <a:p>
            <a:pPr marL="285750" lvl="0" indent="-285750">
              <a:spcBef>
                <a:spcPts val="0"/>
              </a:spcBef>
            </a:pPr>
            <a:r>
              <a:rPr lang="hu-HU" sz="16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Célcsoporti tudásbővítés menedzsmentkapacitások fejlesztésére</a:t>
            </a:r>
          </a:p>
          <a:p>
            <a:pPr marL="285750" lvl="0" indent="-285750">
              <a:spcBef>
                <a:spcPts val="0"/>
              </a:spcBef>
            </a:pPr>
            <a:r>
              <a:rPr lang="hu-HU" sz="16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Regionális CSR rendezvények </a:t>
            </a:r>
          </a:p>
          <a:p>
            <a:pPr marL="285750" lvl="0" indent="-285750">
              <a:spcBef>
                <a:spcPts val="0"/>
              </a:spcBef>
            </a:pPr>
            <a:r>
              <a:rPr lang="hu-HU" sz="16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Társadalmi vállalkozásokkal kapcsolatos ismeretátadás közszféra/</a:t>
            </a:r>
            <a:r>
              <a:rPr lang="hu-HU" sz="1600" dirty="0" err="1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forprofit</a:t>
            </a:r>
            <a:r>
              <a:rPr lang="hu-HU" sz="16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szervezetek számára </a:t>
            </a:r>
          </a:p>
          <a:p>
            <a:pPr marL="285750" lvl="0" indent="-285750">
              <a:spcBef>
                <a:spcPts val="0"/>
              </a:spcBef>
            </a:pPr>
            <a:r>
              <a:rPr lang="hu-HU" sz="16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Hálózati körutak szervezése a partneri kör számára</a:t>
            </a:r>
          </a:p>
          <a:p>
            <a:pPr marL="285750" lvl="0" indent="-285750">
              <a:spcBef>
                <a:spcPts val="0"/>
              </a:spcBef>
            </a:pPr>
            <a:r>
              <a:rPr lang="hu-HU" sz="16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Nemzetközi konferencia szervezése (30 kiállítóval)</a:t>
            </a:r>
          </a:p>
          <a:p>
            <a:pPr marL="285750" lvl="0" indent="-285750">
              <a:spcBef>
                <a:spcPts val="0"/>
              </a:spcBef>
            </a:pPr>
            <a:r>
              <a:rPr lang="hu-HU" sz="16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Vásári megjelenés, társadalmi vállalkozások kiállítói tere</a:t>
            </a:r>
          </a:p>
          <a:p>
            <a:pPr marL="0" lvl="0" indent="0">
              <a:spcBef>
                <a:spcPts val="0"/>
              </a:spcBef>
              <a:buNone/>
            </a:pPr>
            <a:endParaRPr lang="hu-HU" sz="1400" b="1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just">
              <a:spcBef>
                <a:spcPts val="0"/>
              </a:spcBef>
              <a:buNone/>
            </a:pPr>
            <a:endParaRPr lang="hu-HU" sz="15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4954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555776" y="260648"/>
            <a:ext cx="4752528" cy="796950"/>
          </a:xfrm>
        </p:spPr>
        <p:txBody>
          <a:bodyPr>
            <a:noAutofit/>
          </a:bodyPr>
          <a:lstStyle/>
          <a:p>
            <a:r>
              <a:rPr lang="hu-HU" sz="28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A kiemelt projekt szolgáltatásai</a:t>
            </a:r>
          </a:p>
        </p:txBody>
      </p:sp>
      <p:sp>
        <p:nvSpPr>
          <p:cNvPr id="5" name="Tartalom helye 2"/>
          <p:cNvSpPr>
            <a:spLocks noGrp="1"/>
          </p:cNvSpPr>
          <p:nvPr>
            <p:ph idx="1"/>
          </p:nvPr>
        </p:nvSpPr>
        <p:spPr>
          <a:xfrm>
            <a:off x="467544" y="1340768"/>
            <a:ext cx="6552728" cy="4349079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None/>
            </a:pPr>
            <a:endParaRPr lang="hu-HU" sz="1400" b="1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hu-HU" sz="1400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Módszertani, </a:t>
            </a:r>
            <a:r>
              <a:rPr lang="hu-HU" sz="1400" b="1" dirty="0" err="1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e-learning</a:t>
            </a:r>
            <a:r>
              <a:rPr lang="hu-HU" sz="1400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háttéranyagok</a:t>
            </a:r>
          </a:p>
          <a:p>
            <a:pPr marL="0" lvl="0" indent="0">
              <a:spcBef>
                <a:spcPts val="0"/>
              </a:spcBef>
              <a:buNone/>
            </a:pPr>
            <a:endParaRPr lang="hu-HU" sz="1400" b="1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lvl="0" indent="-285750">
              <a:spcBef>
                <a:spcPts val="0"/>
              </a:spcBef>
            </a:pPr>
            <a:r>
              <a:rPr lang="hu-HU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Módszertani kézikönyv társadalmi vállalkozások számára</a:t>
            </a:r>
          </a:p>
          <a:p>
            <a:pPr marL="285750" lvl="0" indent="-285750">
              <a:spcBef>
                <a:spcPts val="0"/>
              </a:spcBef>
            </a:pPr>
            <a:r>
              <a:rPr lang="hu-HU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Módszertani kézikönyv közszféra szervezetek számára és </a:t>
            </a:r>
            <a:r>
              <a:rPr lang="hu-HU" sz="1400" dirty="0" err="1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e-learning</a:t>
            </a:r>
            <a:r>
              <a:rPr lang="hu-HU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tananyag</a:t>
            </a:r>
          </a:p>
          <a:p>
            <a:pPr marL="285750" lvl="0" indent="-285750">
              <a:spcBef>
                <a:spcPts val="0"/>
              </a:spcBef>
            </a:pPr>
            <a:r>
              <a:rPr lang="hu-HU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Módszertani kézikönyv </a:t>
            </a:r>
            <a:r>
              <a:rPr lang="hu-HU" sz="1400" dirty="0" err="1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forprofit</a:t>
            </a:r>
            <a:r>
              <a:rPr lang="hu-HU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vállalkozásoknak és </a:t>
            </a:r>
            <a:r>
              <a:rPr lang="hu-HU" sz="1400" dirty="0" err="1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e-learning</a:t>
            </a:r>
            <a:r>
              <a:rPr lang="hu-HU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tananyag </a:t>
            </a:r>
          </a:p>
          <a:p>
            <a:pPr marL="285750" lvl="0" indent="-285750">
              <a:spcBef>
                <a:spcPts val="0"/>
              </a:spcBef>
            </a:pPr>
            <a:r>
              <a:rPr lang="hu-HU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Módszertani kézikönyv </a:t>
            </a:r>
            <a:r>
              <a:rPr lang="hu-HU" sz="1400" dirty="0" err="1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mentorált</a:t>
            </a:r>
            <a:r>
              <a:rPr lang="hu-HU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szervezetek számára</a:t>
            </a:r>
          </a:p>
          <a:p>
            <a:pPr marL="0" lvl="0" indent="0" algn="just">
              <a:spcBef>
                <a:spcPts val="0"/>
              </a:spcBef>
              <a:buNone/>
            </a:pPr>
            <a:endParaRPr lang="hu-HU" sz="14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just">
              <a:spcBef>
                <a:spcPts val="0"/>
              </a:spcBef>
              <a:buNone/>
            </a:pPr>
            <a:r>
              <a:rPr lang="hu-HU" sz="1400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Kutatások, tanulmányok, elemzések</a:t>
            </a:r>
          </a:p>
          <a:p>
            <a:pPr marL="285750" lvl="0" indent="-285750" algn="just">
              <a:spcBef>
                <a:spcPts val="0"/>
              </a:spcBef>
            </a:pPr>
            <a:r>
              <a:rPr lang="hu-HU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Tanulmány a társadalmi vállalkozások és a </a:t>
            </a:r>
            <a:r>
              <a:rPr lang="hu-HU" sz="1400" dirty="0" err="1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forprofit</a:t>
            </a:r>
            <a:r>
              <a:rPr lang="hu-HU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szektor közötti együttműködési lehetőségekről a CSR keretében</a:t>
            </a:r>
          </a:p>
          <a:p>
            <a:pPr marL="285750" lvl="0" indent="-285750" algn="just">
              <a:spcBef>
                <a:spcPts val="0"/>
              </a:spcBef>
            </a:pPr>
            <a:r>
              <a:rPr lang="hu-HU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Alapkutatás a társadalmi vállalkozások működéséről</a:t>
            </a:r>
          </a:p>
          <a:p>
            <a:pPr marL="285750" lvl="0" indent="-285750" algn="just">
              <a:spcBef>
                <a:spcPts val="0"/>
              </a:spcBef>
            </a:pPr>
            <a:r>
              <a:rPr lang="hu-HU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Kutatás a visszatérítendő pénzügyi eszközök bevezetésének lehetőségeiről a társadalmi vállalkozások finanszírozásába.</a:t>
            </a:r>
          </a:p>
          <a:p>
            <a:pPr marL="285750" lvl="0" indent="-285750" algn="just">
              <a:spcBef>
                <a:spcPts val="0"/>
              </a:spcBef>
            </a:pPr>
            <a:r>
              <a:rPr lang="hu-HU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Tanulmány a harmadik szektor számára</a:t>
            </a:r>
          </a:p>
          <a:p>
            <a:pPr marL="0" lvl="0" indent="0" algn="just">
              <a:spcBef>
                <a:spcPts val="0"/>
              </a:spcBef>
              <a:buNone/>
            </a:pPr>
            <a:r>
              <a:rPr lang="hu-HU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kifizetett Európai Uniós támogatások hasznosulásáról</a:t>
            </a:r>
          </a:p>
          <a:p>
            <a:pPr marL="285750" lvl="0" indent="-285750" algn="just">
              <a:spcBef>
                <a:spcPts val="0"/>
              </a:spcBef>
            </a:pPr>
            <a:r>
              <a:rPr lang="hu-HU" sz="1400" dirty="0" err="1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Zárótanulmány</a:t>
            </a:r>
            <a:endParaRPr lang="hu-HU" sz="14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just">
              <a:spcBef>
                <a:spcPts val="0"/>
              </a:spcBef>
              <a:buNone/>
            </a:pPr>
            <a:endParaRPr lang="hu-HU" sz="15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632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555776" y="260648"/>
            <a:ext cx="4752528" cy="796950"/>
          </a:xfrm>
        </p:spPr>
        <p:txBody>
          <a:bodyPr>
            <a:noAutofit/>
          </a:bodyPr>
          <a:lstStyle/>
          <a:p>
            <a:r>
              <a:rPr lang="hu-HU" sz="28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A kiemelt projekt szolgáltatásai</a:t>
            </a:r>
          </a:p>
        </p:txBody>
      </p:sp>
      <p:sp>
        <p:nvSpPr>
          <p:cNvPr id="5" name="Tartalom helye 2"/>
          <p:cNvSpPr>
            <a:spLocks noGrp="1"/>
          </p:cNvSpPr>
          <p:nvPr>
            <p:ph idx="1"/>
          </p:nvPr>
        </p:nvSpPr>
        <p:spPr>
          <a:xfrm>
            <a:off x="179512" y="1556792"/>
            <a:ext cx="7931224" cy="4205063"/>
          </a:xfrm>
        </p:spPr>
        <p:txBody>
          <a:bodyPr>
            <a:normAutofit/>
          </a:bodyPr>
          <a:lstStyle/>
          <a:p>
            <a:pPr marL="0" lvl="0" indent="0" algn="just">
              <a:spcBef>
                <a:spcPts val="0"/>
              </a:spcBef>
              <a:buNone/>
            </a:pPr>
            <a:r>
              <a:rPr lang="hu-HU" sz="1600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Társadalmi vállalkozások mentorálása</a:t>
            </a:r>
          </a:p>
          <a:p>
            <a:pPr marL="0" lvl="0" indent="0" algn="just">
              <a:spcBef>
                <a:spcPts val="0"/>
              </a:spcBef>
              <a:buNone/>
            </a:pPr>
            <a:endParaRPr lang="hu-HU" sz="1400" b="1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lvl="0" indent="-285750" algn="just">
              <a:spcBef>
                <a:spcPts val="0"/>
              </a:spcBef>
            </a:pPr>
            <a:r>
              <a:rPr lang="hu-HU" sz="1400" dirty="0" err="1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Mentorálási</a:t>
            </a:r>
            <a:r>
              <a:rPr lang="hu-HU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program (6 régióban, 18-24 szervezet, 16 hónapon keresztül)</a:t>
            </a:r>
          </a:p>
          <a:p>
            <a:pPr marL="285750" lvl="0" indent="-285750" algn="just">
              <a:spcBef>
                <a:spcPts val="0"/>
              </a:spcBef>
            </a:pPr>
            <a:r>
              <a:rPr lang="hu-HU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Online és személyes fejlesztés - </a:t>
            </a:r>
            <a:r>
              <a:rPr lang="hu-HU" sz="1400" b="1" dirty="0" err="1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MentorTér</a:t>
            </a:r>
            <a:endParaRPr lang="hu-HU" sz="1400" b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lvl="0" indent="-285750" algn="just">
              <a:spcBef>
                <a:spcPts val="0"/>
              </a:spcBef>
            </a:pPr>
            <a:r>
              <a:rPr lang="hu-HU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Promóciós kisfilmek, PR cikkek, vásár-részvétel</a:t>
            </a:r>
          </a:p>
          <a:p>
            <a:pPr marL="0" lvl="0" indent="0">
              <a:spcBef>
                <a:spcPts val="0"/>
              </a:spcBef>
              <a:buNone/>
            </a:pPr>
            <a:endParaRPr lang="hu-HU" sz="1400" b="1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>
              <a:spcBef>
                <a:spcPts val="0"/>
              </a:spcBef>
              <a:buNone/>
            </a:pPr>
            <a:endParaRPr lang="hu-HU" sz="14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Kép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2931408"/>
            <a:ext cx="5180106" cy="2836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5754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555776" y="260648"/>
            <a:ext cx="4752528" cy="796950"/>
          </a:xfrm>
        </p:spPr>
        <p:txBody>
          <a:bodyPr>
            <a:normAutofit/>
          </a:bodyPr>
          <a:lstStyle/>
          <a:p>
            <a:r>
              <a:rPr lang="hu-HU" sz="36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Általános információk</a:t>
            </a:r>
          </a:p>
        </p:txBody>
      </p:sp>
      <p:sp>
        <p:nvSpPr>
          <p:cNvPr id="5" name="Tartalom helye 2"/>
          <p:cNvSpPr>
            <a:spLocks noGrp="1"/>
          </p:cNvSpPr>
          <p:nvPr>
            <p:ph idx="1"/>
          </p:nvPr>
        </p:nvSpPr>
        <p:spPr>
          <a:xfrm>
            <a:off x="395536" y="1412776"/>
            <a:ext cx="8291264" cy="4713387"/>
          </a:xfrm>
        </p:spPr>
        <p:txBody>
          <a:bodyPr>
            <a:normAutofit/>
          </a:bodyPr>
          <a:lstStyle/>
          <a:p>
            <a:pPr marL="0" lvl="0" indent="0">
              <a:spcBef>
                <a:spcPts val="0"/>
              </a:spcBef>
              <a:buNone/>
            </a:pPr>
            <a:endParaRPr lang="hu-HU" sz="1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>
              <a:spcBef>
                <a:spcPts val="0"/>
              </a:spcBef>
              <a:buNone/>
            </a:pPr>
            <a:endParaRPr lang="hu-HU" sz="18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hu-HU" sz="18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Megvalósítók: </a:t>
            </a:r>
          </a:p>
          <a:p>
            <a:pPr marL="285750" lvl="0" indent="-285750">
              <a:spcBef>
                <a:spcPts val="0"/>
              </a:spcBef>
            </a:pPr>
            <a:r>
              <a:rPr lang="hu-HU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Országos Foglalkoztatási Közhasznú Nonprofit </a:t>
            </a:r>
            <a:r>
              <a:rPr lang="hu-HU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Korl</a:t>
            </a:r>
            <a:r>
              <a:rPr lang="hu-HU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átolt Felelősségű  Társaság</a:t>
            </a:r>
            <a:r>
              <a:rPr lang="hu-HU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hu-HU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(OFA </a:t>
            </a:r>
            <a:r>
              <a:rPr lang="hu-HU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Nonprofit Kft.)</a:t>
            </a:r>
          </a:p>
          <a:p>
            <a:pPr marL="285750" lvl="0" indent="-285750">
              <a:spcBef>
                <a:spcPts val="0"/>
              </a:spcBef>
            </a:pPr>
            <a:r>
              <a:rPr lang="hu-HU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IFKA Iparfejlesztési Közhasznú Nonprofit Kft. (IFKA </a:t>
            </a:r>
            <a:r>
              <a:rPr lang="hu-HU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Nkft</a:t>
            </a:r>
            <a:r>
              <a:rPr lang="hu-HU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.)</a:t>
            </a:r>
          </a:p>
          <a:p>
            <a:pPr marL="0" lvl="0" indent="0">
              <a:spcBef>
                <a:spcPts val="0"/>
              </a:spcBef>
              <a:buNone/>
            </a:pPr>
            <a:endParaRPr lang="hu-HU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hu-HU" sz="18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Megvalósítás ideje:</a:t>
            </a:r>
          </a:p>
          <a:p>
            <a:pPr marL="285750" lvl="0" indent="-285750">
              <a:spcBef>
                <a:spcPts val="0"/>
              </a:spcBef>
            </a:pPr>
            <a:r>
              <a:rPr lang="hu-HU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2016.01.01-2018.12.31</a:t>
            </a:r>
          </a:p>
          <a:p>
            <a:pPr marL="0" lvl="0" indent="0">
              <a:spcBef>
                <a:spcPts val="0"/>
              </a:spcBef>
              <a:buNone/>
            </a:pPr>
            <a:endParaRPr lang="hu-HU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hu-HU" sz="18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Megvalósítás helyszíne:</a:t>
            </a:r>
          </a:p>
          <a:p>
            <a:pPr marL="285750" lvl="0" indent="-285750">
              <a:spcBef>
                <a:spcPts val="0"/>
              </a:spcBef>
            </a:pPr>
            <a:r>
              <a:rPr lang="hu-HU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Magyarország kevésbé fejlett régiói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hu-HU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(korábban konvergencia régiók 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hu-HU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– ÉM, ÉA, DA, DD, KD, NYD)</a:t>
            </a:r>
          </a:p>
          <a:p>
            <a:pPr marL="0" lvl="0" indent="0">
              <a:spcBef>
                <a:spcPts val="0"/>
              </a:spcBef>
              <a:buNone/>
            </a:pPr>
            <a:endParaRPr lang="hu-HU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112600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555776" y="274638"/>
            <a:ext cx="4464496" cy="706090"/>
          </a:xfrm>
        </p:spPr>
        <p:txBody>
          <a:bodyPr>
            <a:noAutofit/>
          </a:bodyPr>
          <a:lstStyle/>
          <a:p>
            <a:r>
              <a:rPr lang="hu-HU" sz="3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A kiemelt projekt szolgáltatásai</a:t>
            </a:r>
            <a:endParaRPr lang="hu-HU" sz="3200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773016"/>
          </a:xfrm>
        </p:spPr>
        <p:txBody>
          <a:bodyPr/>
          <a:lstStyle/>
          <a:p>
            <a:pPr marL="0" lvl="0" indent="0">
              <a:spcBef>
                <a:spcPts val="0"/>
              </a:spcBef>
              <a:buNone/>
            </a:pPr>
            <a:endParaRPr lang="hu-HU" sz="1400" b="1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>
              <a:spcBef>
                <a:spcPts val="0"/>
              </a:spcBef>
              <a:buNone/>
            </a:pPr>
            <a:endParaRPr lang="hu-HU" sz="1600" b="1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hu-HU" sz="1600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Társadalmi vállalkozási sztenderdek</a:t>
            </a:r>
          </a:p>
          <a:p>
            <a:pPr marL="285750" lvl="0" indent="-285750">
              <a:spcBef>
                <a:spcPts val="0"/>
              </a:spcBef>
            </a:pPr>
            <a:r>
              <a:rPr lang="hu-HU" sz="16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Működési sztenderdek kidolgozása társadalmi vállalkozások számára</a:t>
            </a:r>
          </a:p>
          <a:p>
            <a:pPr marL="285750" lvl="0" indent="-285750">
              <a:spcBef>
                <a:spcPts val="0"/>
              </a:spcBef>
            </a:pPr>
            <a:r>
              <a:rPr lang="hu-HU" sz="1600" dirty="0" err="1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E-learning</a:t>
            </a:r>
            <a:r>
              <a:rPr lang="hu-HU" sz="16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tananyagfejlesztés társadalmi vállalkozások sztenderdjei bevezetésének a támogatására </a:t>
            </a:r>
          </a:p>
          <a:p>
            <a:pPr marL="285750" lvl="0" indent="-285750">
              <a:spcBef>
                <a:spcPts val="0"/>
              </a:spcBef>
            </a:pPr>
            <a:r>
              <a:rPr lang="hu-HU" sz="16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Társadalmi vállalkozások minősítése referencia szakértők alkalmazásával </a:t>
            </a:r>
          </a:p>
          <a:p>
            <a:pPr marL="285750" lvl="0" indent="-285750">
              <a:spcBef>
                <a:spcPts val="0"/>
              </a:spcBef>
            </a:pPr>
            <a:r>
              <a:rPr lang="hu-HU" sz="16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Megfelelőségi nyilatkozatok kiadása társadalmi vállalkozások számára </a:t>
            </a:r>
          </a:p>
          <a:p>
            <a:pPr marL="0" lvl="0" indent="0">
              <a:spcBef>
                <a:spcPts val="0"/>
              </a:spcBef>
              <a:buNone/>
            </a:pPr>
            <a:endParaRPr lang="hu-HU" sz="16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hu-HU" sz="1600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Szemléletformáló kommunikáció</a:t>
            </a:r>
          </a:p>
          <a:p>
            <a:pPr marL="285750" lvl="0" indent="-285750">
              <a:spcBef>
                <a:spcPts val="0"/>
              </a:spcBef>
            </a:pPr>
            <a:r>
              <a:rPr lang="hu-HU" sz="16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Reklámspot társadalmi vállalkozásokról</a:t>
            </a:r>
          </a:p>
          <a:p>
            <a:pPr marL="285750" lvl="0" indent="-285750">
              <a:spcBef>
                <a:spcPts val="0"/>
              </a:spcBef>
            </a:pPr>
            <a:r>
              <a:rPr lang="hu-HU" sz="16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 cikkek a társadalmi vállalkozásokról szakmai lapokban</a:t>
            </a:r>
          </a:p>
          <a:p>
            <a:pPr marL="285750" lvl="0" indent="-285750">
              <a:spcBef>
                <a:spcPts val="0"/>
              </a:spcBef>
            </a:pPr>
            <a:r>
              <a:rPr lang="hu-HU" sz="16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TV riportok a helyi médiában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670806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914400" y="188640"/>
            <a:ext cx="8229600" cy="1143000"/>
          </a:xfrm>
        </p:spPr>
        <p:txBody>
          <a:bodyPr>
            <a:normAutofit/>
          </a:bodyPr>
          <a:lstStyle/>
          <a:p>
            <a:r>
              <a:rPr lang="hu-HU" sz="40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GECES jelentés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2000" dirty="0" err="1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Expert</a:t>
            </a:r>
            <a:r>
              <a:rPr lang="hu-HU" sz="20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Group </a:t>
            </a:r>
            <a:r>
              <a:rPr lang="hu-HU" sz="2000" dirty="0" err="1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</a:t>
            </a:r>
            <a:r>
              <a:rPr lang="hu-HU" sz="20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hu-HU" sz="2000" dirty="0" err="1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Social</a:t>
            </a:r>
            <a:r>
              <a:rPr lang="hu-HU" sz="20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hu-HU" sz="2000" dirty="0" err="1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Entrepreneurship</a:t>
            </a:r>
            <a:r>
              <a:rPr lang="hu-HU" sz="20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(GECES) </a:t>
            </a:r>
          </a:p>
          <a:p>
            <a:pPr marL="0" indent="0">
              <a:buNone/>
            </a:pPr>
            <a:endParaRPr lang="hu-HU" sz="20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hu-HU" sz="20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2016 október </a:t>
            </a:r>
            <a:r>
              <a:rPr lang="hu-HU" sz="20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EB, tagállamok és a szektor képviselői számára </a:t>
            </a:r>
          </a:p>
          <a:p>
            <a:pPr marL="0" indent="0">
              <a:buNone/>
            </a:pPr>
            <a:endParaRPr lang="hu-HU" sz="20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anose="05000000000000000000" pitchFamily="2" charset="2"/>
            </a:endParaRPr>
          </a:p>
          <a:p>
            <a:r>
              <a:rPr lang="hu-HU" sz="20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Cél: új lendületet adni a szociális gazdaságnak és a társadalmi vállalkozásoknak, alapozva az alap értékeikre:</a:t>
            </a:r>
          </a:p>
          <a:p>
            <a:pPr lvl="1"/>
            <a:r>
              <a:rPr lang="hu-HU" sz="20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Demokratikus vezetés </a:t>
            </a:r>
          </a:p>
          <a:p>
            <a:pPr lvl="1"/>
            <a:r>
              <a:rPr lang="hu-HU" sz="20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Szociális hatás</a:t>
            </a:r>
          </a:p>
          <a:p>
            <a:pPr lvl="1"/>
            <a:r>
              <a:rPr lang="hu-HU" sz="20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Innováció</a:t>
            </a:r>
          </a:p>
          <a:p>
            <a:pPr lvl="1"/>
            <a:r>
              <a:rPr lang="hu-HU" sz="20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Profit visszaforgatása</a:t>
            </a:r>
          </a:p>
          <a:p>
            <a:pPr lvl="1"/>
            <a:r>
              <a:rPr lang="hu-HU" sz="20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Az ember központi értéke </a:t>
            </a:r>
          </a:p>
          <a:p>
            <a:pPr marL="457200" lvl="1" indent="0">
              <a:buNone/>
            </a:pPr>
            <a:endParaRPr lang="hu-HU" sz="12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54450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23528" y="1384781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hu-HU" dirty="0"/>
              <a:t>4 tematikus terület:</a:t>
            </a:r>
          </a:p>
          <a:p>
            <a:r>
              <a:rPr lang="hu-HU" dirty="0"/>
              <a:t>A társadalmi vállalkozások láthatóságának és „megértésének” növelése </a:t>
            </a:r>
          </a:p>
          <a:p>
            <a:r>
              <a:rPr lang="hu-HU" dirty="0"/>
              <a:t>A társadalmi vállalkozások pénzügyi eszközökhöz való hozzáférésének elősegítése </a:t>
            </a:r>
          </a:p>
          <a:p>
            <a:r>
              <a:rPr lang="hu-HU" dirty="0"/>
              <a:t>Jogi környezet fejlesztése </a:t>
            </a:r>
          </a:p>
          <a:p>
            <a:r>
              <a:rPr lang="hu-HU" dirty="0"/>
              <a:t>Gazdasági növekedés segítése </a:t>
            </a:r>
          </a:p>
        </p:txBody>
      </p:sp>
    </p:spTree>
    <p:extLst>
      <p:ext uri="{BB962C8B-B14F-4D97-AF65-F5344CB8AC3E}">
        <p14:creationId xmlns:p14="http://schemas.microsoft.com/office/powerpoint/2010/main" val="2099643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496" y="1196752"/>
            <a:ext cx="8229600" cy="4525963"/>
          </a:xfrm>
        </p:spPr>
        <p:txBody>
          <a:bodyPr/>
          <a:lstStyle/>
          <a:p>
            <a:r>
              <a:rPr lang="hu-HU" sz="2800" dirty="0"/>
              <a:t>Nagyobb hangsúly a kommunikáción! </a:t>
            </a:r>
          </a:p>
          <a:p>
            <a:r>
              <a:rPr lang="hu-HU" sz="2800" dirty="0" err="1"/>
              <a:t>Hálózatosodás</a:t>
            </a:r>
            <a:r>
              <a:rPr lang="hu-HU" sz="2800" dirty="0"/>
              <a:t> </a:t>
            </a:r>
          </a:p>
          <a:p>
            <a:r>
              <a:rPr lang="hu-HU" sz="2800" dirty="0"/>
              <a:t>Erőteljesebb jelenlét a közpolitika minden szintjén </a:t>
            </a:r>
          </a:p>
          <a:p>
            <a:r>
              <a:rPr lang="hu-HU" sz="2800" dirty="0"/>
              <a:t>Felkészülés a pénzügyi eszközökre!</a:t>
            </a:r>
          </a:p>
          <a:p>
            <a:r>
              <a:rPr lang="hu-HU" sz="2800" dirty="0"/>
              <a:t>Határon túli együttműködések</a:t>
            </a:r>
          </a:p>
          <a:p>
            <a:r>
              <a:rPr lang="hu-HU" sz="2800" dirty="0"/>
              <a:t>Állami szereplők és a társadalmi vállalkozások</a:t>
            </a:r>
            <a:r>
              <a:rPr lang="hu-HU" dirty="0"/>
              <a:t> </a:t>
            </a:r>
          </a:p>
          <a:p>
            <a:r>
              <a:rPr lang="hu-HU" sz="2800" dirty="0"/>
              <a:t>Bizottsági feladatok a támogató </a:t>
            </a:r>
            <a:endParaRPr lang="hu-HU" sz="2800" dirty="0" smtClean="0"/>
          </a:p>
          <a:p>
            <a:pPr marL="0" indent="0">
              <a:buNone/>
            </a:pPr>
            <a:r>
              <a:rPr lang="hu-HU" sz="2800" dirty="0" smtClean="0"/>
              <a:t>	környezet </a:t>
            </a:r>
            <a:r>
              <a:rPr lang="hu-HU" sz="2800" dirty="0"/>
              <a:t>kialakításában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153572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Alcím 2"/>
          <p:cNvSpPr>
            <a:spLocks noGrp="1"/>
          </p:cNvSpPr>
          <p:nvPr>
            <p:ph type="ctrTitle"/>
          </p:nvPr>
        </p:nvSpPr>
        <p:spPr>
          <a:xfrm>
            <a:off x="395536" y="1916832"/>
            <a:ext cx="3888432" cy="2592288"/>
          </a:xfrm>
        </p:spPr>
        <p:txBody>
          <a:bodyPr>
            <a:normAutofit fontScale="90000"/>
          </a:bodyPr>
          <a:lstStyle/>
          <a:p>
            <a:pPr algn="l"/>
            <a:r>
              <a:rPr lang="hu-HU" sz="4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KÖSZÖNJÜK</a:t>
            </a:r>
            <a:br>
              <a:rPr lang="hu-HU" sz="4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hu-HU" sz="400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FIGYELMET!</a:t>
            </a:r>
            <a:r>
              <a:rPr lang="hu-HU" dirty="0"/>
              <a:t/>
            </a:r>
            <a:br>
              <a:rPr lang="hu-HU" dirty="0"/>
            </a:br>
            <a:r>
              <a:rPr lang="hu-HU" dirty="0"/>
              <a:t/>
            </a:r>
            <a:br>
              <a:rPr lang="hu-HU" dirty="0"/>
            </a:br>
            <a:r>
              <a:rPr lang="hu-HU" dirty="0"/>
              <a:t/>
            </a:r>
            <a:br>
              <a:rPr lang="hu-HU" dirty="0"/>
            </a:b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942525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555776" y="260648"/>
            <a:ext cx="4752528" cy="796950"/>
          </a:xfrm>
        </p:spPr>
        <p:txBody>
          <a:bodyPr>
            <a:normAutofit/>
          </a:bodyPr>
          <a:lstStyle/>
          <a:p>
            <a:r>
              <a:rPr lang="hu-HU" sz="36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A kiemelt projekt céljai</a:t>
            </a:r>
          </a:p>
        </p:txBody>
      </p:sp>
      <p:sp>
        <p:nvSpPr>
          <p:cNvPr id="5" name="Tartalom helye 2"/>
          <p:cNvSpPr>
            <a:spLocks noGrp="1"/>
          </p:cNvSpPr>
          <p:nvPr>
            <p:ph idx="1"/>
          </p:nvPr>
        </p:nvSpPr>
        <p:spPr>
          <a:xfrm>
            <a:off x="457200" y="1600201"/>
            <a:ext cx="7643192" cy="3845024"/>
          </a:xfrm>
        </p:spPr>
        <p:txBody>
          <a:bodyPr>
            <a:normAutofit/>
          </a:bodyPr>
          <a:lstStyle/>
          <a:p>
            <a:pPr marL="0" lvl="0" indent="0" algn="just">
              <a:spcBef>
                <a:spcPts val="0"/>
              </a:spcBef>
              <a:buNone/>
            </a:pPr>
            <a:endParaRPr lang="hu-HU" sz="1800" b="1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lvl="0" indent="-285750" algn="just">
              <a:spcBef>
                <a:spcPts val="0"/>
              </a:spcBef>
            </a:pPr>
            <a:r>
              <a:rPr lang="hu-HU" sz="18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Már működő szervezetek bázisán új társadalmi vállalkozások létrehozásának segítése </a:t>
            </a:r>
            <a:r>
              <a:rPr lang="hu-HU" sz="1800" b="1" u="sng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piacképes termékek és szolgáltatások </a:t>
            </a:r>
            <a:r>
              <a:rPr lang="hu-HU" sz="1800" b="1" u="sng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előállításának</a:t>
            </a:r>
            <a:r>
              <a:rPr lang="hu-HU" sz="1800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hu-HU" sz="18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ösztönzése </a:t>
            </a:r>
            <a:r>
              <a:rPr lang="hu-HU" sz="18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révén, </a:t>
            </a:r>
            <a:r>
              <a:rPr lang="hu-HU" sz="1800" b="1" u="sng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fenntartható üzleti modell</a:t>
            </a:r>
            <a:r>
              <a:rPr lang="hu-HU" sz="18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hu-HU" sz="18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alapján – </a:t>
            </a:r>
            <a:r>
              <a:rPr lang="hu-HU" sz="1800" b="1" u="sng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tartós foglalkoztatási lehetőségek</a:t>
            </a:r>
            <a:r>
              <a:rPr lang="hu-HU" sz="1800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hu-HU" sz="18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létrehozása érdekében.</a:t>
            </a:r>
          </a:p>
          <a:p>
            <a:pPr marL="0" lvl="0" indent="0" algn="just">
              <a:spcBef>
                <a:spcPts val="0"/>
              </a:spcBef>
              <a:buNone/>
            </a:pPr>
            <a:endParaRPr lang="hu-HU" sz="18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just">
              <a:spcBef>
                <a:spcPts val="0"/>
              </a:spcBef>
              <a:buNone/>
            </a:pPr>
            <a:endParaRPr lang="hu-HU" sz="1800" b="1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 algn="just">
              <a:spcBef>
                <a:spcPts val="0"/>
              </a:spcBef>
            </a:pPr>
            <a:r>
              <a:rPr lang="hu-HU" sz="18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társadalmi vállalkozások piaci működésének</a:t>
            </a:r>
          </a:p>
          <a:p>
            <a:pPr marL="0" lvl="0" indent="0" algn="just">
              <a:spcBef>
                <a:spcPts val="0"/>
              </a:spcBef>
              <a:buNone/>
            </a:pPr>
            <a:r>
              <a:rPr lang="hu-HU" sz="18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erősítése</a:t>
            </a:r>
          </a:p>
          <a:p>
            <a:pPr lvl="0" algn="just">
              <a:spcBef>
                <a:spcPts val="0"/>
              </a:spcBef>
            </a:pPr>
            <a:r>
              <a:rPr lang="hu-HU" sz="18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társadalmi vállalkozások közösségi </a:t>
            </a:r>
          </a:p>
          <a:p>
            <a:pPr marL="0" lvl="0" indent="0" algn="just">
              <a:spcBef>
                <a:spcPts val="0"/>
              </a:spcBef>
              <a:buNone/>
            </a:pPr>
            <a:r>
              <a:rPr lang="hu-HU" sz="18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beágyazottságának növelése</a:t>
            </a:r>
          </a:p>
          <a:p>
            <a:pPr marL="0" indent="0" algn="just">
              <a:buNone/>
            </a:pPr>
            <a:endParaRPr lang="hu-HU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2019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555776" y="260648"/>
            <a:ext cx="4752528" cy="796950"/>
          </a:xfrm>
        </p:spPr>
        <p:txBody>
          <a:bodyPr>
            <a:normAutofit/>
          </a:bodyPr>
          <a:lstStyle/>
          <a:p>
            <a:r>
              <a:rPr lang="hu-HU" sz="28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A kiemelt projekt szolgáltatásai</a:t>
            </a:r>
          </a:p>
        </p:txBody>
      </p:sp>
      <p:sp>
        <p:nvSpPr>
          <p:cNvPr id="5" name="Tartalom helye 2"/>
          <p:cNvSpPr>
            <a:spLocks noGrp="1"/>
          </p:cNvSpPr>
          <p:nvPr>
            <p:ph idx="1"/>
          </p:nvPr>
        </p:nvSpPr>
        <p:spPr>
          <a:xfrm>
            <a:off x="457200" y="1600201"/>
            <a:ext cx="4690864" cy="92995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hu-HU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4" name="Csoportba foglalás 3"/>
          <p:cNvGrpSpPr/>
          <p:nvPr/>
        </p:nvGrpSpPr>
        <p:grpSpPr>
          <a:xfrm>
            <a:off x="179512" y="1340768"/>
            <a:ext cx="6594774" cy="4573328"/>
            <a:chOff x="-145926" y="0"/>
            <a:chExt cx="7185369" cy="5191760"/>
          </a:xfrm>
        </p:grpSpPr>
        <p:sp>
          <p:nvSpPr>
            <p:cNvPr id="6" name="Szövegdoboz 22"/>
            <p:cNvSpPr txBox="1"/>
            <p:nvPr/>
          </p:nvSpPr>
          <p:spPr>
            <a:xfrm>
              <a:off x="2352675" y="1171575"/>
              <a:ext cx="2168599" cy="3144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anose="020B060403050404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Szakmai szolgáltatások</a:t>
              </a:r>
              <a:endParaRPr kumimoji="0" lang="hu-HU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7" name="Lefelé nyíl 6"/>
            <p:cNvSpPr/>
            <p:nvPr/>
          </p:nvSpPr>
          <p:spPr>
            <a:xfrm>
              <a:off x="1609725" y="1209675"/>
              <a:ext cx="190500" cy="3429000"/>
            </a:xfrm>
            <a:prstGeom prst="downArrow">
              <a:avLst/>
            </a:prstGeom>
            <a:solidFill>
              <a:sysClr val="window" lastClr="FFFFFF"/>
            </a:solidFill>
            <a:ln w="15875" cap="flat" cmpd="sng" algn="ctr">
              <a:solidFill>
                <a:srgbClr val="FFC000"/>
              </a:solidFill>
              <a:prstDash val="lgDash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hu-H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" name="Ellipszis 7"/>
            <p:cNvSpPr/>
            <p:nvPr/>
          </p:nvSpPr>
          <p:spPr>
            <a:xfrm>
              <a:off x="400050" y="0"/>
              <a:ext cx="1880235" cy="1265555"/>
            </a:xfrm>
            <a:prstGeom prst="ellipse">
              <a:avLst/>
            </a:prstGeom>
            <a:solidFill>
              <a:srgbClr val="FFC000"/>
            </a:solidFill>
            <a:ln w="12700" cap="flat" cmpd="sng" algn="ctr">
              <a:solidFill>
                <a:srgbClr val="FFC000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 panose="020B060403050404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Társadalmi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 panose="020B060403050404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vállalkozások</a:t>
              </a:r>
              <a:endParaRPr kumimoji="0" lang="hu-HU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" name="Lekerekített téglalap 8"/>
            <p:cNvSpPr/>
            <p:nvPr/>
          </p:nvSpPr>
          <p:spPr>
            <a:xfrm>
              <a:off x="142875" y="1933575"/>
              <a:ext cx="1393839" cy="759519"/>
            </a:xfrm>
            <a:prstGeom prst="roundRect">
              <a:avLst/>
            </a:prstGeom>
            <a:solidFill>
              <a:srgbClr val="70AD47"/>
            </a:solidFill>
            <a:ln w="12700" cap="flat" cmpd="sng" algn="ctr">
              <a:solidFill>
                <a:srgbClr val="70AD47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 panose="020B060403050404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IFKA Iparfejlesztési </a:t>
              </a:r>
              <a:r>
                <a:rPr kumimoji="0" lang="hu-HU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 panose="020B0604030504040204" pitchFamily="34" charset="0"/>
                  <a:ea typeface="Times New Roman" panose="02020603050405020304" pitchFamily="18" charset="0"/>
                  <a:cs typeface="Calibri" panose="020F0502020204030204" pitchFamily="34" charset="0"/>
                </a:rPr>
                <a:t>Közhasznú</a:t>
              </a:r>
              <a:r>
                <a:rPr kumimoji="0" lang="hu-HU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 panose="020B060403050404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Nonprofit Kft</a:t>
              </a:r>
              <a:r>
                <a:rPr kumimoji="0" lang="hu-HU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 panose="020B060403050404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endParaRPr kumimoji="0" lang="hu-HU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endParaRPr>
            </a:p>
          </p:txBody>
        </p:sp>
        <p:cxnSp>
          <p:nvCxnSpPr>
            <p:cNvPr id="10" name="Egyenes összekötő 9"/>
            <p:cNvCxnSpPr/>
            <p:nvPr/>
          </p:nvCxnSpPr>
          <p:spPr>
            <a:xfrm flipV="1">
              <a:off x="257175" y="4238625"/>
              <a:ext cx="5743575" cy="19049"/>
            </a:xfrm>
            <a:prstGeom prst="line">
              <a:avLst/>
            </a:prstGeom>
            <a:noFill/>
            <a:ln w="6350" cap="flat" cmpd="sng" algn="ctr">
              <a:solidFill>
                <a:srgbClr val="FF0000"/>
              </a:solidFill>
              <a:prstDash val="solid"/>
              <a:miter lim="800000"/>
            </a:ln>
            <a:effectLst/>
          </p:spPr>
        </p:cxnSp>
        <p:sp>
          <p:nvSpPr>
            <p:cNvPr id="11" name="Téglalap 10"/>
            <p:cNvSpPr/>
            <p:nvPr/>
          </p:nvSpPr>
          <p:spPr>
            <a:xfrm>
              <a:off x="361950" y="4648200"/>
              <a:ext cx="5572125" cy="543560"/>
            </a:xfrm>
            <a:prstGeom prst="rect">
              <a:avLst/>
            </a:prstGeom>
            <a:solidFill>
              <a:srgbClr val="FFC000"/>
            </a:solidFill>
            <a:ln w="12700" cap="flat" cmpd="sng" algn="ctr">
              <a:solidFill>
                <a:srgbClr val="FFC000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 panose="020F0502020204030204"/>
                  <a:ea typeface="Times New Roman" panose="02020603050405020304" pitchFamily="18" charset="0"/>
                  <a:cs typeface="Times New Roman" panose="02020603050405020304" pitchFamily="18" charset="0"/>
                </a:rPr>
                <a:t>GINOP-5.1.3 kedvezményezett társadalmi vállalkozások</a:t>
              </a:r>
              <a:endParaRPr kumimoji="0" lang="hu-HU" sz="12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endParaRPr>
            </a:p>
          </p:txBody>
        </p:sp>
        <p:sp>
          <p:nvSpPr>
            <p:cNvPr id="12" name="Lefelé nyíl 11"/>
            <p:cNvSpPr/>
            <p:nvPr/>
          </p:nvSpPr>
          <p:spPr>
            <a:xfrm rot="1477422" flipV="1">
              <a:off x="1314450" y="1095375"/>
              <a:ext cx="266790" cy="917417"/>
            </a:xfrm>
            <a:prstGeom prst="downArrow">
              <a:avLst/>
            </a:prstGeom>
            <a:solidFill>
              <a:srgbClr val="70AD47"/>
            </a:solidFill>
            <a:ln w="12700" cap="flat" cmpd="sng" algn="ctr">
              <a:solidFill>
                <a:srgbClr val="70AD47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hu-H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3" name="Jobbra nyíl 12"/>
            <p:cNvSpPr/>
            <p:nvPr/>
          </p:nvSpPr>
          <p:spPr>
            <a:xfrm rot="12489794">
              <a:off x="1628775" y="1428750"/>
              <a:ext cx="1614157" cy="259652"/>
            </a:xfrm>
            <a:prstGeom prst="rightArrow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hu-H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Szövegdoboz 20"/>
            <p:cNvSpPr txBox="1"/>
            <p:nvPr/>
          </p:nvSpPr>
          <p:spPr>
            <a:xfrm>
              <a:off x="3694432" y="3933694"/>
              <a:ext cx="3345011" cy="3319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3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GINOP-5.1.3 pályázati felhívás</a:t>
              </a:r>
              <a:endParaRPr kumimoji="0" lang="hu-HU" sz="13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5" name="Ellipszis 14"/>
            <p:cNvSpPr/>
            <p:nvPr/>
          </p:nvSpPr>
          <p:spPr>
            <a:xfrm>
              <a:off x="4400550" y="66675"/>
              <a:ext cx="1914525" cy="1238250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6350" cap="flat" cmpd="sng" algn="ctr">
              <a:solidFill>
                <a:srgbClr val="ED7D3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2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 panose="020B060403050404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Forprofit</a:t>
              </a:r>
              <a:r>
                <a:rPr kumimoji="0" lang="hu-HU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 panose="020B060403050404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 vállalkozások/közszféra</a:t>
              </a:r>
              <a:endParaRPr kumimoji="0" lang="hu-HU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6" name="Jobbra nyíl 15"/>
            <p:cNvSpPr/>
            <p:nvPr/>
          </p:nvSpPr>
          <p:spPr>
            <a:xfrm rot="18799142">
              <a:off x="3981450" y="1466850"/>
              <a:ext cx="991637" cy="259080"/>
            </a:xfrm>
            <a:prstGeom prst="rightArrow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hu-H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Szövegdoboz 22"/>
            <p:cNvSpPr txBox="1"/>
            <p:nvPr/>
          </p:nvSpPr>
          <p:spPr>
            <a:xfrm>
              <a:off x="4448175" y="1609725"/>
              <a:ext cx="2168599" cy="3144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anose="020B060403050404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Szakmai szolgáltatások</a:t>
              </a:r>
              <a:endParaRPr kumimoji="0" lang="hu-HU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8" name="Szövegdoboz 22"/>
            <p:cNvSpPr txBox="1"/>
            <p:nvPr/>
          </p:nvSpPr>
          <p:spPr>
            <a:xfrm>
              <a:off x="3619500" y="3295650"/>
              <a:ext cx="2168599" cy="3144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Szakmai szolgáltatások</a:t>
              </a:r>
              <a:endParaRPr kumimoji="0" lang="hu-HU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19" name="Lefelé nyíl 18"/>
            <p:cNvSpPr/>
            <p:nvPr/>
          </p:nvSpPr>
          <p:spPr>
            <a:xfrm>
              <a:off x="3486150" y="2581275"/>
              <a:ext cx="208280" cy="2058670"/>
            </a:xfrm>
            <a:prstGeom prst="downArrow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hu-HU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Lekerekített téglalap 19"/>
            <p:cNvSpPr/>
            <p:nvPr/>
          </p:nvSpPr>
          <p:spPr>
            <a:xfrm>
              <a:off x="2838450" y="1895475"/>
              <a:ext cx="1512168" cy="831527"/>
            </a:xfrm>
            <a:prstGeom prst="roundRect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Verdana" panose="020B060403050404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OFA Közhasznú Nonprofit Kft</a:t>
              </a:r>
              <a:endParaRPr kumimoji="0" lang="hu-HU" sz="12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21" name="Szövegdoboz 22"/>
            <p:cNvSpPr txBox="1"/>
            <p:nvPr/>
          </p:nvSpPr>
          <p:spPr>
            <a:xfrm>
              <a:off x="-145926" y="1390650"/>
              <a:ext cx="1333253" cy="5240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Projekttervek</a:t>
              </a:r>
              <a:endParaRPr kumimoji="0" lang="hu-HU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hu-HU" sz="12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minősítése</a:t>
              </a:r>
              <a:endParaRPr kumimoji="0" lang="hu-HU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30348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hu-HU" dirty="0" smtClean="0"/>
          </a:p>
          <a:p>
            <a:pPr marL="0" indent="0" algn="ctr">
              <a:buNone/>
            </a:pPr>
            <a:endParaRPr lang="hu-HU" dirty="0"/>
          </a:p>
          <a:p>
            <a:pPr marL="0" indent="0" algn="ctr">
              <a:buNone/>
            </a:pPr>
            <a:r>
              <a:rPr lang="hu-HU" sz="4000" dirty="0" smtClean="0"/>
              <a:t>FENNTARTHATÓSÁG</a:t>
            </a:r>
            <a:endParaRPr lang="hu-HU" sz="4000" dirty="0"/>
          </a:p>
        </p:txBody>
      </p:sp>
    </p:spTree>
    <p:extLst>
      <p:ext uri="{BB962C8B-B14F-4D97-AF65-F5344CB8AC3E}">
        <p14:creationId xmlns:p14="http://schemas.microsoft.com/office/powerpoint/2010/main" val="541544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1"/>
          <p:cNvSpPr>
            <a:spLocks noGrp="1"/>
          </p:cNvSpPr>
          <p:nvPr>
            <p:ph type="title"/>
          </p:nvPr>
        </p:nvSpPr>
        <p:spPr>
          <a:xfrm>
            <a:off x="2483768" y="116632"/>
            <a:ext cx="5040560" cy="1152128"/>
          </a:xfrm>
        </p:spPr>
        <p:txBody>
          <a:bodyPr>
            <a:noAutofit/>
          </a:bodyPr>
          <a:lstStyle/>
          <a:p>
            <a:r>
              <a:rPr lang="hu-HU" sz="28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A kiemelt projekt szolgáltatásai</a:t>
            </a:r>
          </a:p>
        </p:txBody>
      </p:sp>
      <p:pic>
        <p:nvPicPr>
          <p:cNvPr id="3" name="Tartalom helye 2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95535" y="1052737"/>
            <a:ext cx="8377513" cy="5780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099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555776" y="260648"/>
            <a:ext cx="4752528" cy="796950"/>
          </a:xfrm>
        </p:spPr>
        <p:txBody>
          <a:bodyPr>
            <a:noAutofit/>
          </a:bodyPr>
          <a:lstStyle/>
          <a:p>
            <a:r>
              <a:rPr lang="hu-HU" sz="28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A kiemelt projekt szolgáltatásai</a:t>
            </a:r>
          </a:p>
        </p:txBody>
      </p:sp>
      <p:sp>
        <p:nvSpPr>
          <p:cNvPr id="5" name="Tartalom helye 2"/>
          <p:cNvSpPr>
            <a:spLocks noGrp="1"/>
          </p:cNvSpPr>
          <p:nvPr>
            <p:ph idx="1"/>
          </p:nvPr>
        </p:nvSpPr>
        <p:spPr>
          <a:xfrm>
            <a:off x="251520" y="1340768"/>
            <a:ext cx="7931224" cy="5328592"/>
          </a:xfrm>
        </p:spPr>
        <p:txBody>
          <a:bodyPr>
            <a:normAutofit fontScale="77500" lnSpcReduction="20000"/>
          </a:bodyPr>
          <a:lstStyle/>
          <a:p>
            <a:pPr marL="0" lv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hu-HU" sz="2500" b="1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hu-HU" sz="2500" b="1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Tanácsadás</a:t>
            </a:r>
          </a:p>
          <a:p>
            <a:pPr marL="0" lv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hu-HU" sz="2500" b="1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lvl="0" indent="-285750" algn="just">
              <a:lnSpc>
                <a:spcPct val="120000"/>
              </a:lnSpc>
              <a:spcBef>
                <a:spcPts val="0"/>
              </a:spcBef>
            </a:pPr>
            <a:r>
              <a:rPr lang="hu-HU" sz="25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Tanácsadás egyéni és csoportos formákban</a:t>
            </a:r>
          </a:p>
          <a:p>
            <a:pPr marL="285750" lvl="0" indent="-285750" algn="just">
              <a:lnSpc>
                <a:spcPct val="120000"/>
              </a:lnSpc>
              <a:spcBef>
                <a:spcPts val="0"/>
              </a:spcBef>
            </a:pPr>
            <a:r>
              <a:rPr lang="hu-HU" sz="25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Szakterületi tanácsadások 12 területen:</a:t>
            </a:r>
          </a:p>
          <a:p>
            <a:pPr lvl="0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hu-HU" sz="23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Jog </a:t>
            </a:r>
          </a:p>
          <a:p>
            <a:pPr lvl="0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hu-HU" sz="23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Pénzügy</a:t>
            </a:r>
          </a:p>
          <a:p>
            <a:pPr lvl="0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hu-HU" sz="23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Szervezetfejlesztés</a:t>
            </a:r>
          </a:p>
          <a:p>
            <a:pPr lvl="0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hu-HU" sz="23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Vállalkozási ismeretek</a:t>
            </a:r>
          </a:p>
          <a:p>
            <a:pPr lvl="0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hu-HU" sz="23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Közösségi beágyazódás</a:t>
            </a:r>
          </a:p>
          <a:p>
            <a:pPr lvl="0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hu-HU" sz="23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Forrásdiverzifikáció</a:t>
            </a:r>
          </a:p>
          <a:p>
            <a:pPr lvl="0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hu-HU" sz="23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CSR</a:t>
            </a:r>
          </a:p>
          <a:p>
            <a:pPr lvl="0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hu-HU" sz="23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Hivatásbeli kompetenciafejlesztés</a:t>
            </a:r>
          </a:p>
          <a:p>
            <a:pPr lvl="0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hu-HU" sz="23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Humánerőforrás-menedzsment</a:t>
            </a:r>
          </a:p>
          <a:p>
            <a:pPr lvl="0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hu-HU" sz="23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Fenntarthatóság</a:t>
            </a:r>
          </a:p>
          <a:p>
            <a:pPr lvl="0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hu-HU" sz="23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Felnőttképzés</a:t>
            </a:r>
            <a:endParaRPr lang="hu-HU" sz="23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 algn="just">
              <a:lnSpc>
                <a:spcPct val="12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hu-HU" sz="23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Esélyegyenlőség</a:t>
            </a:r>
          </a:p>
          <a:p>
            <a:pPr marL="0" lv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hu-HU" sz="19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hu-HU" sz="19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just">
              <a:spcBef>
                <a:spcPts val="0"/>
              </a:spcBef>
              <a:buNone/>
            </a:pP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088411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555776" y="260648"/>
            <a:ext cx="4752528" cy="796950"/>
          </a:xfrm>
        </p:spPr>
        <p:txBody>
          <a:bodyPr>
            <a:noAutofit/>
          </a:bodyPr>
          <a:lstStyle/>
          <a:p>
            <a:r>
              <a:rPr lang="hu-HU" sz="28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Online fejlesztések</a:t>
            </a:r>
          </a:p>
        </p:txBody>
      </p:sp>
      <p:sp>
        <p:nvSpPr>
          <p:cNvPr id="5" name="Tartalom helye 2"/>
          <p:cNvSpPr>
            <a:spLocks noGrp="1"/>
          </p:cNvSpPr>
          <p:nvPr>
            <p:ph idx="1"/>
          </p:nvPr>
        </p:nvSpPr>
        <p:spPr>
          <a:xfrm>
            <a:off x="467544" y="1556792"/>
            <a:ext cx="7931224" cy="3888432"/>
          </a:xfrm>
        </p:spPr>
        <p:txBody>
          <a:bodyPr>
            <a:normAutofit fontScale="85000" lnSpcReduction="20000"/>
          </a:bodyPr>
          <a:lstStyle/>
          <a:p>
            <a:pPr marL="0" lvl="0" indent="0">
              <a:spcBef>
                <a:spcPts val="0"/>
              </a:spcBef>
              <a:buNone/>
            </a:pPr>
            <a:endParaRPr lang="hu-HU" sz="2600" b="1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>
              <a:spcBef>
                <a:spcPts val="0"/>
              </a:spcBef>
              <a:buNone/>
            </a:pPr>
            <a:endParaRPr lang="hu-HU" sz="2600" b="1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>
              <a:spcBef>
                <a:spcPts val="0"/>
              </a:spcBef>
              <a:buNone/>
            </a:pPr>
            <a:r>
              <a:rPr lang="hu-HU" sz="2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Társadalmi vállalkozások számára fejlesztett honlap:</a:t>
            </a:r>
          </a:p>
          <a:p>
            <a:pPr marL="0" lvl="0" indent="0">
              <a:spcBef>
                <a:spcPts val="0"/>
              </a:spcBef>
              <a:buNone/>
            </a:pPr>
            <a:endParaRPr lang="hu-HU" sz="2400" b="1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>
              <a:spcBef>
                <a:spcPts val="0"/>
              </a:spcBef>
              <a:buNone/>
            </a:pPr>
            <a:r>
              <a:rPr lang="hu-HU" sz="2400" b="1" dirty="0" err="1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3"/>
              </a:rPr>
              <a:t>www.piactars.hu</a:t>
            </a:r>
            <a:endParaRPr lang="hu-HU" sz="2400" b="1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>
              <a:spcBef>
                <a:spcPts val="0"/>
              </a:spcBef>
              <a:buNone/>
            </a:pPr>
            <a:endParaRPr lang="hu-HU" sz="2400" b="1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>
              <a:spcBef>
                <a:spcPts val="0"/>
              </a:spcBef>
              <a:buNone/>
            </a:pPr>
            <a:endParaRPr lang="hu-HU" sz="24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>
              <a:spcBef>
                <a:spcPts val="0"/>
              </a:spcBef>
              <a:buNone/>
            </a:pPr>
            <a:r>
              <a:rPr lang="hu-HU" sz="2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Társadalmi vállalkozások által nyújtott szolgáltatások, termékek </a:t>
            </a:r>
          </a:p>
          <a:p>
            <a:pPr marL="0" lvl="0" indent="0" algn="ctr">
              <a:spcBef>
                <a:spcPts val="0"/>
              </a:spcBef>
              <a:buNone/>
            </a:pPr>
            <a:r>
              <a:rPr lang="hu-HU" sz="2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kereslet-kínálati oldalának ösztönzésére </a:t>
            </a:r>
          </a:p>
          <a:p>
            <a:pPr marL="0" lvl="0" indent="0" algn="ctr">
              <a:spcBef>
                <a:spcPts val="0"/>
              </a:spcBef>
              <a:buNone/>
            </a:pPr>
            <a:r>
              <a:rPr lang="hu-HU" sz="2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létrehozott portál</a:t>
            </a:r>
          </a:p>
          <a:p>
            <a:pPr marL="0" lvl="0" indent="0" algn="ctr">
              <a:spcBef>
                <a:spcPts val="0"/>
              </a:spcBef>
              <a:buNone/>
            </a:pPr>
            <a:endParaRPr lang="hu-HU" sz="2400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lvl="0" indent="0" algn="ctr">
              <a:spcBef>
                <a:spcPts val="0"/>
              </a:spcBef>
              <a:buNone/>
            </a:pPr>
            <a:r>
              <a:rPr lang="hu-HU" sz="2400" b="1" dirty="0" err="1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PiacTér</a:t>
            </a:r>
            <a:r>
              <a:rPr lang="hu-HU" sz="2400" b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felület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hu-HU" sz="16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endParaRPr lang="hu-HU" sz="1600" dirty="0"/>
          </a:p>
        </p:txBody>
      </p:sp>
    </p:spTree>
    <p:extLst>
      <p:ext uri="{BB962C8B-B14F-4D97-AF65-F5344CB8AC3E}">
        <p14:creationId xmlns:p14="http://schemas.microsoft.com/office/powerpoint/2010/main" val="1234497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9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szt" id="{F5761594-8C30-4AD5-BCB3-26CD6D3DD577}" vid="{D0EE8485-2541-4D43-921A-0DDA473E11E7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1340</TotalTime>
  <Words>546</Words>
  <Application>Microsoft Office PowerPoint</Application>
  <PresentationFormat>Diavetítés a képernyőre (4:3 oldalarány)</PresentationFormat>
  <Paragraphs>147</Paragraphs>
  <Slides>24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24</vt:i4>
      </vt:variant>
    </vt:vector>
  </HeadingPairs>
  <TitlesOfParts>
    <vt:vector size="30" baseType="lpstr">
      <vt:lpstr>Arial</vt:lpstr>
      <vt:lpstr>Calibri</vt:lpstr>
      <vt:lpstr>Times New Roman</vt:lpstr>
      <vt:lpstr>Verdana</vt:lpstr>
      <vt:lpstr>Wingdings</vt:lpstr>
      <vt:lpstr>Office-téma</vt:lpstr>
      <vt:lpstr>„PiacTárs” – Társ a fejlődésben” – a kiemelt projekt szakmai fejlesztései társadalmi vállalkozások részére</vt:lpstr>
      <vt:lpstr>Általános információk</vt:lpstr>
      <vt:lpstr>A kiemelt projekt céljai</vt:lpstr>
      <vt:lpstr>A kiemelt projekt szolgáltatásai</vt:lpstr>
      <vt:lpstr>PowerPoint bemutató</vt:lpstr>
      <vt:lpstr>A kiemelt projekt szolgáltatásai</vt:lpstr>
      <vt:lpstr>A kiemelt projekt szolgáltatásai</vt:lpstr>
      <vt:lpstr>Online fejlesztések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PowerPoint bemutató</vt:lpstr>
      <vt:lpstr>A kiemelt projekt szolgáltatásai</vt:lpstr>
      <vt:lpstr>A kiemelt projekt szolgáltatásai</vt:lpstr>
      <vt:lpstr>A kiemelt projekt szolgáltatásai</vt:lpstr>
      <vt:lpstr>A kiemelt projekt szolgáltatásai</vt:lpstr>
      <vt:lpstr>GECES jelentés</vt:lpstr>
      <vt:lpstr>PowerPoint bemutató</vt:lpstr>
      <vt:lpstr>PowerPoint bemutató</vt:lpstr>
      <vt:lpstr>KÖSZÖNJÜK A FIGYELMET!  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user4</dc:creator>
  <cp:lastModifiedBy>soosa</cp:lastModifiedBy>
  <cp:revision>158</cp:revision>
  <dcterms:created xsi:type="dcterms:W3CDTF">2014-11-17T07:26:35Z</dcterms:created>
  <dcterms:modified xsi:type="dcterms:W3CDTF">2016-12-14T10:02:47Z</dcterms:modified>
</cp:coreProperties>
</file>