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slides/slide25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s/slide18.xml" ContentType="application/vnd.openxmlformats-officedocument.presentationml.slide+xml"/>
  <Override PartName="/ppt/slides/slide2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s/slide2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s/slide22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theme/theme1.xml" ContentType="application/vnd.openxmlformats-officedocument.theme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403" r:id="rId3"/>
    <p:sldId id="423" r:id="rId4"/>
    <p:sldId id="415" r:id="rId5"/>
    <p:sldId id="432" r:id="rId6"/>
    <p:sldId id="416" r:id="rId7"/>
    <p:sldId id="414" r:id="rId8"/>
    <p:sldId id="417" r:id="rId9"/>
    <p:sldId id="419" r:id="rId10"/>
    <p:sldId id="418" r:id="rId11"/>
    <p:sldId id="424" r:id="rId12"/>
    <p:sldId id="433" r:id="rId13"/>
    <p:sldId id="434" r:id="rId14"/>
    <p:sldId id="435" r:id="rId15"/>
    <p:sldId id="410" r:id="rId16"/>
    <p:sldId id="428" r:id="rId17"/>
    <p:sldId id="427" r:id="rId18"/>
    <p:sldId id="425" r:id="rId19"/>
    <p:sldId id="429" r:id="rId20"/>
    <p:sldId id="430" r:id="rId21"/>
    <p:sldId id="431" r:id="rId22"/>
    <p:sldId id="426" r:id="rId23"/>
    <p:sldId id="420" r:id="rId24"/>
    <p:sldId id="436" r:id="rId25"/>
    <p:sldId id="421" r:id="rId26"/>
    <p:sldId id="296" r:id="rId27"/>
  </p:sldIdLst>
  <p:sldSz cx="9144000" cy="6858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>
          <a:srgbClr val="FF0000"/>
        </p14:laserClr>
      </p:ext>
      <p:ext uri="{2FDB2607-1784-4EEB-B798-7EB5836EED8A}">
        <p14:showMediaCtrls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"/>
      </p:ext>
    </p:extLst>
  </p:showPr>
  <p:clrMru>
    <a:srgbClr val="9FBE26"/>
    <a:srgbClr val="66FF66"/>
    <a:srgbClr val="9BBE26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="" xmlns:mv="urn:schemas-microsoft-com:mac:vml" xmlns:mc="http://schemas.openxmlformats.org/markup-compatibility/2006" xmlns:p="http://schemas.openxmlformats.org/presentationml/2006/main" xmlns:r="http://schemas.openxmlformats.org/officeDocument/2006/relationships" xmlns:a="http://schemas.openxmlformats.org/drawingml/2006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Helle Formatvorlag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Helle Formatvorlage 3 - Akz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Helle Formatvorlage 2 - Akz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6094" autoAdjust="0"/>
    <p:restoredTop sz="93100" autoAdjust="0"/>
  </p:normalViewPr>
  <p:slideViewPr>
    <p:cSldViewPr snapToObjects="1">
      <p:cViewPr>
        <p:scale>
          <a:sx n="75" d="100"/>
          <a:sy n="75" d="100"/>
        </p:scale>
        <p:origin x="-1288" y="-4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800945"/>
            <a:ext cx="7772400" cy="1470025"/>
          </a:xfrm>
        </p:spPr>
        <p:txBody>
          <a:bodyPr/>
          <a:lstStyle>
            <a:lvl1pPr algn="l">
              <a:defRPr b="1" i="0">
                <a:solidFill>
                  <a:srgbClr val="9FBE26"/>
                </a:solidFill>
                <a:latin typeface="Arial"/>
                <a:cs typeface="Arial"/>
              </a:defRPr>
            </a:lvl1pPr>
          </a:lstStyle>
          <a:p>
            <a:r>
              <a:rPr lang="en-US" dirty="0" err="1" smtClean="0"/>
              <a:t>Mastertitelformat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4556720"/>
            <a:ext cx="70866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Master-</a:t>
            </a:r>
            <a:r>
              <a:rPr lang="en-US" dirty="0" err="1" smtClean="0"/>
              <a:t>Untertitelformat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2" name="Bild 7" descr="symbole_rechts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292725" y="44450"/>
            <a:ext cx="1727200" cy="217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Bild 8" descr="symbole_links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2051050" y="44450"/>
            <a:ext cx="1773238" cy="223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Bild 9" descr="goodworks_logo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3779838" y="549275"/>
            <a:ext cx="1655762" cy="1185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10" descr="textzeile.jpg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2003425"/>
            <a:ext cx="9144000" cy="417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Grund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1" name="Bild 7" descr="goodworks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7543552" y="333152"/>
            <a:ext cx="1204912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Gütezeich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027" name="Picture 3" descr="C:\Users\Klemens\Pictures\sonstiges\2015_guetezeichen_gw_final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7074272" y="206856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902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Marktplat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/>
          <a:lstStyle/>
          <a:p>
            <a:pPr lvl="0"/>
            <a:r>
              <a:rPr lang="de-AT" dirty="0" smtClean="0"/>
              <a:t>Mastertextformat bearbeiten</a:t>
            </a:r>
          </a:p>
          <a:p>
            <a:pPr lvl="1"/>
            <a:r>
              <a:rPr lang="de-AT" dirty="0" smtClean="0"/>
              <a:t>Zweite Ebene</a:t>
            </a:r>
          </a:p>
          <a:p>
            <a:pPr lvl="2"/>
            <a:r>
              <a:rPr lang="de-AT" dirty="0" smtClean="0"/>
              <a:t>Dritte Ebene</a:t>
            </a:r>
          </a:p>
          <a:p>
            <a:pPr lvl="3"/>
            <a:r>
              <a:rPr lang="de-AT" dirty="0" smtClean="0"/>
              <a:t>Vierte Ebene</a:t>
            </a:r>
          </a:p>
          <a:p>
            <a:pPr lvl="4"/>
            <a:r>
              <a:rPr lang="de-AT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14" name="Picture 2" descr="C:\Users\Klemens\Pictures\goodworks_logo_marktplatz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6936301" y="404664"/>
            <a:ext cx="2160000" cy="1330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480441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AT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AT" smtClean="0"/>
              <a:t>Mastertextformat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Mastertextformat bearbeiten</a:t>
            </a:r>
          </a:p>
          <a:p>
            <a:pPr lvl="1"/>
            <a:r>
              <a:rPr lang="en-US" smtClean="0"/>
              <a:t>Zweite Ebene</a:t>
            </a:r>
          </a:p>
          <a:p>
            <a:pPr lvl="2"/>
            <a:r>
              <a:rPr lang="en-US" smtClean="0"/>
              <a:t>Dritte Ebene</a:t>
            </a:r>
          </a:p>
          <a:p>
            <a:pPr lvl="3"/>
            <a:r>
              <a:rPr lang="en-US" smtClean="0"/>
              <a:t>Vierte Ebene</a:t>
            </a:r>
          </a:p>
          <a:p>
            <a:pPr lvl="4"/>
            <a:r>
              <a:rPr lang="en-US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93E50A-ABE4-9E43-89FF-0F409E6301B9}" type="datetimeFigureOut">
              <a:rPr lang="de-DE" smtClean="0"/>
              <a:pPr/>
              <a:t>12.12.2016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48B94-C417-8A4D-A3C1-9B5B25A95288}" type="slidenum">
              <a:rPr lang="de-DE" smtClean="0"/>
              <a:pPr/>
              <a:t>‹Nr.›</a:t>
            </a:fld>
            <a:endParaRPr lang="de-DE"/>
          </a:p>
        </p:txBody>
      </p:sp>
      <p:pic>
        <p:nvPicPr>
          <p:cNvPr id="7" name="Bild 1" descr="iStock_000016164536XXXLarge.jpg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4" Type="http://schemas.openxmlformats.org/officeDocument/2006/relationships/image" Target="../media/image33.png"/><Relationship Id="rId5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4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4" Type="http://schemas.openxmlformats.org/officeDocument/2006/relationships/image" Target="../media/image43.jpeg"/><Relationship Id="rId5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4" Type="http://schemas.openxmlformats.org/officeDocument/2006/relationships/image" Target="../media/image47.jpe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4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goodworks.social" TargetMode="External"/><Relationship Id="rId3" Type="http://schemas.openxmlformats.org/officeDocument/2006/relationships/hyperlink" Target="mailto:service@goodworks.social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457200" y="2664668"/>
            <a:ext cx="8435280" cy="220449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de-AT" sz="5838" b="1" dirty="0" smtClean="0">
                <a:solidFill>
                  <a:srgbClr val="9FBE26"/>
                </a:solidFill>
                <a:latin typeface="+mj-lt"/>
                <a:ea typeface="+mj-ea"/>
              </a:rPr>
              <a:t>goodworks</a:t>
            </a:r>
          </a:p>
          <a:p>
            <a:pPr algn="ctr"/>
            <a:r>
              <a:rPr lang="de-AT" sz="4800" b="1" dirty="0" smtClean="0">
                <a:solidFill>
                  <a:srgbClr val="9FBE26"/>
                </a:solidFill>
                <a:latin typeface="+mj-lt"/>
                <a:ea typeface="+mj-ea"/>
              </a:rPr>
              <a:t>Good practice in Austria and transboarder cooperation</a:t>
            </a:r>
            <a:endParaRPr lang="de-AT" sz="6500" b="1" dirty="0">
              <a:solidFill>
                <a:srgbClr val="9FBE26"/>
              </a:solidFill>
              <a:latin typeface="+mj-lt"/>
              <a:ea typeface="+mj-ea"/>
            </a:endParaRPr>
          </a:p>
        </p:txBody>
      </p:sp>
      <p:sp>
        <p:nvSpPr>
          <p:cNvPr id="5" name="Titel 4"/>
          <p:cNvSpPr>
            <a:spLocks noGrp="1"/>
          </p:cNvSpPr>
          <p:nvPr>
            <p:ph type="ctrTitle"/>
          </p:nvPr>
        </p:nvSpPr>
        <p:spPr>
          <a:xfrm>
            <a:off x="467544" y="5445224"/>
            <a:ext cx="7772400" cy="1224136"/>
          </a:xfrm>
        </p:spPr>
        <p:txBody>
          <a:bodyPr anchor="t">
            <a:normAutofit/>
          </a:bodyPr>
          <a:lstStyle/>
          <a:p>
            <a:pPr algn="ctr"/>
            <a:r>
              <a:rPr lang="de-AT" sz="3200" dirty="0" smtClean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</a:rPr>
              <a:t>14th </a:t>
            </a:r>
            <a:r>
              <a:rPr lang="de-AT" sz="3200" dirty="0" smtClean="0">
                <a:solidFill>
                  <a:schemeClr val="tx1">
                    <a:tint val="75000"/>
                  </a:schemeClr>
                </a:solidFill>
                <a:latin typeface="+mj-lt"/>
                <a:ea typeface="+mn-ea"/>
              </a:rPr>
              <a:t>of December 2016, Budapest</a:t>
            </a:r>
            <a:endParaRPr lang="de-AT" sz="2400" dirty="0">
              <a:solidFill>
                <a:schemeClr val="tx1">
                  <a:tint val="75000"/>
                </a:schemeClr>
              </a:solidFill>
              <a:latin typeface="+mj-lt"/>
              <a:ea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Marketplace advantages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More than just a shop for private costumers!</a:t>
            </a:r>
          </a:p>
          <a:p>
            <a:r>
              <a:rPr lang="de-AT" sz="2800" dirty="0" smtClean="0"/>
              <a:t>Base to get overview of SE, (innovative) products, services, contacts, production capacitiy etc. </a:t>
            </a:r>
          </a:p>
          <a:p>
            <a:r>
              <a:rPr lang="de-AT" sz="2800" dirty="0" smtClean="0"/>
              <a:t>Clear offer to private enterprises</a:t>
            </a:r>
          </a:p>
          <a:p>
            <a:r>
              <a:rPr lang="de-AT" sz="2800" dirty="0" smtClean="0"/>
              <a:t>Prepared for international expansion &gt; national markets and international market</a:t>
            </a:r>
          </a:p>
          <a:p>
            <a:r>
              <a:rPr lang="de-AT" sz="2800" dirty="0" err="1" smtClean="0"/>
              <a:t>Transboarder</a:t>
            </a:r>
            <a:r>
              <a:rPr lang="de-AT" sz="2800" dirty="0" smtClean="0"/>
              <a:t> </a:t>
            </a:r>
            <a:r>
              <a:rPr lang="de-AT" sz="2800" dirty="0" err="1" smtClean="0"/>
              <a:t>network</a:t>
            </a:r>
            <a:endParaRPr lang="de-AT" sz="2800" dirty="0" smtClean="0"/>
          </a:p>
          <a:p>
            <a:pPr marL="0" indent="0">
              <a:buNone/>
            </a:pPr>
            <a:endParaRPr lang="de-AT" sz="2800" dirty="0" smtClean="0"/>
          </a:p>
          <a:p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enterprises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More than 200 consultancy-processes and</a:t>
            </a:r>
            <a:r>
              <a:rPr lang="de-AT" sz="2800" dirty="0" smtClean="0"/>
              <a:t> concrete cooperation / orders </a:t>
            </a:r>
            <a:r>
              <a:rPr lang="de-AT" sz="2800" dirty="0" smtClean="0"/>
              <a:t>coming out from SoPro-project</a:t>
            </a:r>
            <a:endParaRPr lang="de-AT" sz="2800" dirty="0" smtClean="0"/>
          </a:p>
          <a:p>
            <a:r>
              <a:rPr lang="de-AT" sz="2800" dirty="0" smtClean="0"/>
              <a:t>25 requests from enterprises this year; 10 orders could be realized (order value aprox. </a:t>
            </a:r>
            <a:r>
              <a:rPr lang="de-AT" sz="2800" dirty="0" smtClean="0"/>
              <a:t>15.000€)</a:t>
            </a:r>
            <a:endParaRPr lang="de-AT" sz="2800" dirty="0" smtClean="0"/>
          </a:p>
          <a:p>
            <a:r>
              <a:rPr lang="de-AT" sz="2800" dirty="0" smtClean="0"/>
              <a:t>High future potentials</a:t>
            </a:r>
            <a:r>
              <a:rPr lang="de-AT" sz="2800" dirty="0" smtClean="0"/>
              <a:t>:</a:t>
            </a:r>
          </a:p>
          <a:p>
            <a:pPr lvl="1"/>
            <a:r>
              <a:rPr lang="de-AT" sz="2400" dirty="0" smtClean="0"/>
              <a:t>Request of chamber of commerce for bags (order value aprox. 40.000€)</a:t>
            </a:r>
          </a:p>
          <a:p>
            <a:pPr lvl="1"/>
            <a:r>
              <a:rPr lang="de-AT" sz="2400" dirty="0" smtClean="0"/>
              <a:t>Request of Bank for 100.000 key rings</a:t>
            </a:r>
            <a:r>
              <a:rPr lang="de-AT" sz="2400" dirty="0" smtClean="0"/>
              <a:t> </a:t>
            </a:r>
            <a:r>
              <a:rPr lang="de-AT" sz="2400" dirty="0" smtClean="0"/>
              <a:t> </a:t>
            </a:r>
            <a:endParaRPr lang="de-AT" sz="2400" dirty="0" smtClean="0"/>
          </a:p>
          <a:p>
            <a:pPr>
              <a:buNone/>
            </a:pPr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enterprises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457200" y="1600200"/>
            <a:ext cx="2421378" cy="1057760"/>
          </a:xfrm>
          <a:prstGeom prst="rect">
            <a:avLst/>
          </a:prstGeom>
        </p:spPr>
      </p:pic>
      <p:pic>
        <p:nvPicPr>
          <p:cNvPr id="6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201472" y="3048000"/>
            <a:ext cx="4907144" cy="3262729"/>
          </a:xfrm>
          <a:prstGeom prst="rect">
            <a:avLst/>
          </a:prstGeom>
        </p:spPr>
      </p:pic>
      <p:pic>
        <p:nvPicPr>
          <p:cNvPr id="7" name="Grafik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5410200" y="4216940"/>
            <a:ext cx="2953445" cy="1963727"/>
          </a:xfrm>
          <a:prstGeom prst="rect">
            <a:avLst/>
          </a:prstGeom>
        </p:spPr>
      </p:pic>
      <p:pic>
        <p:nvPicPr>
          <p:cNvPr id="8" name="Grafik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3124200" y="1600200"/>
            <a:ext cx="1760741" cy="1173826"/>
          </a:xfrm>
          <a:prstGeom prst="rect">
            <a:avLst/>
          </a:prstGeom>
        </p:spPr>
      </p:pic>
      <p:pic>
        <p:nvPicPr>
          <p:cNvPr id="9" name="Grafik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5360414" y="1600200"/>
            <a:ext cx="309433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enterprises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pic>
        <p:nvPicPr>
          <p:cNvPr id="10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tretch>
            <a:fillRect/>
          </a:stretch>
        </p:blipFill>
        <p:spPr>
          <a:xfrm>
            <a:off x="228600" y="2438400"/>
            <a:ext cx="8642300" cy="4073488"/>
          </a:xfrm>
          <a:prstGeom prst="rect">
            <a:avLst/>
          </a:prstGeom>
        </p:spPr>
      </p:pic>
      <p:pic>
        <p:nvPicPr>
          <p:cNvPr id="11" name="Picture 2" descr="http://www.noen.at/storage/pic/artikelbilder/1100522_3_bene_logo.jpg?version=1375977816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/>
              </a:ext>
            </a:extLst>
          </a:blip>
          <a:srcRect/>
          <a:stretch>
            <a:fillRect/>
          </a:stretch>
        </p:blipFill>
        <p:spPr bwMode="auto">
          <a:xfrm>
            <a:off x="1676400" y="1473200"/>
            <a:ext cx="1830537" cy="967129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gesa-noe.at/gx/Logos/logo_kombination_index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95800" y="1797348"/>
            <a:ext cx="3485056" cy="641052"/>
          </a:xfrm>
          <a:prstGeom prst="rect">
            <a:avLst/>
          </a:prstGeom>
          <a:noFill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X:\2__Projekte - Kunden - Aufträge\Anfragen\2016\07_Kerschner\Fotos-Übergabe\Brettspielübergabe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1700808"/>
            <a:ext cx="4703445" cy="3148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X:\2__Projekte - Kunden - Aufträge\Anfragen\2016\07_Kerschner\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1600200"/>
            <a:ext cx="2699938" cy="908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X:\3__Öffentlichkeitsarbeit\Gütezeichen\Zertifizierungen\Merkenstetten\Brettspiel\Fotos\Linien brennen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251520" y="3490622"/>
            <a:ext cx="3623865" cy="2718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X:\3__Öffentlichkeitsarbeit\Marktplatz\Produkte_Verkäufer\Lebenshilfe_Merkenstetten\Produktfotos_frei\2015_11\mesch-aegere-dich-nicht_gr.jpg"/>
          <p:cNvPicPr>
            <a:picLocks noChangeAspect="1" noChangeArrowheads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2743200" y="4157266"/>
            <a:ext cx="4024550" cy="2700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X:\3__Öffentlichkeitsarbeit\Marktplatz\Produkte_Verkäufer\Lebenshilfe_Merkenstetten\Logo\Merkenstetten-Logo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1709940" y="2590622"/>
            <a:ext cx="178194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enterprises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23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Quality-Label</a:t>
            </a:r>
            <a:endParaRPr lang="de-AT" b="1" dirty="0">
              <a:solidFill>
                <a:srgbClr val="9FBE2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5181600" cy="4373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/>
              <a:t> </a:t>
            </a:r>
            <a:r>
              <a:rPr lang="de-DE" sz="2400" b="1" dirty="0"/>
              <a:t>„goodworks® </a:t>
            </a:r>
            <a:r>
              <a:rPr lang="de-DE" sz="2400" b="1" dirty="0" err="1"/>
              <a:t>certified</a:t>
            </a:r>
            <a:r>
              <a:rPr lang="de-DE" sz="2400" b="1" dirty="0"/>
              <a:t>“</a:t>
            </a:r>
            <a:r>
              <a:rPr lang="de-DE" sz="2400" b="1" dirty="0" smtClean="0"/>
              <a:t> </a:t>
            </a:r>
            <a:r>
              <a:rPr lang="de-DE" sz="2400" b="1" dirty="0" err="1" smtClean="0"/>
              <a:t>quality-label</a:t>
            </a:r>
            <a:r>
              <a:rPr lang="de-DE" sz="2400" b="1" dirty="0" smtClean="0"/>
              <a:t> – </a:t>
            </a:r>
            <a:br>
              <a:rPr lang="de-DE" sz="2400" b="1" dirty="0" smtClean="0"/>
            </a:br>
            <a:r>
              <a:rPr lang="de-DE" sz="2400" dirty="0" smtClean="0"/>
              <a:t>to brand </a:t>
            </a:r>
            <a:r>
              <a:rPr lang="de-DE" sz="2400" dirty="0" err="1" smtClean="0"/>
              <a:t>products</a:t>
            </a:r>
            <a:r>
              <a:rPr lang="de-DE" sz="2400" dirty="0" smtClean="0"/>
              <a:t> and </a:t>
            </a:r>
            <a:r>
              <a:rPr lang="de-DE" sz="2400" dirty="0" err="1" smtClean="0"/>
              <a:t>services</a:t>
            </a:r>
            <a:r>
              <a:rPr lang="de-DE" sz="2400" dirty="0" smtClean="0"/>
              <a:t> </a:t>
            </a:r>
            <a:r>
              <a:rPr lang="de-DE" sz="2400" dirty="0" err="1" smtClean="0"/>
              <a:t>which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„</a:t>
            </a:r>
            <a:r>
              <a:rPr lang="de-DE" sz="2400" dirty="0" err="1" smtClean="0"/>
              <a:t>social-ecologically</a:t>
            </a:r>
            <a:r>
              <a:rPr lang="de-DE" sz="2400" dirty="0" smtClean="0"/>
              <a:t> </a:t>
            </a:r>
            <a:r>
              <a:rPr lang="de-DE" sz="2400" dirty="0" err="1" smtClean="0"/>
              <a:t>produced</a:t>
            </a:r>
            <a:r>
              <a:rPr lang="de-DE" sz="2400" dirty="0" smtClean="0"/>
              <a:t>“</a:t>
            </a:r>
          </a:p>
          <a:p>
            <a:r>
              <a:rPr lang="de-DE" sz="2400" dirty="0" err="1" smtClean="0"/>
              <a:t>Criteria</a:t>
            </a:r>
            <a:r>
              <a:rPr lang="de-DE" sz="2400" dirty="0" smtClean="0"/>
              <a:t>: </a:t>
            </a:r>
            <a:r>
              <a:rPr lang="de-DE" sz="2400" dirty="0" err="1" smtClean="0"/>
              <a:t>social</a:t>
            </a:r>
            <a:r>
              <a:rPr lang="de-DE" sz="2400" dirty="0" smtClean="0"/>
              <a:t>, </a:t>
            </a:r>
            <a:r>
              <a:rPr lang="de-DE" sz="2400" dirty="0" err="1" smtClean="0"/>
              <a:t>ecological</a:t>
            </a:r>
            <a:r>
              <a:rPr lang="de-DE" sz="2400" dirty="0" smtClean="0"/>
              <a:t>, regional, innovative, </a:t>
            </a:r>
            <a:r>
              <a:rPr lang="de-DE" sz="2400" dirty="0" err="1" smtClean="0"/>
              <a:t>quality</a:t>
            </a:r>
            <a:endParaRPr lang="de-DE" sz="2400" dirty="0" smtClean="0"/>
          </a:p>
          <a:p>
            <a:r>
              <a:rPr lang="de-DE" sz="2400" dirty="0" smtClean="0"/>
              <a:t>Highlight high </a:t>
            </a:r>
            <a:r>
              <a:rPr lang="de-DE" sz="2400" dirty="0" err="1" smtClean="0"/>
              <a:t>quality</a:t>
            </a:r>
            <a:r>
              <a:rPr lang="de-DE" sz="2400" dirty="0" smtClean="0"/>
              <a:t> of </a:t>
            </a:r>
            <a:r>
              <a:rPr lang="de-DE" sz="2400" dirty="0" err="1" smtClean="0"/>
              <a:t>products</a:t>
            </a:r>
            <a:r>
              <a:rPr lang="de-DE" sz="2400" dirty="0" smtClean="0"/>
              <a:t> </a:t>
            </a:r>
            <a:r>
              <a:rPr lang="de-DE" sz="2400" dirty="0" err="1" smtClean="0"/>
              <a:t>from</a:t>
            </a:r>
            <a:r>
              <a:rPr lang="de-DE" sz="2400" dirty="0" smtClean="0"/>
              <a:t> </a:t>
            </a:r>
            <a:r>
              <a:rPr lang="de-DE" sz="2400" dirty="0" err="1" smtClean="0"/>
              <a:t>social</a:t>
            </a:r>
            <a:r>
              <a:rPr lang="de-DE" sz="2400" dirty="0" smtClean="0"/>
              <a:t> </a:t>
            </a:r>
            <a:r>
              <a:rPr lang="de-DE" sz="2400" dirty="0" err="1" smtClean="0"/>
              <a:t>enterprises</a:t>
            </a:r>
            <a:endParaRPr lang="de-DE" sz="2400" dirty="0" smtClean="0"/>
          </a:p>
          <a:p>
            <a:r>
              <a:rPr lang="de-DE" sz="2400" dirty="0" smtClean="0"/>
              <a:t>Main </a:t>
            </a:r>
            <a:r>
              <a:rPr lang="de-DE" sz="2400" dirty="0" err="1" smtClean="0"/>
              <a:t>target</a:t>
            </a:r>
            <a:r>
              <a:rPr lang="de-DE" sz="2400" dirty="0" smtClean="0"/>
              <a:t> </a:t>
            </a:r>
            <a:r>
              <a:rPr lang="de-DE" sz="2400" dirty="0" err="1" smtClean="0"/>
              <a:t>group</a:t>
            </a:r>
            <a:r>
              <a:rPr lang="de-DE" sz="2400" dirty="0" smtClean="0"/>
              <a:t>: </a:t>
            </a:r>
            <a:r>
              <a:rPr lang="de-DE" sz="2400" dirty="0" err="1" smtClean="0"/>
              <a:t>products</a:t>
            </a:r>
            <a:r>
              <a:rPr lang="de-DE" sz="2400" dirty="0" smtClean="0"/>
              <a:t> of </a:t>
            </a:r>
            <a:r>
              <a:rPr lang="de-DE" sz="2400" dirty="0" err="1" smtClean="0"/>
              <a:t>enterprises</a:t>
            </a:r>
            <a:r>
              <a:rPr lang="de-DE" sz="2400" dirty="0" smtClean="0"/>
              <a:t> </a:t>
            </a:r>
            <a:r>
              <a:rPr lang="de-DE" sz="2400" dirty="0" err="1" smtClean="0"/>
              <a:t>produced</a:t>
            </a:r>
            <a:r>
              <a:rPr lang="de-DE" sz="2400" dirty="0" smtClean="0"/>
              <a:t> in </a:t>
            </a:r>
            <a:r>
              <a:rPr lang="de-DE" sz="2400" dirty="0" err="1" smtClean="0"/>
              <a:t>cooperation</a:t>
            </a:r>
            <a:r>
              <a:rPr lang="de-DE" sz="2400" dirty="0" smtClean="0"/>
              <a:t> </a:t>
            </a:r>
            <a:r>
              <a:rPr lang="de-DE" sz="2400" dirty="0" err="1" smtClean="0"/>
              <a:t>with</a:t>
            </a:r>
            <a:r>
              <a:rPr lang="de-DE" sz="2400" dirty="0" smtClean="0"/>
              <a:t> SE</a:t>
            </a:r>
            <a:endParaRPr lang="de-DE" sz="2400" dirty="0"/>
          </a:p>
        </p:txBody>
      </p:sp>
      <p:pic>
        <p:nvPicPr>
          <p:cNvPr id="7" name="Bild 6" descr="goodworks_quality_labe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 rot="1382633">
            <a:off x="5490784" y="2061784"/>
            <a:ext cx="2962276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Quality-Label products</a:t>
            </a:r>
            <a:endParaRPr lang="de-AT" b="1" dirty="0">
              <a:solidFill>
                <a:srgbClr val="9FBE2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5181600" cy="4373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de-DE" b="1" dirty="0" smtClean="0"/>
              <a:t> </a:t>
            </a:r>
            <a:endParaRPr lang="de-DE" sz="2400" dirty="0"/>
          </a:p>
        </p:txBody>
      </p:sp>
      <p:pic>
        <p:nvPicPr>
          <p:cNvPr id="6" name="Bild 5" descr="hanfanzuend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1600" y="3693367"/>
            <a:ext cx="2895599" cy="2895599"/>
          </a:xfrm>
          <a:prstGeom prst="rect">
            <a:avLst/>
          </a:prstGeom>
        </p:spPr>
      </p:pic>
      <p:pic>
        <p:nvPicPr>
          <p:cNvPr id="8" name="Bild 7" descr="malkasten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304800" y="1485362"/>
            <a:ext cx="2930207" cy="2208005"/>
          </a:xfrm>
          <a:prstGeom prst="rect">
            <a:avLst/>
          </a:prstGeom>
        </p:spPr>
      </p:pic>
      <p:pic>
        <p:nvPicPr>
          <p:cNvPr id="9" name="Bild 8" descr="mtr-schneeschiebe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1600200"/>
            <a:ext cx="2916969" cy="2895600"/>
          </a:xfrm>
          <a:prstGeom prst="rect">
            <a:avLst/>
          </a:prstGeom>
        </p:spPr>
      </p:pic>
      <p:pic>
        <p:nvPicPr>
          <p:cNvPr id="10" name="Bild 9" descr="brettspiel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43600" y="3693367"/>
            <a:ext cx="2853328" cy="289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 descr="Ekoteka_smal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3454431" y="1600200"/>
            <a:ext cx="5232369" cy="2955925"/>
          </a:xfrm>
          <a:prstGeom prst="rect">
            <a:avLst/>
          </a:prstGeom>
        </p:spPr>
      </p:pic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Quality-Label products</a:t>
            </a:r>
            <a:endParaRPr lang="de-AT" b="1" dirty="0">
              <a:solidFill>
                <a:srgbClr val="9FBE26"/>
              </a:solidFill>
            </a:endParaRPr>
          </a:p>
        </p:txBody>
      </p:sp>
      <p:pic>
        <p:nvPicPr>
          <p:cNvPr id="8" name="Bild 7" descr="BambusPusa_sma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347675" y="2571750"/>
            <a:ext cx="3106756" cy="3390900"/>
          </a:xfrm>
          <a:prstGeom prst="rect">
            <a:avLst/>
          </a:prstGeom>
        </p:spPr>
      </p:pic>
      <p:pic>
        <p:nvPicPr>
          <p:cNvPr id="10" name="Bild 9" descr="sapun-natural-rainbow-cu-unt-de-shea-si-cacao-produs-prin-metoda-la-rece-1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648200" y="4114800"/>
            <a:ext cx="3810000" cy="2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AT-HU</a:t>
            </a:r>
            <a:endParaRPr lang="de-AT" b="1" dirty="0">
              <a:solidFill>
                <a:srgbClr val="9FBE2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73563"/>
          </a:xfrm>
        </p:spPr>
        <p:txBody>
          <a:bodyPr>
            <a:normAutofit/>
          </a:bodyPr>
          <a:lstStyle/>
          <a:p>
            <a:r>
              <a:rPr lang="de-DE" sz="2800" dirty="0" err="1" smtClean="0"/>
              <a:t>Social</a:t>
            </a:r>
            <a:r>
              <a:rPr lang="de-DE" sz="2800" dirty="0" smtClean="0"/>
              <a:t> </a:t>
            </a:r>
            <a:r>
              <a:rPr lang="de-DE" sz="2800" dirty="0" err="1" smtClean="0"/>
              <a:t>franchise</a:t>
            </a:r>
            <a:r>
              <a:rPr lang="de-DE" sz="2800" dirty="0" smtClean="0"/>
              <a:t>: „</a:t>
            </a:r>
            <a:r>
              <a:rPr lang="de-DE" sz="2800" dirty="0" err="1" smtClean="0"/>
              <a:t>Handicap-sewery</a:t>
            </a:r>
            <a:r>
              <a:rPr lang="de-DE" sz="2800" dirty="0" smtClean="0"/>
              <a:t>“</a:t>
            </a:r>
          </a:p>
          <a:p>
            <a:r>
              <a:rPr lang="de-DE" sz="2800" dirty="0" smtClean="0"/>
              <a:t>High </a:t>
            </a:r>
            <a:r>
              <a:rPr lang="de-DE" sz="2800" dirty="0" err="1" smtClean="0"/>
              <a:t>marketing</a:t>
            </a:r>
            <a:r>
              <a:rPr lang="de-DE" sz="2800" dirty="0" smtClean="0"/>
              <a:t> </a:t>
            </a:r>
            <a:r>
              <a:rPr lang="de-DE" sz="2800" dirty="0" err="1" smtClean="0"/>
              <a:t>potentials</a:t>
            </a:r>
            <a:r>
              <a:rPr lang="de-DE" sz="2800" dirty="0" smtClean="0"/>
              <a:t> of different </a:t>
            </a:r>
            <a:r>
              <a:rPr lang="de-DE" sz="2800" dirty="0" err="1" smtClean="0"/>
              <a:t>products</a:t>
            </a:r>
            <a:r>
              <a:rPr lang="de-DE" sz="2800" dirty="0" smtClean="0"/>
              <a:t> of </a:t>
            </a:r>
            <a:r>
              <a:rPr lang="de-DE" sz="2800" dirty="0" err="1" smtClean="0"/>
              <a:t>social</a:t>
            </a:r>
            <a:r>
              <a:rPr lang="de-DE" sz="2800" dirty="0" smtClean="0"/>
              <a:t> </a:t>
            </a:r>
            <a:r>
              <a:rPr lang="de-DE" sz="2800" dirty="0" err="1" smtClean="0"/>
              <a:t>cooperatives</a:t>
            </a:r>
            <a:r>
              <a:rPr lang="de-DE" sz="2800" dirty="0" smtClean="0"/>
              <a:t> in HU</a:t>
            </a:r>
          </a:p>
          <a:p>
            <a:r>
              <a:rPr lang="de-DE" sz="2800" dirty="0" smtClean="0"/>
              <a:t>Main </a:t>
            </a:r>
            <a:r>
              <a:rPr lang="de-DE" sz="2800" dirty="0" err="1" smtClean="0"/>
              <a:t>target</a:t>
            </a:r>
            <a:r>
              <a:rPr lang="de-DE" sz="2800" dirty="0" smtClean="0"/>
              <a:t> </a:t>
            </a:r>
            <a:r>
              <a:rPr lang="de-DE" sz="2800" dirty="0" err="1" smtClean="0"/>
              <a:t>group</a:t>
            </a:r>
            <a:r>
              <a:rPr lang="de-DE" sz="2800" dirty="0" smtClean="0"/>
              <a:t>: </a:t>
            </a:r>
            <a:r>
              <a:rPr lang="de-DE" sz="2800" dirty="0" err="1" smtClean="0"/>
              <a:t>products</a:t>
            </a:r>
            <a:r>
              <a:rPr lang="de-DE" sz="2800" dirty="0" smtClean="0"/>
              <a:t> of </a:t>
            </a:r>
            <a:r>
              <a:rPr lang="de-DE" sz="2800" dirty="0" err="1" smtClean="0"/>
              <a:t>enterprises</a:t>
            </a:r>
            <a:r>
              <a:rPr lang="de-DE" sz="2800" dirty="0" smtClean="0"/>
              <a:t> </a:t>
            </a:r>
            <a:r>
              <a:rPr lang="de-DE" sz="2800" dirty="0" err="1" smtClean="0"/>
              <a:t>produced</a:t>
            </a:r>
            <a:r>
              <a:rPr lang="de-DE" sz="2800" dirty="0" smtClean="0"/>
              <a:t> in </a:t>
            </a:r>
            <a:r>
              <a:rPr lang="de-DE" sz="2800" dirty="0" err="1" smtClean="0"/>
              <a:t>cooperation</a:t>
            </a:r>
            <a:r>
              <a:rPr lang="de-DE" sz="2800" dirty="0" smtClean="0"/>
              <a:t> </a:t>
            </a:r>
            <a:r>
              <a:rPr lang="de-DE" sz="2800" dirty="0" err="1" smtClean="0"/>
              <a:t>with</a:t>
            </a:r>
            <a:r>
              <a:rPr lang="de-DE" sz="2800" dirty="0" smtClean="0"/>
              <a:t> SE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AT-HU</a:t>
            </a:r>
            <a:endParaRPr lang="de-AT" b="1" dirty="0">
              <a:solidFill>
                <a:srgbClr val="9FBE26"/>
              </a:solidFill>
            </a:endParaRPr>
          </a:p>
        </p:txBody>
      </p:sp>
      <p:pic>
        <p:nvPicPr>
          <p:cNvPr id="1026" name="Picture 2" descr="W:\2__Projekte - Kunden - Aufträge\SoPro_Soziale Produktion HU-AT\3__Veranstaltungen\2014\20140603-04_SoPro Kongress_AK_Urania_Wien\Fotos\Nadja_Meister_20140603_AK\output\Sopro Kongress_by_BIENE_Nadja Meister_IMG_3275_2014060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5004048" y="1844824"/>
            <a:ext cx="382564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W:\2__Projekte - Kunden - Aufträge\SoPro_Soziale Produktion HU-AT\2__Meetings\2013\20130423_Rollimoden ESELY_HU\Fotos\Auswahl\output\P10501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4266474" cy="3199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W:\2__Projekte - Kunden - Aufträge\SoPro_Soziale Produktion HU-AT\2__Meetings\2014\20140430_esely_kft\Foto_1.Handicap-Kollektion_3004201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t="19628"/>
          <a:stretch/>
        </p:blipFill>
        <p:spPr bwMode="auto">
          <a:xfrm>
            <a:off x="1979712" y="4437112"/>
            <a:ext cx="4140060" cy="221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history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Private initiative in Lower Austria</a:t>
            </a:r>
          </a:p>
          <a:p>
            <a:r>
              <a:rPr lang="de-AT" sz="2800" dirty="0" smtClean="0"/>
              <a:t>Very succesful ETC-project SoPro „Social production“ in Eastern Austria and West-Hungary 2012-2014 (main target: cooperation social-enterprises with enterprises)</a:t>
            </a:r>
          </a:p>
          <a:p>
            <a:r>
              <a:rPr lang="de-AT" sz="2800" dirty="0" smtClean="0"/>
              <a:t>Foundation of „goodworks Innovation Agency“ in 12/2014 – non profit EEIG – European Economic Interest Grouping</a:t>
            </a:r>
            <a:endParaRPr lang="de-AT" sz="3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AT-HU</a:t>
            </a:r>
            <a:endParaRPr lang="de-AT" b="1" dirty="0">
              <a:solidFill>
                <a:srgbClr val="9FBE26"/>
              </a:solidFill>
            </a:endParaRPr>
          </a:p>
        </p:txBody>
      </p:sp>
      <p:pic>
        <p:nvPicPr>
          <p:cNvPr id="12" name="Bild 11" descr="photo__tealight holder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0" y="1465264"/>
            <a:ext cx="3962400" cy="2971800"/>
          </a:xfrm>
          <a:prstGeom prst="rect">
            <a:avLst/>
          </a:prstGeom>
        </p:spPr>
      </p:pic>
      <p:pic>
        <p:nvPicPr>
          <p:cNvPr id="13" name="Bild 12" descr="photo_cart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7800" y="1436551"/>
            <a:ext cx="2983722" cy="2977386"/>
          </a:xfrm>
          <a:prstGeom prst="rect">
            <a:avLst/>
          </a:prstGeom>
        </p:spPr>
      </p:pic>
      <p:pic>
        <p:nvPicPr>
          <p:cNvPr id="14" name="Bild 13" descr="photo_lavender syrup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1219200" y="4059683"/>
            <a:ext cx="3505200" cy="2798317"/>
          </a:xfrm>
          <a:prstGeom prst="rect">
            <a:avLst/>
          </a:prstGeom>
        </p:spPr>
      </p:pic>
      <p:pic>
        <p:nvPicPr>
          <p:cNvPr id="16" name="Bild 15" descr="photo_Styria bike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029200" y="4292927"/>
            <a:ext cx="3705658" cy="2336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Cooperation AT-HU</a:t>
            </a:r>
            <a:endParaRPr lang="de-AT" b="1" dirty="0">
              <a:solidFill>
                <a:srgbClr val="9FBE26"/>
              </a:solidFill>
            </a:endParaRPr>
          </a:p>
        </p:txBody>
      </p:sp>
      <p:pic>
        <p:nvPicPr>
          <p:cNvPr id="11" name="Bild 10" descr="bees1_web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457200" y="1600200"/>
            <a:ext cx="3657601" cy="2743200"/>
          </a:xfrm>
          <a:prstGeom prst="rect">
            <a:avLst/>
          </a:prstGeom>
        </p:spPr>
      </p:pic>
      <p:pic>
        <p:nvPicPr>
          <p:cNvPr id="12" name="Bild 11" descr="bees2_web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029200" y="1600201"/>
            <a:ext cx="3556000" cy="2667000"/>
          </a:xfrm>
          <a:prstGeom prst="rect">
            <a:avLst/>
          </a:prstGeom>
        </p:spPr>
      </p:pic>
      <p:pic>
        <p:nvPicPr>
          <p:cNvPr id="13" name="Bild 12" descr="bees3_web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914401" y="4381500"/>
            <a:ext cx="3200400" cy="2400300"/>
          </a:xfrm>
          <a:prstGeom prst="rect">
            <a:avLst/>
          </a:prstGeom>
        </p:spPr>
      </p:pic>
      <p:pic>
        <p:nvPicPr>
          <p:cNvPr id="14" name="Bild 13" descr="bees4_web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5029200" y="4419600"/>
            <a:ext cx="3149601" cy="2362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Hungary</a:t>
            </a:r>
            <a:endParaRPr lang="de-AT" b="1" dirty="0">
              <a:solidFill>
                <a:srgbClr val="9FBE26"/>
              </a:solidFill>
            </a:endParaRPr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457199" y="1752600"/>
            <a:ext cx="5257801" cy="4648200"/>
          </a:xfrm>
        </p:spPr>
        <p:txBody>
          <a:bodyPr>
            <a:normAutofit/>
          </a:bodyPr>
          <a:lstStyle/>
          <a:p>
            <a:r>
              <a:rPr lang="de-DE" sz="2400" dirty="0" smtClean="0"/>
              <a:t>National Partner:</a:t>
            </a:r>
            <a:r>
              <a:rPr lang="de-DE" sz="2400" dirty="0" smtClean="0"/>
              <a:t> </a:t>
            </a:r>
          </a:p>
          <a:p>
            <a:pPr>
              <a:buNone/>
            </a:pPr>
            <a:r>
              <a:rPr lang="de-DE" sz="2400" dirty="0" smtClean="0"/>
              <a:t>	</a:t>
            </a:r>
            <a:r>
              <a:rPr lang="de-DE" sz="2400" dirty="0" smtClean="0"/>
              <a:t>LEED </a:t>
            </a:r>
            <a:r>
              <a:rPr lang="de-DE" sz="2400" dirty="0" err="1" smtClean="0"/>
              <a:t>Nonprofit</a:t>
            </a:r>
            <a:r>
              <a:rPr lang="de-DE" sz="2400" dirty="0" smtClean="0"/>
              <a:t> </a:t>
            </a:r>
            <a:r>
              <a:rPr lang="de-DE" sz="2400" dirty="0" err="1" smtClean="0"/>
              <a:t>Kft</a:t>
            </a:r>
            <a:r>
              <a:rPr lang="de-DE" sz="2400" dirty="0" smtClean="0"/>
              <a:t>.</a:t>
            </a:r>
            <a:r>
              <a:rPr lang="de-DE" sz="2400" dirty="0" smtClean="0"/>
              <a:t> </a:t>
            </a:r>
            <a:r>
              <a:rPr lang="de-DE" sz="2400" dirty="0" smtClean="0"/>
              <a:t>(</a:t>
            </a:r>
            <a:r>
              <a:rPr lang="de-DE" sz="2400" dirty="0" err="1" smtClean="0"/>
              <a:t>Szabolcs</a:t>
            </a:r>
            <a:r>
              <a:rPr lang="de-DE" sz="2400" dirty="0" smtClean="0"/>
              <a:t> </a:t>
            </a:r>
            <a:r>
              <a:rPr lang="de-DE" sz="2400" dirty="0" err="1" smtClean="0"/>
              <a:t>Hollósi</a:t>
            </a:r>
            <a:r>
              <a:rPr lang="de-DE" sz="2400" dirty="0" smtClean="0"/>
              <a:t>)</a:t>
            </a:r>
          </a:p>
          <a:p>
            <a:endParaRPr lang="de-DE" sz="2400" dirty="0" smtClean="0"/>
          </a:p>
          <a:p>
            <a:r>
              <a:rPr lang="de-DE" sz="2400" dirty="0" smtClean="0"/>
              <a:t>Regional </a:t>
            </a:r>
            <a:r>
              <a:rPr lang="de-DE" sz="2400" dirty="0" err="1" smtClean="0"/>
              <a:t>partners</a:t>
            </a:r>
            <a:r>
              <a:rPr lang="de-DE" sz="2400" dirty="0" smtClean="0"/>
              <a:t>:</a:t>
            </a:r>
          </a:p>
          <a:p>
            <a:pPr lvl="1"/>
            <a:r>
              <a:rPr lang="de-DE" sz="2000" dirty="0" err="1" smtClean="0"/>
              <a:t>Revita</a:t>
            </a:r>
            <a:r>
              <a:rPr lang="de-DE" sz="2000" dirty="0" smtClean="0"/>
              <a:t> </a:t>
            </a:r>
            <a:r>
              <a:rPr lang="de-DE" sz="2000" dirty="0" err="1" smtClean="0"/>
              <a:t>Foundation</a:t>
            </a:r>
            <a:r>
              <a:rPr lang="de-DE" sz="2000" dirty="0" smtClean="0"/>
              <a:t> (Anna </a:t>
            </a:r>
            <a:r>
              <a:rPr lang="de-DE" sz="2000" dirty="0" err="1" smtClean="0"/>
              <a:t>Szerepi</a:t>
            </a:r>
            <a:r>
              <a:rPr lang="de-DE" sz="2000" dirty="0" smtClean="0"/>
              <a:t>)</a:t>
            </a:r>
          </a:p>
          <a:p>
            <a:pPr lvl="1"/>
            <a:endParaRPr lang="de-DE" sz="2000" dirty="0" smtClean="0"/>
          </a:p>
          <a:p>
            <a:pPr lvl="1"/>
            <a:r>
              <a:rPr lang="de-DE" sz="2000" dirty="0" smtClean="0"/>
              <a:t>Civil </a:t>
            </a:r>
            <a:r>
              <a:rPr lang="de-DE" sz="2000" dirty="0" err="1" smtClean="0"/>
              <a:t>support</a:t>
            </a:r>
            <a:r>
              <a:rPr lang="de-DE" sz="2000" dirty="0" smtClean="0"/>
              <a:t> (Attila </a:t>
            </a:r>
            <a:r>
              <a:rPr lang="de-DE" sz="2000" dirty="0" err="1" smtClean="0"/>
              <a:t>Suhajda</a:t>
            </a:r>
            <a:r>
              <a:rPr lang="de-DE" sz="2000" dirty="0" smtClean="0"/>
              <a:t>)</a:t>
            </a:r>
            <a:endParaRPr lang="de-DE" sz="2000" dirty="0" smtClean="0"/>
          </a:p>
          <a:p>
            <a:pPr lvl="1">
              <a:buNone/>
            </a:pPr>
            <a:endParaRPr lang="de-DE" sz="2000" dirty="0" smtClean="0"/>
          </a:p>
          <a:p>
            <a:pPr lvl="1">
              <a:buNone/>
            </a:pPr>
            <a:endParaRPr lang="de-DE" sz="2000" dirty="0" smtClean="0"/>
          </a:p>
          <a:p>
            <a:pPr lvl="1"/>
            <a:r>
              <a:rPr lang="de-DE" sz="2000" dirty="0" smtClean="0"/>
              <a:t>In </a:t>
            </a:r>
            <a:r>
              <a:rPr lang="de-DE" sz="2000" dirty="0" err="1" smtClean="0"/>
              <a:t>preparation</a:t>
            </a:r>
            <a:r>
              <a:rPr lang="de-DE" sz="2000" dirty="0" smtClean="0"/>
              <a:t>: </a:t>
            </a:r>
          </a:p>
          <a:p>
            <a:pPr lvl="1">
              <a:buNone/>
            </a:pPr>
            <a:r>
              <a:rPr lang="de-DE" sz="2000" dirty="0" smtClean="0"/>
              <a:t>	KONTAKT </a:t>
            </a:r>
            <a:r>
              <a:rPr lang="de-DE" sz="2000" dirty="0" err="1" smtClean="0"/>
              <a:t>Foundation</a:t>
            </a:r>
            <a:endParaRPr lang="de-DE" sz="2000" dirty="0" smtClean="0"/>
          </a:p>
          <a:p>
            <a:pPr lvl="1"/>
            <a:endParaRPr lang="de-DE" sz="2000" dirty="0"/>
          </a:p>
        </p:txBody>
      </p:sp>
      <p:pic>
        <p:nvPicPr>
          <p:cNvPr id="6" name="Bild 5" descr="logo-civilsuppor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5630" y="4191000"/>
            <a:ext cx="1612901" cy="1143000"/>
          </a:xfrm>
          <a:prstGeom prst="rect">
            <a:avLst/>
          </a:prstGeom>
        </p:spPr>
      </p:pic>
      <p:pic>
        <p:nvPicPr>
          <p:cNvPr id="9" name="Bild 8" descr="revita_logo_sma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345630" y="2971800"/>
            <a:ext cx="1557966" cy="838200"/>
          </a:xfrm>
          <a:prstGeom prst="rect">
            <a:avLst/>
          </a:prstGeom>
        </p:spPr>
      </p:pic>
      <p:pic>
        <p:nvPicPr>
          <p:cNvPr id="10" name="Bild 9" descr="leed_logo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tretch>
            <a:fillRect/>
          </a:stretch>
        </p:blipFill>
        <p:spPr>
          <a:xfrm>
            <a:off x="6345630" y="1600200"/>
            <a:ext cx="2023258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5966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Planned marketing activies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Directmarketing (like „Tupperware“): goodworks party &gt; going into households, also with the target to spread concept of sustainability </a:t>
            </a:r>
          </a:p>
          <a:p>
            <a:r>
              <a:rPr lang="de-AT" sz="2800" dirty="0" smtClean="0"/>
              <a:t>Search </a:t>
            </a:r>
            <a:r>
              <a:rPr lang="de-AT" sz="2800" dirty="0" err="1" smtClean="0"/>
              <a:t>for</a:t>
            </a:r>
            <a:r>
              <a:rPr lang="de-AT" sz="2800" dirty="0" smtClean="0"/>
              <a:t> resellers, including bigger resellers (like supermarket chains)</a:t>
            </a:r>
          </a:p>
          <a:p>
            <a:r>
              <a:rPr lang="de-AT" sz="2800" dirty="0" smtClean="0"/>
              <a:t>Tour to social </a:t>
            </a:r>
            <a:r>
              <a:rPr lang="de-AT" sz="2800" dirty="0" smtClean="0"/>
              <a:t>enterprises </a:t>
            </a:r>
            <a:br>
              <a:rPr lang="de-AT" sz="2800" dirty="0" smtClean="0"/>
            </a:br>
            <a:r>
              <a:rPr lang="de-AT" sz="2800" dirty="0" smtClean="0"/>
              <a:t>and </a:t>
            </a:r>
            <a:r>
              <a:rPr lang="de-AT" sz="2800" dirty="0" smtClean="0"/>
              <a:t>potential resellers </a:t>
            </a:r>
            <a:r>
              <a:rPr lang="de-AT" sz="2800" dirty="0" smtClean="0"/>
              <a:t>–</a:t>
            </a:r>
            <a:br>
              <a:rPr lang="de-AT" sz="2800" dirty="0" smtClean="0"/>
            </a:br>
            <a:r>
              <a:rPr lang="de-AT" sz="2800" dirty="0" smtClean="0"/>
              <a:t>combined </a:t>
            </a:r>
            <a:r>
              <a:rPr lang="de-AT" sz="2800" dirty="0" smtClean="0"/>
              <a:t>with social</a:t>
            </a:r>
            <a:r>
              <a:rPr lang="de-AT" sz="2800" dirty="0" smtClean="0"/>
              <a:t> </a:t>
            </a:r>
            <a:br>
              <a:rPr lang="de-AT" sz="2800" dirty="0" smtClean="0"/>
            </a:br>
            <a:r>
              <a:rPr lang="de-AT" sz="2800" dirty="0" smtClean="0"/>
              <a:t>media </a:t>
            </a:r>
            <a:r>
              <a:rPr lang="de-AT" sz="2800" dirty="0" smtClean="0"/>
              <a:t>campaign</a:t>
            </a:r>
          </a:p>
          <a:p>
            <a:endParaRPr lang="de-AT" sz="2800" dirty="0" smtClean="0"/>
          </a:p>
        </p:txBody>
      </p:sp>
      <p:pic>
        <p:nvPicPr>
          <p:cNvPr id="4" name="Bild 3" descr="image_manager__small_sopro_kongress_by_biene_nadja_meister_img_3177_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7712" y="3886200"/>
            <a:ext cx="3769088" cy="251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National perspectives</a:t>
            </a:r>
            <a:r>
              <a:rPr lang="de-AT" b="1" dirty="0" smtClean="0">
                <a:solidFill>
                  <a:srgbClr val="9FBE26"/>
                </a:solidFill>
              </a:rPr>
              <a:t/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Submitted project with AWS – Social Business Call for 100.000€ for 18 months</a:t>
            </a:r>
          </a:p>
          <a:p>
            <a:r>
              <a:rPr lang="de-AT" sz="2800" dirty="0" smtClean="0"/>
              <a:t>Roll out party-model &amp; reseller-offer</a:t>
            </a:r>
            <a:endParaRPr lang="de-AT" sz="2800" dirty="0" smtClean="0"/>
          </a:p>
          <a:p>
            <a:r>
              <a:rPr lang="de-AT" sz="2800" dirty="0" smtClean="0"/>
              <a:t>Enlarge marketplace-sellers &amp; sellings through concrete marketing-activities</a:t>
            </a:r>
          </a:p>
          <a:p>
            <a:r>
              <a:rPr lang="de-AT" sz="2800" smtClean="0"/>
              <a:t>Expand turnover from 210.000€ in 2017 to 1,8 Mio € in 2019  </a:t>
            </a:r>
            <a:endParaRPr lang="de-AT" sz="2800" dirty="0" smtClean="0"/>
          </a:p>
          <a:p>
            <a:endParaRPr lang="de-AT" sz="2800" dirty="0" smtClean="0"/>
          </a:p>
          <a:p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International perspectives</a:t>
            </a:r>
            <a:r>
              <a:rPr lang="de-AT" b="1" dirty="0" smtClean="0">
                <a:solidFill>
                  <a:srgbClr val="9FBE26"/>
                </a:solidFill>
              </a:rPr>
              <a:t/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de-AT" sz="2800" dirty="0" smtClean="0"/>
              <a:t>Establish </a:t>
            </a:r>
            <a:r>
              <a:rPr lang="de-AT" sz="2800" b="1" dirty="0" smtClean="0"/>
              <a:t>international economic </a:t>
            </a:r>
            <a:r>
              <a:rPr lang="de-AT" sz="2800" b="1" dirty="0" err="1" smtClean="0"/>
              <a:t>network</a:t>
            </a:r>
            <a:r>
              <a:rPr lang="de-AT" sz="2800" b="1" dirty="0" smtClean="0"/>
              <a:t> </a:t>
            </a:r>
            <a:r>
              <a:rPr lang="de-AT" sz="2800" dirty="0" err="1" smtClean="0"/>
              <a:t>with</a:t>
            </a:r>
            <a:r>
              <a:rPr lang="de-AT" sz="2800" dirty="0" err="1"/>
              <a:t>&amp;</a:t>
            </a:r>
            <a:r>
              <a:rPr lang="de-AT" sz="2800" dirty="0" err="1" smtClean="0"/>
              <a:t>for</a:t>
            </a:r>
            <a:r>
              <a:rPr lang="de-AT" sz="2800" dirty="0" smtClean="0"/>
              <a:t> social enterprises to:</a:t>
            </a:r>
          </a:p>
          <a:p>
            <a:r>
              <a:rPr lang="de-AT" sz="2800" dirty="0" smtClean="0"/>
              <a:t>serve international market for sustainable private customers</a:t>
            </a:r>
          </a:p>
          <a:p>
            <a:r>
              <a:rPr lang="de-AT" sz="2800" dirty="0" smtClean="0"/>
              <a:t>serve demand of private </a:t>
            </a:r>
            <a:r>
              <a:rPr lang="de-AT" sz="2800" dirty="0" err="1" smtClean="0"/>
              <a:t>enterprises</a:t>
            </a:r>
            <a:r>
              <a:rPr lang="de-AT" sz="2800" dirty="0" smtClean="0"/>
              <a:t> </a:t>
            </a:r>
            <a:r>
              <a:rPr lang="de-AT" sz="2800" dirty="0" err="1" smtClean="0"/>
              <a:t>and</a:t>
            </a:r>
            <a:r>
              <a:rPr lang="de-AT" sz="2800" dirty="0" smtClean="0"/>
              <a:t> </a:t>
            </a:r>
            <a:r>
              <a:rPr lang="de-AT" sz="2800" dirty="0" err="1" smtClean="0"/>
              <a:t>sustainable</a:t>
            </a:r>
            <a:r>
              <a:rPr lang="de-AT" sz="2800" dirty="0" smtClean="0"/>
              <a:t> </a:t>
            </a:r>
            <a:r>
              <a:rPr lang="de-AT" sz="2800" dirty="0" err="1" smtClean="0"/>
              <a:t>procurement</a:t>
            </a:r>
            <a:r>
              <a:rPr lang="de-AT" sz="2800" dirty="0" smtClean="0"/>
              <a:t> </a:t>
            </a:r>
            <a:r>
              <a:rPr lang="de-AT" sz="2800" dirty="0" err="1" smtClean="0"/>
              <a:t>for</a:t>
            </a:r>
            <a:r>
              <a:rPr lang="de-AT" sz="2800" dirty="0" smtClean="0"/>
              <a:t> </a:t>
            </a:r>
            <a:r>
              <a:rPr lang="de-AT" sz="2800" dirty="0" err="1" smtClean="0"/>
              <a:t>official</a:t>
            </a:r>
            <a:r>
              <a:rPr lang="de-AT" sz="2800" dirty="0" smtClean="0"/>
              <a:t> </a:t>
            </a:r>
            <a:r>
              <a:rPr lang="de-AT" sz="2800" dirty="0" err="1" smtClean="0"/>
              <a:t>authorities</a:t>
            </a:r>
            <a:endParaRPr lang="de-AT" sz="2800" dirty="0" smtClean="0"/>
          </a:p>
          <a:p>
            <a:r>
              <a:rPr lang="de-AT" sz="2800" dirty="0" smtClean="0"/>
              <a:t>supply big resellers (e.g. supermarket-chain) with a bigger number of standardized quality products</a:t>
            </a:r>
          </a:p>
          <a:p>
            <a:pPr>
              <a:buNone/>
            </a:pPr>
            <a:r>
              <a:rPr lang="de-AT" sz="2800" dirty="0" err="1" smtClean="0"/>
              <a:t>Establish</a:t>
            </a:r>
            <a:r>
              <a:rPr lang="de-AT" sz="2800" b="1" dirty="0" smtClean="0"/>
              <a:t> </a:t>
            </a:r>
            <a:r>
              <a:rPr lang="de-AT" sz="2800" b="1" dirty="0" err="1" smtClean="0"/>
              <a:t>goodworks</a:t>
            </a:r>
            <a:r>
              <a:rPr lang="de-AT" sz="2800" b="1" dirty="0" smtClean="0"/>
              <a:t> online-</a:t>
            </a:r>
            <a:r>
              <a:rPr lang="de-AT" sz="2800" b="1" dirty="0" err="1" smtClean="0"/>
              <a:t>marketplace</a:t>
            </a:r>
            <a:r>
              <a:rPr lang="de-AT" sz="2800" b="1" dirty="0" smtClean="0"/>
              <a:t> </a:t>
            </a:r>
            <a:r>
              <a:rPr lang="de-AT" sz="2800" b="1" dirty="0" err="1" smtClean="0"/>
              <a:t>together</a:t>
            </a:r>
            <a:r>
              <a:rPr lang="de-AT" sz="2800" b="1" dirty="0" smtClean="0"/>
              <a:t> </a:t>
            </a:r>
            <a:r>
              <a:rPr lang="de-AT" sz="2800" b="1" dirty="0" err="1" smtClean="0"/>
              <a:t>with</a:t>
            </a:r>
            <a:r>
              <a:rPr lang="de-AT" sz="2800" b="1" dirty="0" smtClean="0"/>
              <a:t> national </a:t>
            </a:r>
            <a:r>
              <a:rPr lang="de-AT" sz="2800" b="1" dirty="0" err="1" smtClean="0"/>
              <a:t>partners</a:t>
            </a:r>
            <a:r>
              <a:rPr lang="de-AT" sz="2800" b="1" dirty="0" smtClean="0"/>
              <a:t> in </a:t>
            </a:r>
            <a:r>
              <a:rPr lang="de-AT" sz="2800" b="1" dirty="0" err="1" smtClean="0"/>
              <a:t>other</a:t>
            </a:r>
            <a:r>
              <a:rPr lang="de-AT" sz="2800" b="1" dirty="0" smtClean="0"/>
              <a:t> countries (1st: </a:t>
            </a:r>
            <a:r>
              <a:rPr lang="de-AT" sz="2800" b="1" dirty="0" err="1" smtClean="0"/>
              <a:t>Hungary</a:t>
            </a:r>
            <a:r>
              <a:rPr lang="de-AT" sz="2800" b="1" dirty="0" smtClean="0"/>
              <a:t>, </a:t>
            </a:r>
            <a:r>
              <a:rPr lang="de-AT" sz="2800" b="1" dirty="0" err="1" smtClean="0"/>
              <a:t>Croatia</a:t>
            </a:r>
            <a:r>
              <a:rPr lang="de-AT" sz="2800" b="1" dirty="0"/>
              <a:t>)</a:t>
            </a:r>
            <a:r>
              <a:rPr lang="de-AT" sz="2800" b="1" dirty="0" smtClean="0"/>
              <a:t> </a:t>
            </a:r>
            <a:endParaRPr lang="de-AT" sz="2800" dirty="0"/>
          </a:p>
          <a:p>
            <a:pPr>
              <a:buNone/>
            </a:pPr>
            <a:r>
              <a:rPr lang="de-AT" sz="2800" dirty="0" smtClean="0"/>
              <a:t>	-&gt; </a:t>
            </a:r>
            <a:r>
              <a:rPr lang="de-AT" sz="2800" dirty="0" err="1" smtClean="0"/>
              <a:t>for</a:t>
            </a:r>
            <a:r>
              <a:rPr lang="de-AT" sz="2800" dirty="0" smtClean="0"/>
              <a:t> national </a:t>
            </a:r>
            <a:r>
              <a:rPr lang="de-AT" sz="2800" dirty="0" err="1" smtClean="0"/>
              <a:t>use</a:t>
            </a:r>
            <a:endParaRPr lang="de-AT" sz="2800" dirty="0" smtClean="0"/>
          </a:p>
          <a:p>
            <a:pPr>
              <a:buNone/>
            </a:pPr>
            <a:r>
              <a:rPr lang="de-AT" sz="2800" dirty="0"/>
              <a:t>	</a:t>
            </a:r>
            <a:r>
              <a:rPr lang="de-AT" sz="2800" dirty="0" smtClean="0"/>
              <a:t>-&gt; </a:t>
            </a:r>
            <a:r>
              <a:rPr lang="de-AT" sz="2800" dirty="0" err="1" smtClean="0"/>
              <a:t>to</a:t>
            </a:r>
            <a:r>
              <a:rPr lang="de-AT" sz="2800" dirty="0" smtClean="0"/>
              <a:t> bring </a:t>
            </a:r>
            <a:r>
              <a:rPr lang="de-AT" sz="2800" dirty="0" err="1" smtClean="0"/>
              <a:t>more</a:t>
            </a:r>
            <a:r>
              <a:rPr lang="de-AT" sz="2800" dirty="0" smtClean="0"/>
              <a:t> </a:t>
            </a:r>
            <a:r>
              <a:rPr lang="de-AT" sz="2800" dirty="0" err="1" smtClean="0"/>
              <a:t>products</a:t>
            </a:r>
            <a:r>
              <a:rPr lang="de-AT" sz="2800" dirty="0" smtClean="0"/>
              <a:t> </a:t>
            </a:r>
            <a:r>
              <a:rPr lang="de-AT" sz="2800" dirty="0" err="1" smtClean="0"/>
              <a:t>from</a:t>
            </a:r>
            <a:r>
              <a:rPr lang="de-AT" sz="2800" dirty="0" smtClean="0"/>
              <a:t> </a:t>
            </a:r>
            <a:r>
              <a:rPr lang="de-AT" sz="2800" dirty="0" err="1" smtClean="0"/>
              <a:t>Hungarian</a:t>
            </a:r>
            <a:r>
              <a:rPr lang="de-AT" sz="2800" dirty="0" smtClean="0"/>
              <a:t> / </a:t>
            </a:r>
            <a:r>
              <a:rPr lang="de-AT" sz="2800" dirty="0" err="1" smtClean="0"/>
              <a:t>Croation</a:t>
            </a:r>
            <a:r>
              <a:rPr lang="de-AT" sz="2800" dirty="0" smtClean="0"/>
              <a:t> SE also on international markets</a:t>
            </a:r>
          </a:p>
          <a:p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895079"/>
            <a:ext cx="7772400" cy="838721"/>
          </a:xfrm>
        </p:spPr>
        <p:txBody>
          <a:bodyPr>
            <a:normAutofit/>
          </a:bodyPr>
          <a:lstStyle/>
          <a:p>
            <a:pPr algn="ctr"/>
            <a:r>
              <a:rPr lang="de-AT" sz="4000" b="1" dirty="0" smtClean="0">
                <a:solidFill>
                  <a:srgbClr val="9FBE26"/>
                </a:solidFill>
                <a:latin typeface="+mj-lt"/>
              </a:rPr>
              <a:t>Thank you for your attention</a:t>
            </a:r>
            <a:endParaRPr lang="de-AT" sz="4000" b="1" dirty="0">
              <a:solidFill>
                <a:srgbClr val="9FBE26"/>
              </a:solidFill>
              <a:latin typeface="+mj-lt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85800" y="4114800"/>
            <a:ext cx="7772400" cy="219452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de-DE" b="1" dirty="0" err="1" smtClean="0"/>
              <a:t>More</a:t>
            </a:r>
            <a:r>
              <a:rPr lang="de-DE" b="1" dirty="0" smtClean="0"/>
              <a:t> </a:t>
            </a:r>
            <a:r>
              <a:rPr lang="de-DE" b="1" dirty="0" err="1" smtClean="0"/>
              <a:t>information</a:t>
            </a:r>
            <a:r>
              <a:rPr lang="de-DE" b="1" dirty="0" smtClean="0"/>
              <a:t>:</a:t>
            </a:r>
          </a:p>
          <a:p>
            <a:pPr algn="ctr"/>
            <a:r>
              <a:rPr lang="de-DE" b="1" dirty="0" smtClean="0"/>
              <a:t> </a:t>
            </a:r>
            <a:r>
              <a:rPr lang="de-DE" dirty="0" smtClean="0">
                <a:hlinkClick r:id="rId2"/>
              </a:rPr>
              <a:t>www.goodworks.social</a:t>
            </a:r>
            <a:r>
              <a:rPr lang="de-DE" dirty="0" smtClean="0"/>
              <a:t>; </a:t>
            </a:r>
            <a:r>
              <a:rPr lang="de-DE" dirty="0" smtClean="0">
                <a:hlinkClick r:id="rId3"/>
              </a:rPr>
              <a:t>service@goodworks.social</a:t>
            </a:r>
            <a:endParaRPr lang="de-DE" dirty="0" smtClean="0"/>
          </a:p>
          <a:p>
            <a:pPr algn="ctr"/>
            <a:endParaRPr lang="de-DE" dirty="0" smtClean="0"/>
          </a:p>
          <a:p>
            <a:pPr algn="ctr"/>
            <a:r>
              <a:rPr lang="de-DE" b="1" dirty="0" err="1" smtClean="0"/>
              <a:t>goodworks</a:t>
            </a:r>
            <a:r>
              <a:rPr lang="de-DE" b="1" dirty="0" smtClean="0"/>
              <a:t> </a:t>
            </a:r>
            <a:r>
              <a:rPr lang="de-DE" b="1" dirty="0" err="1" smtClean="0"/>
              <a:t>Hungary</a:t>
            </a:r>
            <a:r>
              <a:rPr lang="de-DE" b="1" dirty="0" smtClean="0"/>
              <a:t> </a:t>
            </a:r>
            <a:r>
              <a:rPr lang="de-DE" dirty="0" smtClean="0"/>
              <a:t>/ LEED </a:t>
            </a:r>
            <a:r>
              <a:rPr lang="de-DE" dirty="0" err="1" smtClean="0"/>
              <a:t>Nonprofit</a:t>
            </a:r>
            <a:r>
              <a:rPr lang="de-DE" dirty="0" smtClean="0"/>
              <a:t> </a:t>
            </a:r>
            <a:r>
              <a:rPr lang="de-DE" dirty="0" err="1" smtClean="0"/>
              <a:t>Kft</a:t>
            </a:r>
            <a:r>
              <a:rPr lang="de-DE" dirty="0" smtClean="0"/>
              <a:t>:</a:t>
            </a:r>
          </a:p>
          <a:p>
            <a:pPr algn="ctr"/>
            <a:r>
              <a:rPr lang="de-DE" sz="3176" dirty="0" err="1" smtClean="0"/>
              <a:t>Szabolcs</a:t>
            </a:r>
            <a:r>
              <a:rPr lang="de-DE" sz="3176" dirty="0" smtClean="0"/>
              <a:t> </a:t>
            </a:r>
            <a:r>
              <a:rPr lang="de-DE" sz="3176" dirty="0" err="1" smtClean="0"/>
              <a:t>Hollósi</a:t>
            </a:r>
            <a:r>
              <a:rPr lang="de-DE" sz="3176" dirty="0" smtClean="0"/>
              <a:t>: </a:t>
            </a:r>
            <a:r>
              <a:rPr lang="de-DE" sz="3176" dirty="0" err="1" smtClean="0"/>
              <a:t>hollosisz@bfh.hu</a:t>
            </a:r>
            <a:endParaRPr lang="de-DE" sz="3176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85258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el 1"/>
          <p:cNvSpPr>
            <a:spLocks noGrp="1"/>
          </p:cNvSpPr>
          <p:nvPr>
            <p:ph type="title"/>
          </p:nvPr>
        </p:nvSpPr>
        <p:spPr>
          <a:xfrm>
            <a:off x="457200" y="333375"/>
            <a:ext cx="8229600" cy="1150938"/>
          </a:xfrm>
        </p:spPr>
        <p:txBody>
          <a:bodyPr anchor="t">
            <a:noAutofit/>
          </a:bodyPr>
          <a:lstStyle/>
          <a:p>
            <a:pPr algn="l"/>
            <a:r>
              <a:rPr lang="de-AT" sz="3200" b="1" dirty="0" smtClean="0">
                <a:solidFill>
                  <a:srgbClr val="9FBE26"/>
                </a:solidFill>
              </a:rPr>
              <a:t>ETC project SoPro HU-AT 2012-2014</a:t>
            </a:r>
            <a:endParaRPr lang="de-DE" sz="3200" dirty="0">
              <a:latin typeface="Calibri" pitchFamily="12" charset="0"/>
              <a:ea typeface="Arial" pitchFamily="12" charset="0"/>
              <a:cs typeface="Arial" pitchFamily="12" charset="0"/>
            </a:endParaRPr>
          </a:p>
        </p:txBody>
      </p:sp>
      <p:pic>
        <p:nvPicPr>
          <p:cNvPr id="8195" name="Bild 1" descr="SoPro Kickoff 120_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55625" y="2403475"/>
            <a:ext cx="3160713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Bild 10" descr="Sopro Kongress_by_BIENE_Nadja Meister_IMG_3643_20140603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16363" y="1800225"/>
            <a:ext cx="3522662" cy="234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Textfeld 6"/>
          <p:cNvSpPr txBox="1">
            <a:spLocks noChangeArrowheads="1"/>
          </p:cNvSpPr>
          <p:nvPr/>
        </p:nvSpPr>
        <p:spPr bwMode="auto">
          <a:xfrm>
            <a:off x="468313" y="1908175"/>
            <a:ext cx="336391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Kick-off 7.11.2012, </a:t>
            </a:r>
            <a:r>
              <a:rPr lang="de-DE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bene</a:t>
            </a: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AG</a:t>
            </a:r>
          </a:p>
        </p:txBody>
      </p:sp>
      <p:sp>
        <p:nvSpPr>
          <p:cNvPr id="17414" name="Textfeld 7"/>
          <p:cNvSpPr txBox="1">
            <a:spLocks noChangeArrowheads="1"/>
          </p:cNvSpPr>
          <p:nvPr/>
        </p:nvSpPr>
        <p:spPr bwMode="auto">
          <a:xfrm>
            <a:off x="7496175" y="2274888"/>
            <a:ext cx="182880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Int. </a:t>
            </a:r>
            <a:r>
              <a:rPr lang="de-DE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Congress</a:t>
            </a: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</a:t>
            </a:r>
          </a:p>
          <a:p>
            <a:pPr eaLnBrk="1" hangingPunct="1">
              <a:defRPr/>
            </a:pP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3. &amp; 4.6.2014, Vienna </a:t>
            </a:r>
          </a:p>
        </p:txBody>
      </p:sp>
      <p:pic>
        <p:nvPicPr>
          <p:cNvPr id="8199" name="Bild 8" descr="goodworks-gruppe_2014-12-04_auswah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3916363" y="4343400"/>
            <a:ext cx="4129087" cy="2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6" name="Textfeld 9"/>
          <p:cNvSpPr txBox="1">
            <a:spLocks noChangeArrowheads="1"/>
          </p:cNvSpPr>
          <p:nvPr/>
        </p:nvSpPr>
        <p:spPr bwMode="auto">
          <a:xfrm>
            <a:off x="731838" y="5157788"/>
            <a:ext cx="3048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de-DE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Foundation</a:t>
            </a: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</a:t>
            </a:r>
            <a:r>
              <a:rPr lang="de-DE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of</a:t>
            </a: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</a:t>
            </a:r>
            <a:r>
              <a:rPr lang="de-DE" sz="1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goodworks</a:t>
            </a:r>
            <a:r>
              <a:rPr lang="de-DE" sz="1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 Innovation Agency EEIG </a:t>
            </a:r>
            <a:r>
              <a:rPr lang="de-DE" sz="18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4.12.2014, Tulln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principles / targets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Activities based on the 3 dimensions of sustainability (combination of ecologic, social and economic goals)</a:t>
            </a:r>
          </a:p>
          <a:p>
            <a:r>
              <a:rPr lang="de-AT" sz="2800" dirty="0" smtClean="0"/>
              <a:t>Solidarity and social balance in society</a:t>
            </a:r>
          </a:p>
          <a:p>
            <a:r>
              <a:rPr lang="de-AT" sz="2800" dirty="0" smtClean="0"/>
              <a:t>Strengthen sustainable consumption &amp; employment of disadvantaged people (in social/ private sector)</a:t>
            </a:r>
          </a:p>
          <a:p>
            <a:r>
              <a:rPr lang="de-AT" sz="2800" dirty="0" smtClean="0"/>
              <a:t>USP: </a:t>
            </a:r>
            <a:r>
              <a:rPr lang="de-AT" sz="2800" dirty="0" err="1" smtClean="0"/>
              <a:t>products</a:t>
            </a:r>
            <a:r>
              <a:rPr lang="de-AT" sz="2800" dirty="0" smtClean="0"/>
              <a:t>/</a:t>
            </a:r>
            <a:r>
              <a:rPr lang="de-AT" sz="2800" dirty="0" err="1" smtClean="0"/>
              <a:t>services</a:t>
            </a:r>
            <a:r>
              <a:rPr lang="de-AT" sz="2800" dirty="0" smtClean="0"/>
              <a:t> of disadvantaged </a:t>
            </a:r>
            <a:r>
              <a:rPr lang="en-GB" sz="2800" dirty="0" smtClean="0"/>
              <a:t>people</a:t>
            </a:r>
          </a:p>
          <a:p>
            <a:r>
              <a:rPr lang="de-AT" sz="2800" dirty="0" smtClean="0"/>
              <a:t>Principle: added value through appreciation</a:t>
            </a:r>
          </a:p>
          <a:p>
            <a:r>
              <a:rPr lang="de-AT" sz="2800" dirty="0" smtClean="0"/>
              <a:t>Non profit </a:t>
            </a:r>
          </a:p>
          <a:p>
            <a:r>
              <a:rPr lang="de-AT" sz="2800" dirty="0" smtClean="0"/>
              <a:t>International / European wide perspective</a:t>
            </a:r>
            <a:endParaRPr lang="de-AT" sz="36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</a:t>
            </a:r>
            <a:r>
              <a:rPr lang="de-AT" b="1" dirty="0" smtClean="0">
                <a:solidFill>
                  <a:srgbClr val="9FBE26"/>
                </a:solidFill>
              </a:rPr>
              <a:t> background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029200"/>
          </a:xfrm>
        </p:spPr>
        <p:txBody>
          <a:bodyPr>
            <a:normAutofit fontScale="92500" lnSpcReduction="10000"/>
          </a:bodyPr>
          <a:lstStyle/>
          <a:p>
            <a:r>
              <a:rPr lang="de-AT" sz="2800" dirty="0" smtClean="0"/>
              <a:t>Marketing activities with and for social enterprises / initiatives / cooperatives which employ disadvantaged people</a:t>
            </a:r>
          </a:p>
          <a:p>
            <a:r>
              <a:rPr lang="de-AT" sz="2800" dirty="0" smtClean="0"/>
              <a:t>EU-definition: min. 30% of employees with social / mental / physical handicap (disadvantaged)</a:t>
            </a:r>
          </a:p>
          <a:p>
            <a:r>
              <a:rPr lang="de-AT" sz="2800" dirty="0" smtClean="0"/>
              <a:t>In AT often subsidised „projects“ working with:</a:t>
            </a:r>
          </a:p>
          <a:p>
            <a:pPr lvl="1"/>
            <a:r>
              <a:rPr lang="de-AT" sz="2400" dirty="0" smtClean="0"/>
              <a:t>unemployed persons (funded by employment office)</a:t>
            </a:r>
          </a:p>
          <a:p>
            <a:pPr lvl="1"/>
            <a:r>
              <a:rPr lang="de-AT" sz="2400" dirty="0" smtClean="0"/>
              <a:t>physically handicaped people / persons with learning disabilities, day centers (funded by social ministry / local gov.)</a:t>
            </a:r>
          </a:p>
          <a:p>
            <a:pPr lvl="1"/>
            <a:r>
              <a:rPr lang="de-AT" sz="2400" dirty="0" smtClean="0"/>
              <a:t> very different size (up to 1.000 employees)</a:t>
            </a:r>
          </a:p>
          <a:p>
            <a:r>
              <a:rPr lang="de-AT" sz="2811" dirty="0" smtClean="0"/>
              <a:t>New forms of social entrepreneurs working without funding (often Start-ups)</a:t>
            </a:r>
          </a:p>
          <a:p>
            <a:r>
              <a:rPr lang="de-AT" sz="2811" dirty="0" smtClean="0"/>
              <a:t>Around 300 („official“) social enterprises in AT</a:t>
            </a:r>
          </a:p>
          <a:p>
            <a:endParaRPr lang="de-AT" sz="2800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structure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pic>
        <p:nvPicPr>
          <p:cNvPr id="7" name="Inhaltsplatzhalter 6" descr="20160711_graphics_eeig-zahnraeder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 l="-30114" r="-30114"/>
          <a:stretch>
            <a:fillRect/>
          </a:stretch>
        </p:blipFill>
        <p:spPr>
          <a:xfrm>
            <a:off x="-508676" y="1295400"/>
            <a:ext cx="10109876" cy="5334000"/>
          </a:xfr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activities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gooworks online-marketplace</a:t>
            </a:r>
          </a:p>
          <a:p>
            <a:r>
              <a:rPr lang="de-AT" sz="2800" dirty="0" smtClean="0"/>
              <a:t>Consulting </a:t>
            </a:r>
            <a:r>
              <a:rPr lang="de-AT" sz="2800" dirty="0" err="1" smtClean="0"/>
              <a:t>and</a:t>
            </a:r>
            <a:r>
              <a:rPr lang="de-AT" sz="2800" dirty="0" smtClean="0"/>
              <a:t> </a:t>
            </a:r>
            <a:r>
              <a:rPr lang="de-AT" sz="2800" dirty="0" err="1"/>
              <a:t>c</a:t>
            </a:r>
            <a:r>
              <a:rPr lang="de-AT" sz="2800" dirty="0" err="1" smtClean="0"/>
              <a:t>ooperation</a:t>
            </a:r>
            <a:r>
              <a:rPr lang="de-AT" sz="2800" dirty="0" smtClean="0"/>
              <a:t> </a:t>
            </a:r>
            <a:r>
              <a:rPr lang="de-AT" sz="2800" dirty="0" err="1" smtClean="0"/>
              <a:t>with</a:t>
            </a:r>
            <a:r>
              <a:rPr lang="de-AT" sz="2800" dirty="0" smtClean="0"/>
              <a:t> enterprises</a:t>
            </a:r>
          </a:p>
          <a:p>
            <a:r>
              <a:rPr lang="de-AT" sz="2800" dirty="0" smtClean="0"/>
              <a:t>„goodworks certified“ quality label</a:t>
            </a:r>
          </a:p>
          <a:p>
            <a:r>
              <a:rPr lang="de-AT" sz="2800" dirty="0" smtClean="0"/>
              <a:t>Marketing activities: goodworks party, reseller etc.</a:t>
            </a:r>
          </a:p>
          <a:p>
            <a:r>
              <a:rPr lang="de-AT" sz="2800" dirty="0" smtClean="0"/>
              <a:t>(Socially) sustainable public </a:t>
            </a:r>
          </a:p>
          <a:p>
            <a:pPr lvl="1">
              <a:buNone/>
            </a:pPr>
            <a:r>
              <a:rPr lang="de-AT" dirty="0" smtClean="0"/>
              <a:t>procurement</a:t>
            </a:r>
          </a:p>
          <a:p>
            <a:r>
              <a:rPr lang="de-AT" sz="2800" dirty="0" smtClean="0"/>
              <a:t>Social franchise models</a:t>
            </a:r>
          </a:p>
          <a:p>
            <a:r>
              <a:rPr lang="de-AT" sz="2800" dirty="0" smtClean="0"/>
              <a:t>International projects</a:t>
            </a:r>
          </a:p>
          <a:p>
            <a:endParaRPr lang="de-AT" sz="2800" dirty="0" smtClean="0"/>
          </a:p>
          <a:p>
            <a:endParaRPr lang="de-AT" sz="3600" dirty="0"/>
          </a:p>
        </p:txBody>
      </p:sp>
      <p:pic>
        <p:nvPicPr>
          <p:cNvPr id="8" name="Bild 7" descr="tiffany-product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581400"/>
            <a:ext cx="3657600" cy="308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AT" b="1" dirty="0" smtClean="0">
                <a:solidFill>
                  <a:srgbClr val="9FBE26"/>
                </a:solidFill>
              </a:rPr>
              <a:t>goodworks marketplace</a:t>
            </a:r>
            <a:br>
              <a:rPr lang="de-AT" b="1" dirty="0" smtClean="0">
                <a:solidFill>
                  <a:srgbClr val="9FBE26"/>
                </a:solidFill>
              </a:rPr>
            </a:br>
            <a:endParaRPr lang="de-AT" sz="2700" b="1" dirty="0">
              <a:solidFill>
                <a:srgbClr val="9FBE26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de-AT" sz="2800" dirty="0" smtClean="0"/>
              <a:t>Online-shop for (social) enterprises (SE) / social initatives / employment projects employing disadvantaged people in a </a:t>
            </a:r>
            <a:r>
              <a:rPr lang="de-AT" sz="2800" dirty="0" err="1" smtClean="0"/>
              <a:t>dignified</a:t>
            </a:r>
            <a:r>
              <a:rPr lang="de-AT" sz="2800" dirty="0" smtClean="0"/>
              <a:t> way!</a:t>
            </a:r>
          </a:p>
          <a:p>
            <a:r>
              <a:rPr lang="de-AT" sz="2800" dirty="0" smtClean="0"/>
              <a:t>„Multi-vendor-shop“ &gt; every SE has it‘s </a:t>
            </a:r>
            <a:r>
              <a:rPr lang="de-AT" sz="2800" dirty="0" err="1" smtClean="0"/>
              <a:t>own</a:t>
            </a:r>
            <a:r>
              <a:rPr lang="de-AT" sz="2800" dirty="0" smtClean="0"/>
              <a:t> </a:t>
            </a:r>
            <a:r>
              <a:rPr lang="de-AT" sz="2800" dirty="0" err="1" smtClean="0"/>
              <a:t>area</a:t>
            </a:r>
            <a:r>
              <a:rPr lang="de-AT" sz="2800" dirty="0" smtClean="0"/>
              <a:t> on </a:t>
            </a:r>
            <a:r>
              <a:rPr lang="de-AT" sz="2800" dirty="0" err="1" smtClean="0"/>
              <a:t>the</a:t>
            </a:r>
            <a:r>
              <a:rPr lang="de-AT" sz="2800" dirty="0" smtClean="0"/>
              <a:t> </a:t>
            </a:r>
            <a:r>
              <a:rPr lang="de-AT" sz="2800" dirty="0" err="1" smtClean="0"/>
              <a:t>marketplace</a:t>
            </a:r>
            <a:r>
              <a:rPr lang="de-AT" sz="2800" dirty="0" smtClean="0"/>
              <a:t> </a:t>
            </a:r>
          </a:p>
          <a:p>
            <a:r>
              <a:rPr lang="de-AT" sz="2800" dirty="0" smtClean="0"/>
              <a:t>Elabourated logistics, payment, contracts etc. </a:t>
            </a:r>
          </a:p>
          <a:p>
            <a:r>
              <a:rPr lang="de-AT" sz="2800" dirty="0" smtClean="0"/>
              <a:t>In growing process in Austria (10 SE online, starting in 4/2016)</a:t>
            </a:r>
          </a:p>
        </p:txBody>
      </p:sp>
      <p:pic>
        <p:nvPicPr>
          <p:cNvPr id="7" name="Grafik 4" descr="X:\3__Öffentlichkeitsarbeit\Marktplatz\Verkäufer_Aquise\Bilder\IMG_9419_1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/>
        </p:blipFill>
        <p:spPr bwMode="auto">
          <a:xfrm>
            <a:off x="1187624" y="5185149"/>
            <a:ext cx="1757156" cy="14271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</a:ext>
          </a:extLst>
        </p:spPr>
      </p:pic>
      <p:sp>
        <p:nvSpPr>
          <p:cNvPr id="8" name="Pfeil nach rechts 7"/>
          <p:cNvSpPr>
            <a:spLocks noChangeAspect="1"/>
          </p:cNvSpPr>
          <p:nvPr/>
        </p:nvSpPr>
        <p:spPr>
          <a:xfrm>
            <a:off x="3690108" y="5772991"/>
            <a:ext cx="1455437" cy="379277"/>
          </a:xfrm>
          <a:prstGeom prst="rightArrow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AT"/>
          </a:p>
        </p:txBody>
      </p:sp>
      <p:pic>
        <p:nvPicPr>
          <p:cNvPr id="9" name="Grafik 3" descr="X:\3__Öffentlichkeitsarbeit\Marktplatz\Broschüre_Verkäufer\iStock_000014869434Medium_etikette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/>
              </a:ext>
            </a:extLst>
          </a:blip>
          <a:srcRect/>
          <a:stretch>
            <a:fillRect/>
          </a:stretch>
        </p:blipFill>
        <p:spPr bwMode="auto">
          <a:xfrm>
            <a:off x="5850348" y="4833087"/>
            <a:ext cx="2819284" cy="187980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gw-marktplatz_screensho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600199"/>
            <a:ext cx="5791200" cy="5190453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>
          <a:xfrm>
            <a:off x="609600" y="6096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AT" sz="3692" b="1" i="0" u="none" strike="noStrike" kern="1200" cap="none" spc="0" normalizeH="0" baseline="0" noProof="0" dirty="0" smtClean="0">
                <a:ln>
                  <a:noFill/>
                </a:ln>
                <a:solidFill>
                  <a:srgbClr val="9FBE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www.goodworks-marktplatz.social</a:t>
            </a:r>
            <a:r>
              <a:rPr kumimoji="0" lang="de-AT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FBE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AT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9FBE2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de-AT" sz="2700" b="1" i="0" u="none" strike="noStrike" kern="1200" cap="none" spc="0" normalizeH="0" baseline="0" noProof="0" dirty="0">
              <a:ln>
                <a:noFill/>
              </a:ln>
              <a:solidFill>
                <a:srgbClr val="9FBE2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0955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895</Words>
  <Application>Microsoft Macintosh PowerPoint</Application>
  <PresentationFormat>Bildschirmpräsentation (4:3)</PresentationFormat>
  <Paragraphs>110</Paragraphs>
  <Slides>26</Slides>
  <Notes>0</Notes>
  <HiddenSlides>0</HiddenSlides>
  <MMClips>0</MMClips>
  <ScaleCrop>false</ScaleCrop>
  <HeadingPairs>
    <vt:vector size="4" baseType="variant">
      <vt:variant>
        <vt:lpstr>Entwurfsvorlage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27" baseType="lpstr">
      <vt:lpstr>Office-Design</vt:lpstr>
      <vt:lpstr>14th of December 2016, Budapest</vt:lpstr>
      <vt:lpstr>goodworks history </vt:lpstr>
      <vt:lpstr>ETC project SoPro HU-AT 2012-2014</vt:lpstr>
      <vt:lpstr>goodworks principles / targets </vt:lpstr>
      <vt:lpstr>goodworks background </vt:lpstr>
      <vt:lpstr>goodworks structure </vt:lpstr>
      <vt:lpstr>goodworks activities </vt:lpstr>
      <vt:lpstr>goodworks marketplace </vt:lpstr>
      <vt:lpstr>Folie 9</vt:lpstr>
      <vt:lpstr>Marketplace advantages </vt:lpstr>
      <vt:lpstr>Cooperation enterprises </vt:lpstr>
      <vt:lpstr>Cooperation enterprises </vt:lpstr>
      <vt:lpstr>Cooperation enterprises </vt:lpstr>
      <vt:lpstr>Cooperation enterprises </vt:lpstr>
      <vt:lpstr>Quality-Label</vt:lpstr>
      <vt:lpstr>Quality-Label products</vt:lpstr>
      <vt:lpstr>Quality-Label products</vt:lpstr>
      <vt:lpstr>Cooperation AT-HU</vt:lpstr>
      <vt:lpstr>Cooperation AT-HU</vt:lpstr>
      <vt:lpstr>Cooperation AT-HU</vt:lpstr>
      <vt:lpstr>Cooperation AT-HU</vt:lpstr>
      <vt:lpstr>goodworks Hungary</vt:lpstr>
      <vt:lpstr>Planned marketing activies </vt:lpstr>
      <vt:lpstr>National perspectives </vt:lpstr>
      <vt:lpstr>International perspectives </vt:lpstr>
      <vt:lpstr>Thank you for your attention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Christina Trah</dc:creator>
  <cp:lastModifiedBy>Robert Rybaczek</cp:lastModifiedBy>
  <cp:revision>323</cp:revision>
  <dcterms:created xsi:type="dcterms:W3CDTF">2016-12-12T12:54:01Z</dcterms:created>
  <dcterms:modified xsi:type="dcterms:W3CDTF">2016-12-12T14:23:43Z</dcterms:modified>
</cp:coreProperties>
</file>